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16" r:id="rId1"/>
  </p:sldMasterIdLst>
  <p:notesMasterIdLst>
    <p:notesMasterId r:id="rId25"/>
  </p:notesMasterIdLst>
  <p:sldIdLst>
    <p:sldId id="256" r:id="rId2"/>
    <p:sldId id="265" r:id="rId3"/>
    <p:sldId id="257" r:id="rId4"/>
    <p:sldId id="267" r:id="rId5"/>
    <p:sldId id="258" r:id="rId6"/>
    <p:sldId id="259" r:id="rId7"/>
    <p:sldId id="268" r:id="rId8"/>
    <p:sldId id="277" r:id="rId9"/>
    <p:sldId id="274" r:id="rId10"/>
    <p:sldId id="269" r:id="rId11"/>
    <p:sldId id="270" r:id="rId12"/>
    <p:sldId id="266" r:id="rId13"/>
    <p:sldId id="271" r:id="rId14"/>
    <p:sldId id="276" r:id="rId15"/>
    <p:sldId id="273" r:id="rId16"/>
    <p:sldId id="260" r:id="rId17"/>
    <p:sldId id="275" r:id="rId18"/>
    <p:sldId id="264" r:id="rId19"/>
    <p:sldId id="261" r:id="rId20"/>
    <p:sldId id="278" r:id="rId21"/>
    <p:sldId id="281" r:id="rId22"/>
    <p:sldId id="279" r:id="rId23"/>
    <p:sldId id="280"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997149B1-62EF-4ACD-9505-75223FEBE513}">
          <p14:sldIdLst>
            <p14:sldId id="256"/>
            <p14:sldId id="265"/>
            <p14:sldId id="257"/>
            <p14:sldId id="267"/>
            <p14:sldId id="258"/>
            <p14:sldId id="259"/>
            <p14:sldId id="268"/>
            <p14:sldId id="277"/>
            <p14:sldId id="274"/>
            <p14:sldId id="269"/>
            <p14:sldId id="270"/>
            <p14:sldId id="266"/>
            <p14:sldId id="271"/>
            <p14:sldId id="276"/>
            <p14:sldId id="273"/>
            <p14:sldId id="260"/>
            <p14:sldId id="275"/>
            <p14:sldId id="264"/>
            <p14:sldId id="261"/>
            <p14:sldId id="278"/>
            <p14:sldId id="281"/>
            <p14:sldId id="279"/>
            <p14:sldId id="280"/>
          </p14:sldIdLst>
        </p14:section>
        <p14:section name="Sección sin título" id="{69884B13-2E4E-480D-AFE3-EC26B3F0815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99FF"/>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62" autoAdjust="0"/>
    <p:restoredTop sz="94660"/>
  </p:normalViewPr>
  <p:slideViewPr>
    <p:cSldViewPr snapToGrid="0">
      <p:cViewPr varScale="1">
        <p:scale>
          <a:sx n="68" d="100"/>
          <a:sy n="68" d="100"/>
        </p:scale>
        <p:origin x="69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2F2A45-9202-4B81-899A-C5BA80073F50}" type="datetimeFigureOut">
              <a:rPr lang="es-AR" smtClean="0"/>
              <a:t>29/8/2019</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211A01-6AA6-4770-8416-6AEEB84BDBC1}" type="slidenum">
              <a:rPr lang="es-AR" smtClean="0"/>
              <a:t>‹Nº›</a:t>
            </a:fld>
            <a:endParaRPr lang="es-AR"/>
          </a:p>
        </p:txBody>
      </p:sp>
    </p:spTree>
    <p:extLst>
      <p:ext uri="{BB962C8B-B14F-4D97-AF65-F5344CB8AC3E}">
        <p14:creationId xmlns:p14="http://schemas.microsoft.com/office/powerpoint/2010/main" val="2488538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78ABE3C1-DBE1-495D-B57B-2849774B866A}" type="datetimeFigureOut">
              <a:rPr lang="en-US" smtClean="0"/>
              <a:t>8/29/2019</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6D22F896-40B5-4ADD-8801-0D06FADFA095}" type="slidenum">
              <a:rPr lang="en-US" smtClean="0"/>
              <a:t>‹Nº›</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38570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D6E9DEC-419B-4CC5-A080-3B06BD5A8291}" type="datetimeFigureOut">
              <a:rPr lang="en-US" smtClean="0"/>
              <a:t>8/29/2019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342909802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30578ACC-22D6-47C1-A373-4FD133E34F3C}" type="datetimeFigureOut">
              <a:rPr lang="en-US" smtClean="0"/>
              <a:t>8/29/2019</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6D22F896-40B5-4ADD-8801-0D06FADFA095}" type="slidenum">
              <a:rPr lang="en-US" smtClean="0"/>
              <a:t>‹Nº›</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70751507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D6E9DEC-419B-4CC5-A080-3B06BD5A8291}" type="datetimeFigureOut">
              <a:rPr lang="en-US" smtClean="0"/>
              <a:t>8/29/2019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30335359"/>
      </p:ext>
    </p:extLst>
  </p:cSld>
  <p:clrMapOvr>
    <a:masterClrMapping/>
  </p:clrMapOvr>
  <p:hf sldNum="0" hdr="0" ft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257300" y="2909102"/>
            <a:ext cx="4800600" cy="299639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6633864" y="2909102"/>
            <a:ext cx="4800600" cy="299639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D6E9DEC-419B-4CC5-A080-3B06BD5A8291}" type="datetimeFigureOut">
              <a:rPr lang="en-US" smtClean="0"/>
              <a:t>8/29/2019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16506038"/>
      </p:ext>
    </p:extLst>
  </p:cSld>
  <p:clrMapOvr>
    <a:masterClrMapping/>
  </p:clrMapOvr>
  <p:hf sldNum="0" hdr="0" ft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8/29/2019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669873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8/29/2019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72420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a:xfrm>
            <a:off x="765051" y="6375679"/>
            <a:ext cx="1233355" cy="348462"/>
          </a:xfrm>
        </p:spPr>
        <p:txBody>
          <a:bodyPr/>
          <a:lstStyle/>
          <a:p>
            <a:fld id="{9D6E9DEC-419B-4CC5-A080-3B06BD5A8291}" type="datetimeFigureOut">
              <a:rPr lang="en-US" smtClean="0"/>
              <a:t>8/29/2019</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6D22F896-40B5-4ADD-8801-0D06FADFA095}" type="slidenum">
              <a:rPr lang="en-US" smtClean="0"/>
              <a:pPr/>
              <a:t>‹Nº›</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40061753"/>
      </p:ext>
    </p:extLst>
  </p:cSld>
  <p:clrMapOvr>
    <a:masterClrMapping/>
  </p:clrMapOvr>
  <p:hf sldNum="0" hdr="0" ftr="0" dt="0"/>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a:xfrm>
            <a:off x="765950" y="6375679"/>
            <a:ext cx="1232456" cy="348462"/>
          </a:xfrm>
        </p:spPr>
        <p:txBody>
          <a:bodyPr/>
          <a:lstStyle/>
          <a:p>
            <a:fld id="{363EFA5E-FA76-400D-B3DC-F0BA90E6D107}" type="datetimeFigureOut">
              <a:rPr lang="en-US" smtClean="0"/>
              <a:t>8/29/2019</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4045617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D6E9DEC-419B-4CC5-A080-3B06BD5A8291}" type="datetimeFigureOut">
              <a:rPr lang="en-US" smtClean="0"/>
              <a:t>8/29/2019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318604482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D6E9DEC-419B-4CC5-A080-3B06BD5A8291}" type="datetimeFigureOut">
              <a:rPr lang="en-US" smtClean="0"/>
              <a:t>8/29/2019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55542004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D6E9DEC-419B-4CC5-A080-3B06BD5A8291}" type="datetimeFigureOut">
              <a:rPr lang="en-US" smtClean="0"/>
              <a:t>8/29/2019</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6D22F896-40B5-4ADD-8801-0D06FADFA095}" type="slidenum">
              <a:rPr lang="en-US" smtClean="0"/>
              <a:pPr/>
              <a:t>‹Nº›</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05546372"/>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Lst>
  <p:hf sldNum="0" hdr="0" ftr="0" dt="0"/>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545FCB-7576-4FA2-9CB1-20F3E2FC7412}"/>
              </a:ext>
            </a:extLst>
          </p:cNvPr>
          <p:cNvSpPr>
            <a:spLocks noGrp="1"/>
          </p:cNvSpPr>
          <p:nvPr>
            <p:ph type="ctrTitle"/>
          </p:nvPr>
        </p:nvSpPr>
        <p:spPr/>
        <p:txBody>
          <a:bodyPr/>
          <a:lstStyle/>
          <a:p>
            <a:r>
              <a:rPr lang="es-AR" dirty="0"/>
              <a:t>TALLER PARTO NORMAL</a:t>
            </a:r>
          </a:p>
        </p:txBody>
      </p:sp>
      <p:sp>
        <p:nvSpPr>
          <p:cNvPr id="3" name="Subtítulo 2">
            <a:extLst>
              <a:ext uri="{FF2B5EF4-FFF2-40B4-BE49-F238E27FC236}">
                <a16:creationId xmlns:a16="http://schemas.microsoft.com/office/drawing/2014/main" id="{88446B41-5F5C-405F-81D3-DB51E79A70BC}"/>
              </a:ext>
            </a:extLst>
          </p:cNvPr>
          <p:cNvSpPr>
            <a:spLocks noGrp="1"/>
          </p:cNvSpPr>
          <p:nvPr>
            <p:ph type="subTitle" idx="1"/>
          </p:nvPr>
        </p:nvSpPr>
        <p:spPr/>
        <p:txBody>
          <a:bodyPr>
            <a:normAutofit lnSpcReduction="10000"/>
          </a:bodyPr>
          <a:lstStyle/>
          <a:p>
            <a:r>
              <a:rPr lang="es-AR" dirty="0"/>
              <a:t>Rotación tocoginecología</a:t>
            </a:r>
          </a:p>
          <a:p>
            <a:r>
              <a:rPr lang="es-AR" dirty="0"/>
              <a:t> Residencia de Medicina general</a:t>
            </a:r>
          </a:p>
        </p:txBody>
      </p:sp>
    </p:spTree>
    <p:extLst>
      <p:ext uri="{BB962C8B-B14F-4D97-AF65-F5344CB8AC3E}">
        <p14:creationId xmlns:p14="http://schemas.microsoft.com/office/powerpoint/2010/main" val="781988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365F7F9-36A8-456A-AF22-3EED5363D3D6}"/>
              </a:ext>
            </a:extLst>
          </p:cNvPr>
          <p:cNvSpPr>
            <a:spLocks noGrp="1"/>
          </p:cNvSpPr>
          <p:nvPr>
            <p:ph idx="1"/>
          </p:nvPr>
        </p:nvSpPr>
        <p:spPr/>
        <p:txBody>
          <a:bodyPr>
            <a:normAutofit/>
          </a:bodyPr>
          <a:lstStyle/>
          <a:p>
            <a:r>
              <a:rPr lang="es-AR" sz="3600" dirty="0">
                <a:latin typeface="+mj-lt"/>
              </a:rPr>
              <a:t>Actores</a:t>
            </a:r>
          </a:p>
          <a:p>
            <a:r>
              <a:rPr lang="es-AR" sz="3600" dirty="0">
                <a:latin typeface="+mj-lt"/>
              </a:rPr>
              <a:t>Escenario</a:t>
            </a:r>
          </a:p>
          <a:p>
            <a:r>
              <a:rPr lang="es-AR" sz="3600" dirty="0">
                <a:latin typeface="+mj-lt"/>
              </a:rPr>
              <a:t>El parto: mecanismo y atención</a:t>
            </a:r>
          </a:p>
        </p:txBody>
      </p:sp>
    </p:spTree>
    <p:extLst>
      <p:ext uri="{BB962C8B-B14F-4D97-AF65-F5344CB8AC3E}">
        <p14:creationId xmlns:p14="http://schemas.microsoft.com/office/powerpoint/2010/main" val="382949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D0F5C9-5C94-4305-A2D2-A1552A32C5A7}"/>
              </a:ext>
            </a:extLst>
          </p:cNvPr>
          <p:cNvSpPr>
            <a:spLocks noGrp="1"/>
          </p:cNvSpPr>
          <p:nvPr>
            <p:ph type="title"/>
          </p:nvPr>
        </p:nvSpPr>
        <p:spPr/>
        <p:txBody>
          <a:bodyPr/>
          <a:lstStyle/>
          <a:p>
            <a:r>
              <a:rPr lang="es-AR" dirty="0"/>
              <a:t>Escenario</a:t>
            </a:r>
          </a:p>
        </p:txBody>
      </p:sp>
      <p:sp>
        <p:nvSpPr>
          <p:cNvPr id="3" name="Marcador de contenido 2">
            <a:extLst>
              <a:ext uri="{FF2B5EF4-FFF2-40B4-BE49-F238E27FC236}">
                <a16:creationId xmlns:a16="http://schemas.microsoft.com/office/drawing/2014/main" id="{EA24CDE0-3FFD-4778-9282-BD081CB68425}"/>
              </a:ext>
            </a:extLst>
          </p:cNvPr>
          <p:cNvSpPr>
            <a:spLocks noGrp="1"/>
          </p:cNvSpPr>
          <p:nvPr>
            <p:ph idx="1"/>
          </p:nvPr>
        </p:nvSpPr>
        <p:spPr>
          <a:xfrm>
            <a:off x="1251678" y="2457016"/>
            <a:ext cx="4698548" cy="1663147"/>
          </a:xfrm>
        </p:spPr>
        <p:txBody>
          <a:bodyPr>
            <a:normAutofit fontScale="77500" lnSpcReduction="20000"/>
          </a:bodyPr>
          <a:lstStyle/>
          <a:p>
            <a:r>
              <a:rPr lang="es-AR" sz="4000" dirty="0"/>
              <a:t>Sala de preparto</a:t>
            </a:r>
          </a:p>
          <a:p>
            <a:r>
              <a:rPr lang="es-AR" sz="4000" dirty="0"/>
              <a:t>Sala de partos</a:t>
            </a:r>
          </a:p>
          <a:p>
            <a:r>
              <a:rPr lang="es-AR" sz="4000" dirty="0"/>
              <a:t>Materiales</a:t>
            </a:r>
          </a:p>
        </p:txBody>
      </p:sp>
    </p:spTree>
    <p:extLst>
      <p:ext uri="{BB962C8B-B14F-4D97-AF65-F5344CB8AC3E}">
        <p14:creationId xmlns:p14="http://schemas.microsoft.com/office/powerpoint/2010/main" val="3237819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8F8A7CD-41B9-4552-B156-A68598DCC9F2}"/>
              </a:ext>
            </a:extLst>
          </p:cNvPr>
          <p:cNvPicPr>
            <a:picLocks noChangeAspect="1"/>
          </p:cNvPicPr>
          <p:nvPr/>
        </p:nvPicPr>
        <p:blipFill>
          <a:blip r:embed="rId2"/>
          <a:stretch>
            <a:fillRect/>
          </a:stretch>
        </p:blipFill>
        <p:spPr>
          <a:xfrm>
            <a:off x="2538412" y="919162"/>
            <a:ext cx="7115175" cy="5341957"/>
          </a:xfrm>
          <a:prstGeom prst="rect">
            <a:avLst/>
          </a:prstGeom>
        </p:spPr>
      </p:pic>
    </p:spTree>
    <p:extLst>
      <p:ext uri="{BB962C8B-B14F-4D97-AF65-F5344CB8AC3E}">
        <p14:creationId xmlns:p14="http://schemas.microsoft.com/office/powerpoint/2010/main" val="464786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BC9467-31A7-4DF2-8B03-9141031B0EEE}"/>
              </a:ext>
            </a:extLst>
          </p:cNvPr>
          <p:cNvSpPr>
            <a:spLocks noGrp="1"/>
          </p:cNvSpPr>
          <p:nvPr>
            <p:ph type="title"/>
          </p:nvPr>
        </p:nvSpPr>
        <p:spPr/>
        <p:txBody>
          <a:bodyPr/>
          <a:lstStyle/>
          <a:p>
            <a:r>
              <a:rPr lang="es-AR" dirty="0"/>
              <a:t>Actores</a:t>
            </a:r>
          </a:p>
        </p:txBody>
      </p:sp>
      <p:sp>
        <p:nvSpPr>
          <p:cNvPr id="3" name="Marcador de contenido 2">
            <a:extLst>
              <a:ext uri="{FF2B5EF4-FFF2-40B4-BE49-F238E27FC236}">
                <a16:creationId xmlns:a16="http://schemas.microsoft.com/office/drawing/2014/main" id="{98675BE3-F237-4FAA-B524-D22829344EE5}"/>
              </a:ext>
            </a:extLst>
          </p:cNvPr>
          <p:cNvSpPr>
            <a:spLocks noGrp="1"/>
          </p:cNvSpPr>
          <p:nvPr>
            <p:ph idx="1"/>
          </p:nvPr>
        </p:nvSpPr>
        <p:spPr>
          <a:xfrm>
            <a:off x="1251678" y="2544418"/>
            <a:ext cx="5984009" cy="1492132"/>
          </a:xfrm>
        </p:spPr>
        <p:txBody>
          <a:bodyPr>
            <a:normAutofit lnSpcReduction="10000"/>
          </a:bodyPr>
          <a:lstStyle/>
          <a:p>
            <a:r>
              <a:rPr lang="es-AR" sz="4000" dirty="0"/>
              <a:t>Paciente y acompañante/s</a:t>
            </a:r>
          </a:p>
          <a:p>
            <a:r>
              <a:rPr lang="es-AR" sz="4000" dirty="0"/>
              <a:t>Equipo de salud</a:t>
            </a:r>
          </a:p>
          <a:p>
            <a:endParaRPr lang="es-AR" sz="3200" dirty="0"/>
          </a:p>
          <a:p>
            <a:pPr marL="0" indent="0">
              <a:buNone/>
            </a:pPr>
            <a:endParaRPr lang="es-AR" dirty="0"/>
          </a:p>
        </p:txBody>
      </p:sp>
    </p:spTree>
    <p:extLst>
      <p:ext uri="{BB962C8B-B14F-4D97-AF65-F5344CB8AC3E}">
        <p14:creationId xmlns:p14="http://schemas.microsoft.com/office/powerpoint/2010/main" val="649177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DC2337-C675-4632-8EDB-8053CDDDECFC}"/>
              </a:ext>
            </a:extLst>
          </p:cNvPr>
          <p:cNvSpPr>
            <a:spLocks noGrp="1"/>
          </p:cNvSpPr>
          <p:nvPr>
            <p:ph type="title"/>
          </p:nvPr>
        </p:nvSpPr>
        <p:spPr/>
        <p:txBody>
          <a:bodyPr/>
          <a:lstStyle/>
          <a:p>
            <a:r>
              <a:rPr lang="es-AR" dirty="0"/>
              <a:t>El parto</a:t>
            </a:r>
          </a:p>
        </p:txBody>
      </p:sp>
      <p:sp>
        <p:nvSpPr>
          <p:cNvPr id="3" name="Marcador de contenido 2">
            <a:extLst>
              <a:ext uri="{FF2B5EF4-FFF2-40B4-BE49-F238E27FC236}">
                <a16:creationId xmlns:a16="http://schemas.microsoft.com/office/drawing/2014/main" id="{83CD91EE-EDEE-4B3D-B9A3-FE6D7DED92B8}"/>
              </a:ext>
            </a:extLst>
          </p:cNvPr>
          <p:cNvSpPr>
            <a:spLocks noGrp="1"/>
          </p:cNvSpPr>
          <p:nvPr>
            <p:ph idx="1"/>
          </p:nvPr>
        </p:nvSpPr>
        <p:spPr>
          <a:xfrm>
            <a:off x="1251678" y="2736167"/>
            <a:ext cx="10178322" cy="3593591"/>
          </a:xfrm>
        </p:spPr>
        <p:txBody>
          <a:bodyPr>
            <a:normAutofit/>
          </a:bodyPr>
          <a:lstStyle/>
          <a:p>
            <a:r>
              <a:rPr lang="es-AR" sz="3600" dirty="0"/>
              <a:t>Parto “normal”</a:t>
            </a:r>
          </a:p>
          <a:p>
            <a:r>
              <a:rPr lang="es-AR" sz="3600" dirty="0"/>
              <a:t>Mecanismo del parto en cefálica de vértice </a:t>
            </a:r>
          </a:p>
          <a:p>
            <a:r>
              <a:rPr lang="es-AR" sz="3600" dirty="0"/>
              <a:t>Atención del parto </a:t>
            </a:r>
          </a:p>
        </p:txBody>
      </p:sp>
    </p:spTree>
    <p:extLst>
      <p:ext uri="{BB962C8B-B14F-4D97-AF65-F5344CB8AC3E}">
        <p14:creationId xmlns:p14="http://schemas.microsoft.com/office/powerpoint/2010/main" val="892117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AC6328-FAF9-4FA9-BF23-DA224E80A043}"/>
              </a:ext>
            </a:extLst>
          </p:cNvPr>
          <p:cNvSpPr>
            <a:spLocks noGrp="1"/>
          </p:cNvSpPr>
          <p:nvPr>
            <p:ph type="title"/>
          </p:nvPr>
        </p:nvSpPr>
        <p:spPr/>
        <p:txBody>
          <a:bodyPr>
            <a:normAutofit fontScale="90000"/>
          </a:bodyPr>
          <a:lstStyle/>
          <a:p>
            <a:r>
              <a:rPr lang="es-AR" sz="4400" cap="none" dirty="0"/>
              <a:t>Parto normal</a:t>
            </a:r>
            <a:r>
              <a:rPr lang="es-AR" sz="4000" cap="none" dirty="0"/>
              <a:t>: </a:t>
            </a:r>
            <a:r>
              <a:rPr lang="es-AR" sz="2200" cap="none" dirty="0">
                <a:latin typeface="+mn-lt"/>
              </a:rPr>
              <a:t>aquel de </a:t>
            </a:r>
            <a:r>
              <a:rPr lang="es-AR" sz="2200" b="1" cap="none" dirty="0">
                <a:latin typeface="+mn-lt"/>
              </a:rPr>
              <a:t>comienzo espontáneo</a:t>
            </a:r>
            <a:r>
              <a:rPr lang="es-AR" sz="2200" cap="none" dirty="0">
                <a:latin typeface="+mn-lt"/>
              </a:rPr>
              <a:t>, de bajo riesgo desde el comienzo del trabajo de parto, hasta la finalización del nacimiento, donde el recién nacido nace de forma </a:t>
            </a:r>
            <a:r>
              <a:rPr lang="es-AR" sz="2200" b="1" cap="none" dirty="0">
                <a:latin typeface="+mn-lt"/>
              </a:rPr>
              <a:t>espontánea</a:t>
            </a:r>
            <a:r>
              <a:rPr lang="es-AR" sz="2200" cap="none" dirty="0">
                <a:latin typeface="+mn-lt"/>
              </a:rPr>
              <a:t>, en presentación</a:t>
            </a:r>
            <a:r>
              <a:rPr lang="es-AR" sz="2200" b="1" cap="none" dirty="0">
                <a:latin typeface="+mn-lt"/>
              </a:rPr>
              <a:t> cefálica</a:t>
            </a:r>
            <a:r>
              <a:rPr lang="es-AR" sz="2200" cap="none" dirty="0">
                <a:latin typeface="+mn-lt"/>
              </a:rPr>
              <a:t>, entre las </a:t>
            </a:r>
            <a:r>
              <a:rPr lang="es-AR" sz="2200" b="1" cap="none" dirty="0">
                <a:latin typeface="+mn-lt"/>
              </a:rPr>
              <a:t>37 y 41 </a:t>
            </a:r>
            <a:r>
              <a:rPr lang="es-AR" sz="2200" cap="none" dirty="0">
                <a:latin typeface="+mn-lt"/>
              </a:rPr>
              <a:t>semanas de edad gestacional. Madre y </a:t>
            </a:r>
            <a:r>
              <a:rPr lang="es-AR" sz="2200" cap="none" dirty="0" err="1">
                <a:latin typeface="+mn-lt"/>
              </a:rPr>
              <a:t>niñe</a:t>
            </a:r>
            <a:r>
              <a:rPr lang="es-AR" sz="2200" cap="none" dirty="0">
                <a:latin typeface="+mn-lt"/>
              </a:rPr>
              <a:t> en buenas condiciones de salud. </a:t>
            </a:r>
            <a:br>
              <a:rPr lang="es-AR" dirty="0"/>
            </a:br>
            <a:endParaRPr lang="es-AR" dirty="0"/>
          </a:p>
        </p:txBody>
      </p:sp>
      <p:sp>
        <p:nvSpPr>
          <p:cNvPr id="3" name="Marcador de contenido 2">
            <a:extLst>
              <a:ext uri="{FF2B5EF4-FFF2-40B4-BE49-F238E27FC236}">
                <a16:creationId xmlns:a16="http://schemas.microsoft.com/office/drawing/2014/main" id="{F0DD7C40-77E2-4A39-8868-75FB266EF61C}"/>
              </a:ext>
            </a:extLst>
          </p:cNvPr>
          <p:cNvSpPr>
            <a:spLocks noGrp="1"/>
          </p:cNvSpPr>
          <p:nvPr>
            <p:ph idx="1"/>
          </p:nvPr>
        </p:nvSpPr>
        <p:spPr>
          <a:xfrm>
            <a:off x="1251678" y="2286001"/>
            <a:ext cx="10178322" cy="1492132"/>
          </a:xfrm>
        </p:spPr>
        <p:txBody>
          <a:bodyPr>
            <a:normAutofit fontScale="85000" lnSpcReduction="20000"/>
          </a:bodyPr>
          <a:lstStyle/>
          <a:p>
            <a:pPr marL="0" indent="0" algn="ctr">
              <a:buNone/>
            </a:pPr>
            <a:r>
              <a:rPr lang="es-AR" sz="4000" dirty="0">
                <a:latin typeface="+mj-lt"/>
              </a:rPr>
              <a:t>Conjunto de movimientos que realiza pasiva y progresivamente  el feto durante su progresión por el canal de parto</a:t>
            </a:r>
          </a:p>
        </p:txBody>
      </p:sp>
      <p:sp>
        <p:nvSpPr>
          <p:cNvPr id="4" name="CuadroTexto 3">
            <a:extLst>
              <a:ext uri="{FF2B5EF4-FFF2-40B4-BE49-F238E27FC236}">
                <a16:creationId xmlns:a16="http://schemas.microsoft.com/office/drawing/2014/main" id="{530DE27D-7F4C-4CE1-B2ED-3115A158BF45}"/>
              </a:ext>
            </a:extLst>
          </p:cNvPr>
          <p:cNvSpPr txBox="1"/>
          <p:nvPr/>
        </p:nvSpPr>
        <p:spPr>
          <a:xfrm>
            <a:off x="2992728" y="4667920"/>
            <a:ext cx="6696222" cy="1595021"/>
          </a:xfrm>
          <a:prstGeom prst="frame">
            <a:avLst/>
          </a:prstGeom>
          <a:solidFill>
            <a:srgbClr val="FF99FF"/>
          </a:solidFill>
          <a:ln w="76200">
            <a:solidFill>
              <a:srgbClr val="660033"/>
            </a:solidFill>
          </a:ln>
        </p:spPr>
        <p:txBody>
          <a:bodyPr wrap="square" rtlCol="0">
            <a:spAutoFit/>
          </a:bodyPr>
          <a:lstStyle/>
          <a:p>
            <a:pPr algn="just"/>
            <a:r>
              <a:rPr lang="es-AR" sz="2400" b="1" dirty="0"/>
              <a:t>Motor: </a:t>
            </a:r>
            <a:r>
              <a:rPr lang="es-AR" sz="2400" dirty="0"/>
              <a:t>contracciones uterinas + pujos maternos</a:t>
            </a:r>
          </a:p>
          <a:p>
            <a:pPr algn="just"/>
            <a:r>
              <a:rPr lang="es-AR" sz="2400" b="1" dirty="0"/>
              <a:t>Móvil: </a:t>
            </a:r>
            <a:r>
              <a:rPr lang="es-AR" sz="2400" dirty="0"/>
              <a:t>feto</a:t>
            </a:r>
          </a:p>
          <a:p>
            <a:pPr algn="just"/>
            <a:r>
              <a:rPr lang="es-AR" sz="2400" b="1" dirty="0"/>
              <a:t>Canal de parto: </a:t>
            </a:r>
            <a:r>
              <a:rPr lang="es-AR" sz="2400" dirty="0"/>
              <a:t>pelvis ósea y partes blandas</a:t>
            </a:r>
          </a:p>
        </p:txBody>
      </p:sp>
      <p:sp>
        <p:nvSpPr>
          <p:cNvPr id="7" name="Abrir llave 6">
            <a:extLst>
              <a:ext uri="{FF2B5EF4-FFF2-40B4-BE49-F238E27FC236}">
                <a16:creationId xmlns:a16="http://schemas.microsoft.com/office/drawing/2014/main" id="{846BD129-C367-4B53-BC31-B6F8F56639CB}"/>
              </a:ext>
            </a:extLst>
          </p:cNvPr>
          <p:cNvSpPr/>
          <p:nvPr/>
        </p:nvSpPr>
        <p:spPr>
          <a:xfrm rot="16200000">
            <a:off x="6088979" y="-531854"/>
            <a:ext cx="503719" cy="9509760"/>
          </a:xfrm>
          <a:prstGeom prst="leftBrace">
            <a:avLst/>
          </a:prstGeom>
          <a:ln w="28575">
            <a:solidFill>
              <a:srgbClr val="FF0066"/>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s-AR"/>
          </a:p>
        </p:txBody>
      </p:sp>
    </p:spTree>
    <p:extLst>
      <p:ext uri="{BB962C8B-B14F-4D97-AF65-F5344CB8AC3E}">
        <p14:creationId xmlns:p14="http://schemas.microsoft.com/office/powerpoint/2010/main" val="1426013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A47981-6642-4271-B329-879357CEF207}"/>
              </a:ext>
            </a:extLst>
          </p:cNvPr>
          <p:cNvSpPr>
            <a:spLocks noGrp="1"/>
          </p:cNvSpPr>
          <p:nvPr>
            <p:ph type="title"/>
          </p:nvPr>
        </p:nvSpPr>
        <p:spPr/>
        <p:txBody>
          <a:bodyPr/>
          <a:lstStyle/>
          <a:p>
            <a:r>
              <a:rPr lang="es-AR" dirty="0"/>
              <a:t>Trabajo de parto</a:t>
            </a:r>
          </a:p>
        </p:txBody>
      </p:sp>
      <p:sp>
        <p:nvSpPr>
          <p:cNvPr id="3" name="Marcador de contenido 2">
            <a:extLst>
              <a:ext uri="{FF2B5EF4-FFF2-40B4-BE49-F238E27FC236}">
                <a16:creationId xmlns:a16="http://schemas.microsoft.com/office/drawing/2014/main" id="{83C17C25-6EC9-4020-AF8E-9E5135375B96}"/>
              </a:ext>
            </a:extLst>
          </p:cNvPr>
          <p:cNvSpPr>
            <a:spLocks noGrp="1"/>
          </p:cNvSpPr>
          <p:nvPr>
            <p:ph idx="1"/>
          </p:nvPr>
        </p:nvSpPr>
        <p:spPr>
          <a:xfrm>
            <a:off x="1251678" y="2687783"/>
            <a:ext cx="10178322" cy="3593591"/>
          </a:xfrm>
        </p:spPr>
        <p:txBody>
          <a:bodyPr>
            <a:normAutofit/>
          </a:bodyPr>
          <a:lstStyle/>
          <a:p>
            <a:r>
              <a:rPr lang="es-AR" sz="3200" dirty="0"/>
              <a:t>Período de dilatación y borramiento</a:t>
            </a:r>
          </a:p>
          <a:p>
            <a:r>
              <a:rPr lang="es-AR" sz="3200" dirty="0"/>
              <a:t>Período expulsivo</a:t>
            </a:r>
          </a:p>
          <a:p>
            <a:r>
              <a:rPr lang="es-AR" sz="3200" dirty="0"/>
              <a:t>Alumbramiento </a:t>
            </a:r>
          </a:p>
        </p:txBody>
      </p:sp>
      <p:sp>
        <p:nvSpPr>
          <p:cNvPr id="4" name="Cerrar llave 3">
            <a:extLst>
              <a:ext uri="{FF2B5EF4-FFF2-40B4-BE49-F238E27FC236}">
                <a16:creationId xmlns:a16="http://schemas.microsoft.com/office/drawing/2014/main" id="{5A76DC43-1D0A-470D-9F76-9413EFBB68CB}"/>
              </a:ext>
            </a:extLst>
          </p:cNvPr>
          <p:cNvSpPr/>
          <p:nvPr/>
        </p:nvSpPr>
        <p:spPr>
          <a:xfrm>
            <a:off x="7495310" y="2687783"/>
            <a:ext cx="429491" cy="1115291"/>
          </a:xfrm>
          <a:prstGeom prst="rightBrace">
            <a:avLst/>
          </a:prstGeom>
          <a:ln w="19050"/>
        </p:spPr>
        <p:style>
          <a:lnRef idx="2">
            <a:schemeClr val="dk1"/>
          </a:lnRef>
          <a:fillRef idx="0">
            <a:schemeClr val="dk1"/>
          </a:fillRef>
          <a:effectRef idx="1">
            <a:schemeClr val="dk1"/>
          </a:effectRef>
          <a:fontRef idx="minor">
            <a:schemeClr val="tx1"/>
          </a:fontRef>
        </p:style>
        <p:txBody>
          <a:bodyPr rtlCol="0" anchor="ctr"/>
          <a:lstStyle/>
          <a:p>
            <a:pPr algn="ctr"/>
            <a:endParaRPr lang="es-AR"/>
          </a:p>
        </p:txBody>
      </p:sp>
      <p:sp>
        <p:nvSpPr>
          <p:cNvPr id="5" name="CuadroTexto 4">
            <a:extLst>
              <a:ext uri="{FF2B5EF4-FFF2-40B4-BE49-F238E27FC236}">
                <a16:creationId xmlns:a16="http://schemas.microsoft.com/office/drawing/2014/main" id="{F998814C-CEA0-4099-BFAB-D8DA3D0BFEF8}"/>
              </a:ext>
            </a:extLst>
          </p:cNvPr>
          <p:cNvSpPr txBox="1"/>
          <p:nvPr/>
        </p:nvSpPr>
        <p:spPr>
          <a:xfrm>
            <a:off x="8028709" y="2687783"/>
            <a:ext cx="3297382" cy="1200329"/>
          </a:xfrm>
          <a:prstGeom prst="rect">
            <a:avLst/>
          </a:prstGeom>
          <a:noFill/>
        </p:spPr>
        <p:txBody>
          <a:bodyPr wrap="square" rtlCol="0">
            <a:spAutoFit/>
          </a:bodyPr>
          <a:lstStyle/>
          <a:p>
            <a:pPr algn="just"/>
            <a:r>
              <a:rPr lang="es-AR" b="1" dirty="0"/>
              <a:t>Toda intervención obstétrica en estas etapas</a:t>
            </a:r>
          </a:p>
          <a:p>
            <a:pPr algn="just"/>
            <a:r>
              <a:rPr lang="es-AR" b="1" dirty="0"/>
              <a:t>debe ser </a:t>
            </a:r>
            <a:r>
              <a:rPr lang="es-AR" b="1" dirty="0">
                <a:solidFill>
                  <a:srgbClr val="00B050"/>
                </a:solidFill>
                <a:effectLst>
                  <a:outerShdw blurRad="38100" dist="38100" dir="2700000" algn="tl">
                    <a:srgbClr val="000000">
                      <a:alpha val="43137"/>
                    </a:srgbClr>
                  </a:outerShdw>
                </a:effectLst>
              </a:rPr>
              <a:t>razonada</a:t>
            </a:r>
            <a:r>
              <a:rPr lang="es-AR" b="1" dirty="0"/>
              <a:t>, imitando el proceso fisiológico</a:t>
            </a:r>
          </a:p>
        </p:txBody>
      </p:sp>
      <p:cxnSp>
        <p:nvCxnSpPr>
          <p:cNvPr id="7" name="Conector recto de flecha 6">
            <a:extLst>
              <a:ext uri="{FF2B5EF4-FFF2-40B4-BE49-F238E27FC236}">
                <a16:creationId xmlns:a16="http://schemas.microsoft.com/office/drawing/2014/main" id="{4A60524F-9FF8-4540-A1A3-EA33536FB773}"/>
              </a:ext>
            </a:extLst>
          </p:cNvPr>
          <p:cNvCxnSpPr>
            <a:cxnSpLocks/>
          </p:cNvCxnSpPr>
          <p:nvPr/>
        </p:nvCxnSpPr>
        <p:spPr>
          <a:xfrm>
            <a:off x="4239491" y="4364182"/>
            <a:ext cx="720436" cy="0"/>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sp>
        <p:nvSpPr>
          <p:cNvPr id="8" name="CuadroTexto 7">
            <a:extLst>
              <a:ext uri="{FF2B5EF4-FFF2-40B4-BE49-F238E27FC236}">
                <a16:creationId xmlns:a16="http://schemas.microsoft.com/office/drawing/2014/main" id="{DA174F96-BB54-41B7-A021-03891B35BFDF}"/>
              </a:ext>
            </a:extLst>
          </p:cNvPr>
          <p:cNvSpPr txBox="1"/>
          <p:nvPr/>
        </p:nvSpPr>
        <p:spPr>
          <a:xfrm>
            <a:off x="5098473" y="4177370"/>
            <a:ext cx="858982" cy="373623"/>
          </a:xfrm>
          <a:prstGeom prst="rect">
            <a:avLst/>
          </a:prstGeom>
          <a:noFill/>
        </p:spPr>
        <p:txBody>
          <a:bodyPr wrap="square" rtlCol="0">
            <a:spAutoFit/>
          </a:bodyPr>
          <a:lstStyle/>
          <a:p>
            <a:r>
              <a:rPr lang="es-AR" dirty="0"/>
              <a:t>Activo </a:t>
            </a:r>
          </a:p>
        </p:txBody>
      </p:sp>
    </p:spTree>
    <p:extLst>
      <p:ext uri="{BB962C8B-B14F-4D97-AF65-F5344CB8AC3E}">
        <p14:creationId xmlns:p14="http://schemas.microsoft.com/office/powerpoint/2010/main" val="2784190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EBEAA6D1-CF43-49D0-BB8B-B147B7123802}"/>
              </a:ext>
            </a:extLst>
          </p:cNvPr>
          <p:cNvPicPr>
            <a:picLocks noGrp="1" noChangeAspect="1"/>
          </p:cNvPicPr>
          <p:nvPr>
            <p:ph idx="1"/>
          </p:nvPr>
        </p:nvPicPr>
        <p:blipFill>
          <a:blip r:embed="rId2"/>
          <a:stretch>
            <a:fillRect/>
          </a:stretch>
        </p:blipFill>
        <p:spPr>
          <a:xfrm>
            <a:off x="1428750" y="280157"/>
            <a:ext cx="4876800" cy="6297685"/>
          </a:xfrm>
        </p:spPr>
      </p:pic>
      <p:pic>
        <p:nvPicPr>
          <p:cNvPr id="7" name="Imagen 6">
            <a:extLst>
              <a:ext uri="{FF2B5EF4-FFF2-40B4-BE49-F238E27FC236}">
                <a16:creationId xmlns:a16="http://schemas.microsoft.com/office/drawing/2014/main" id="{975A8B81-8B90-4973-B7B2-593787151B33}"/>
              </a:ext>
            </a:extLst>
          </p:cNvPr>
          <p:cNvPicPr>
            <a:picLocks noChangeAspect="1"/>
          </p:cNvPicPr>
          <p:nvPr/>
        </p:nvPicPr>
        <p:blipFill>
          <a:blip r:embed="rId3"/>
          <a:stretch>
            <a:fillRect/>
          </a:stretch>
        </p:blipFill>
        <p:spPr>
          <a:xfrm>
            <a:off x="1428750" y="2190077"/>
            <a:ext cx="5844247" cy="4387765"/>
          </a:xfrm>
          <a:prstGeom prst="rect">
            <a:avLst/>
          </a:prstGeom>
        </p:spPr>
      </p:pic>
    </p:spTree>
    <p:extLst>
      <p:ext uri="{BB962C8B-B14F-4D97-AF65-F5344CB8AC3E}">
        <p14:creationId xmlns:p14="http://schemas.microsoft.com/office/powerpoint/2010/main" val="1101287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223AC7-9B59-4540-A3A5-2F6A3824226E}"/>
              </a:ext>
            </a:extLst>
          </p:cNvPr>
          <p:cNvSpPr>
            <a:spLocks noGrp="1"/>
          </p:cNvSpPr>
          <p:nvPr>
            <p:ph type="title"/>
          </p:nvPr>
        </p:nvSpPr>
        <p:spPr/>
        <p:txBody>
          <a:bodyPr/>
          <a:lstStyle/>
          <a:p>
            <a:r>
              <a:rPr lang="es-AR" cap="none" dirty="0"/>
              <a:t>Mecanismo de parto</a:t>
            </a:r>
          </a:p>
        </p:txBody>
      </p:sp>
      <p:sp>
        <p:nvSpPr>
          <p:cNvPr id="3" name="Marcador de contenido 2">
            <a:extLst>
              <a:ext uri="{FF2B5EF4-FFF2-40B4-BE49-F238E27FC236}">
                <a16:creationId xmlns:a16="http://schemas.microsoft.com/office/drawing/2014/main" id="{804B6056-6300-49DE-A655-508BD19BE435}"/>
              </a:ext>
            </a:extLst>
          </p:cNvPr>
          <p:cNvSpPr>
            <a:spLocks noGrp="1"/>
          </p:cNvSpPr>
          <p:nvPr>
            <p:ph idx="1"/>
          </p:nvPr>
        </p:nvSpPr>
        <p:spPr/>
        <p:txBody>
          <a:bodyPr>
            <a:normAutofit/>
          </a:bodyPr>
          <a:lstStyle/>
          <a:p>
            <a:pPr algn="just"/>
            <a:r>
              <a:rPr lang="es-AR" sz="3200" dirty="0"/>
              <a:t>Fuerza propulsiva + obstáculo OBLIGA a la acomodación</a:t>
            </a:r>
          </a:p>
          <a:p>
            <a:pPr algn="just"/>
            <a:endParaRPr lang="es-AR" sz="3200" dirty="0"/>
          </a:p>
          <a:p>
            <a:pPr algn="just">
              <a:buFont typeface="Wingdings" panose="05000000000000000000" pitchFamily="2" charset="2"/>
              <a:buChar char="à"/>
            </a:pPr>
            <a:r>
              <a:rPr lang="es-AR" sz="3200" dirty="0">
                <a:sym typeface="Wingdings" panose="05000000000000000000" pitchFamily="2" charset="2"/>
              </a:rPr>
              <a:t>Cambio de actitud</a:t>
            </a:r>
          </a:p>
          <a:p>
            <a:pPr algn="just">
              <a:buFont typeface="Wingdings" panose="05000000000000000000" pitchFamily="2" charset="2"/>
              <a:buChar char="à"/>
            </a:pPr>
            <a:r>
              <a:rPr lang="es-AR" sz="3200" dirty="0">
                <a:sym typeface="Wingdings" panose="05000000000000000000" pitchFamily="2" charset="2"/>
              </a:rPr>
              <a:t>Rotación</a:t>
            </a:r>
            <a:endParaRPr lang="es-AR" sz="3200" dirty="0"/>
          </a:p>
        </p:txBody>
      </p:sp>
    </p:spTree>
    <p:extLst>
      <p:ext uri="{BB962C8B-B14F-4D97-AF65-F5344CB8AC3E}">
        <p14:creationId xmlns:p14="http://schemas.microsoft.com/office/powerpoint/2010/main" val="1270713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A3B1BA-80AB-4C93-AC66-33D9FB6E6695}"/>
              </a:ext>
            </a:extLst>
          </p:cNvPr>
          <p:cNvSpPr>
            <a:spLocks noGrp="1"/>
          </p:cNvSpPr>
          <p:nvPr>
            <p:ph type="title"/>
          </p:nvPr>
        </p:nvSpPr>
        <p:spPr/>
        <p:txBody>
          <a:bodyPr/>
          <a:lstStyle/>
          <a:p>
            <a:r>
              <a:rPr lang="es-AR" dirty="0"/>
              <a:t>Feto: </a:t>
            </a:r>
            <a:r>
              <a:rPr lang="es-AR" sz="4400" cap="none" dirty="0">
                <a:latin typeface="+mn-lt"/>
              </a:rPr>
              <a:t>3 segmentos</a:t>
            </a:r>
            <a:endParaRPr lang="es-AR" dirty="0">
              <a:latin typeface="+mn-lt"/>
            </a:endParaRPr>
          </a:p>
        </p:txBody>
      </p:sp>
      <p:sp>
        <p:nvSpPr>
          <p:cNvPr id="4" name="Rectángulo 3">
            <a:extLst>
              <a:ext uri="{FF2B5EF4-FFF2-40B4-BE49-F238E27FC236}">
                <a16:creationId xmlns:a16="http://schemas.microsoft.com/office/drawing/2014/main" id="{8582D9FD-4AA2-4BBF-81FE-2FA1F4337472}"/>
              </a:ext>
            </a:extLst>
          </p:cNvPr>
          <p:cNvSpPr/>
          <p:nvPr/>
        </p:nvSpPr>
        <p:spPr>
          <a:xfrm>
            <a:off x="4927036" y="1661900"/>
            <a:ext cx="2514774" cy="11657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dirty="0"/>
              <a:t>Pelvis fetal</a:t>
            </a:r>
          </a:p>
        </p:txBody>
      </p:sp>
      <p:sp>
        <p:nvSpPr>
          <p:cNvPr id="5" name="Rectángulo 4">
            <a:extLst>
              <a:ext uri="{FF2B5EF4-FFF2-40B4-BE49-F238E27FC236}">
                <a16:creationId xmlns:a16="http://schemas.microsoft.com/office/drawing/2014/main" id="{194EEEF2-25CA-44E3-A834-35D0D0F1D4D2}"/>
              </a:ext>
            </a:extLst>
          </p:cNvPr>
          <p:cNvSpPr/>
          <p:nvPr/>
        </p:nvSpPr>
        <p:spPr>
          <a:xfrm>
            <a:off x="4360982" y="2827605"/>
            <a:ext cx="3713871" cy="120279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AR" sz="2400" dirty="0"/>
              <a:t>Hombros fetales</a:t>
            </a:r>
          </a:p>
        </p:txBody>
      </p:sp>
      <p:sp>
        <p:nvSpPr>
          <p:cNvPr id="7" name="Elipse 6">
            <a:extLst>
              <a:ext uri="{FF2B5EF4-FFF2-40B4-BE49-F238E27FC236}">
                <a16:creationId xmlns:a16="http://schemas.microsoft.com/office/drawing/2014/main" id="{E2AD71B8-79D2-4BFF-9942-BD776765A7CE}"/>
              </a:ext>
            </a:extLst>
          </p:cNvPr>
          <p:cNvSpPr/>
          <p:nvPr/>
        </p:nvSpPr>
        <p:spPr>
          <a:xfrm>
            <a:off x="4360982" y="4030395"/>
            <a:ext cx="3836792" cy="2206715"/>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s-AR" sz="2800" dirty="0"/>
              <a:t>Cabeza fetal</a:t>
            </a:r>
          </a:p>
        </p:txBody>
      </p:sp>
    </p:spTree>
    <p:extLst>
      <p:ext uri="{BB962C8B-B14F-4D97-AF65-F5344CB8AC3E}">
        <p14:creationId xmlns:p14="http://schemas.microsoft.com/office/powerpoint/2010/main" val="1400120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1F0ACD-84CF-465D-B8D9-554682848C37}"/>
              </a:ext>
            </a:extLst>
          </p:cNvPr>
          <p:cNvSpPr>
            <a:spLocks noGrp="1"/>
          </p:cNvSpPr>
          <p:nvPr>
            <p:ph type="title"/>
          </p:nvPr>
        </p:nvSpPr>
        <p:spPr/>
        <p:txBody>
          <a:bodyPr>
            <a:normAutofit/>
          </a:bodyPr>
          <a:lstStyle/>
          <a:p>
            <a:r>
              <a:rPr lang="es-AR" dirty="0"/>
              <a:t>Mecanismo del parto</a:t>
            </a:r>
            <a:br>
              <a:rPr lang="es-AR" dirty="0"/>
            </a:br>
            <a:r>
              <a:rPr lang="es-AR" sz="2800" dirty="0">
                <a:latin typeface="+mn-lt"/>
              </a:rPr>
              <a:t>tiempos en cefálica de vértice</a:t>
            </a:r>
            <a:endParaRPr lang="es-AR" dirty="0"/>
          </a:p>
        </p:txBody>
      </p:sp>
      <p:sp>
        <p:nvSpPr>
          <p:cNvPr id="3" name="Marcador de contenido 2">
            <a:extLst>
              <a:ext uri="{FF2B5EF4-FFF2-40B4-BE49-F238E27FC236}">
                <a16:creationId xmlns:a16="http://schemas.microsoft.com/office/drawing/2014/main" id="{94A59A76-BF27-4E0D-8455-93B8E817D570}"/>
              </a:ext>
            </a:extLst>
          </p:cNvPr>
          <p:cNvSpPr>
            <a:spLocks noGrp="1"/>
          </p:cNvSpPr>
          <p:nvPr>
            <p:ph idx="1"/>
          </p:nvPr>
        </p:nvSpPr>
        <p:spPr/>
        <p:txBody>
          <a:bodyPr/>
          <a:lstStyle/>
          <a:p>
            <a:r>
              <a:rPr lang="es-AR" dirty="0"/>
              <a:t>Orientación al estrecho superior de la pelvis de la cabeza</a:t>
            </a:r>
          </a:p>
          <a:p>
            <a:r>
              <a:rPr lang="es-AR" dirty="0"/>
              <a:t>Descenso y encaje de la cabeza (</a:t>
            </a:r>
            <a:r>
              <a:rPr lang="es-AR" dirty="0" err="1"/>
              <a:t>sinclítico</a:t>
            </a:r>
            <a:r>
              <a:rPr lang="es-AR" dirty="0"/>
              <a:t>/</a:t>
            </a:r>
            <a:r>
              <a:rPr lang="es-AR" dirty="0" err="1"/>
              <a:t>asinclitico</a:t>
            </a:r>
            <a:r>
              <a:rPr lang="es-AR" dirty="0"/>
              <a:t>) </a:t>
            </a:r>
          </a:p>
          <a:p>
            <a:r>
              <a:rPr lang="es-AR" dirty="0"/>
              <a:t>Acomodación al estrecho inferior de la pelvis, y rotación interna de la cabeza + acomodación al estrecha superior al estrecho superior de los hombros</a:t>
            </a:r>
          </a:p>
          <a:p>
            <a:r>
              <a:rPr lang="es-AR" dirty="0"/>
              <a:t>Desprendimiento de la cabeza + descenso y encaje de los hombros</a:t>
            </a:r>
          </a:p>
          <a:p>
            <a:r>
              <a:rPr lang="es-AR" dirty="0"/>
              <a:t>Acomodación al estrecho inferior de la pelvis de los hombros y rotación interna</a:t>
            </a:r>
          </a:p>
          <a:p>
            <a:r>
              <a:rPr lang="es-AR" dirty="0"/>
              <a:t>Desprendimiento de los hombros (1° anterior, luego posterior) </a:t>
            </a:r>
          </a:p>
        </p:txBody>
      </p:sp>
    </p:spTree>
    <p:extLst>
      <p:ext uri="{BB962C8B-B14F-4D97-AF65-F5344CB8AC3E}">
        <p14:creationId xmlns:p14="http://schemas.microsoft.com/office/powerpoint/2010/main" val="176101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9DCDC9-6E75-45DD-AC67-2071F5FDB6C7}"/>
              </a:ext>
            </a:extLst>
          </p:cNvPr>
          <p:cNvSpPr>
            <a:spLocks noGrp="1"/>
          </p:cNvSpPr>
          <p:nvPr>
            <p:ph type="title"/>
          </p:nvPr>
        </p:nvSpPr>
        <p:spPr/>
        <p:txBody>
          <a:bodyPr>
            <a:normAutofit/>
          </a:bodyPr>
          <a:lstStyle/>
          <a:p>
            <a:r>
              <a:rPr lang="es-AR" sz="4800" cap="none" dirty="0"/>
              <a:t>Orientación al estrecho superior de la pelvis </a:t>
            </a:r>
          </a:p>
        </p:txBody>
      </p:sp>
      <p:sp>
        <p:nvSpPr>
          <p:cNvPr id="3" name="Marcador de contenido 2">
            <a:extLst>
              <a:ext uri="{FF2B5EF4-FFF2-40B4-BE49-F238E27FC236}">
                <a16:creationId xmlns:a16="http://schemas.microsoft.com/office/drawing/2014/main" id="{381B4C15-8B2C-4212-B90D-A553C87473CA}"/>
              </a:ext>
            </a:extLst>
          </p:cNvPr>
          <p:cNvSpPr>
            <a:spLocks noGrp="1"/>
          </p:cNvSpPr>
          <p:nvPr>
            <p:ph idx="1"/>
          </p:nvPr>
        </p:nvSpPr>
        <p:spPr>
          <a:xfrm>
            <a:off x="1251678" y="2286002"/>
            <a:ext cx="10283830" cy="597876"/>
          </a:xfrm>
        </p:spPr>
        <p:txBody>
          <a:bodyPr>
            <a:normAutofit fontScale="77500" lnSpcReduction="20000"/>
          </a:bodyPr>
          <a:lstStyle/>
          <a:p>
            <a:r>
              <a:rPr lang="es-AR" sz="2800" dirty="0"/>
              <a:t>Orientación al diámetro mayor de la pelvis: diámetros oblicuos (++ oblicuo izquierdo) </a:t>
            </a:r>
          </a:p>
        </p:txBody>
      </p:sp>
    </p:spTree>
    <p:extLst>
      <p:ext uri="{BB962C8B-B14F-4D97-AF65-F5344CB8AC3E}">
        <p14:creationId xmlns:p14="http://schemas.microsoft.com/office/powerpoint/2010/main" val="1287183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2D27F381-E527-492C-A1EA-A1F174ECD880}"/>
              </a:ext>
            </a:extLst>
          </p:cNvPr>
          <p:cNvPicPr>
            <a:picLocks noGrp="1" noChangeAspect="1"/>
          </p:cNvPicPr>
          <p:nvPr>
            <p:ph idx="1"/>
          </p:nvPr>
        </p:nvPicPr>
        <p:blipFill rotWithShape="1">
          <a:blip r:embed="rId2"/>
          <a:srcRect l="7298" t="23881" r="10307" b="16136"/>
          <a:stretch/>
        </p:blipFill>
        <p:spPr>
          <a:xfrm>
            <a:off x="3054036" y="3031383"/>
            <a:ext cx="6588728" cy="3514891"/>
          </a:xfrm>
          <a:prstGeom prst="rect">
            <a:avLst/>
          </a:prstGeom>
        </p:spPr>
      </p:pic>
      <p:sp>
        <p:nvSpPr>
          <p:cNvPr id="2" name="CuadroTexto 1">
            <a:extLst>
              <a:ext uri="{FF2B5EF4-FFF2-40B4-BE49-F238E27FC236}">
                <a16:creationId xmlns:a16="http://schemas.microsoft.com/office/drawing/2014/main" id="{A2869E9D-446D-4B09-8443-DDC69BC862FC}"/>
              </a:ext>
            </a:extLst>
          </p:cNvPr>
          <p:cNvSpPr txBox="1"/>
          <p:nvPr/>
        </p:nvSpPr>
        <p:spPr>
          <a:xfrm>
            <a:off x="1219201" y="311726"/>
            <a:ext cx="10474037" cy="2431435"/>
          </a:xfrm>
          <a:prstGeom prst="rect">
            <a:avLst/>
          </a:prstGeom>
          <a:noFill/>
        </p:spPr>
        <p:txBody>
          <a:bodyPr wrap="square" rtlCol="0">
            <a:spAutoFit/>
          </a:bodyPr>
          <a:lstStyle/>
          <a:p>
            <a:r>
              <a:rPr lang="es-AR" sz="3200" u="sng" dirty="0">
                <a:effectLst>
                  <a:outerShdw blurRad="38100" dist="38100" dir="2700000" algn="tl">
                    <a:srgbClr val="000000">
                      <a:alpha val="43137"/>
                    </a:srgbClr>
                  </a:outerShdw>
                </a:effectLst>
              </a:rPr>
              <a:t>Acomodación y orientación</a:t>
            </a:r>
          </a:p>
          <a:p>
            <a:endParaRPr lang="es-AR" sz="2000" dirty="0">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s-AR" sz="2000" dirty="0"/>
              <a:t>Proceso mediante el cual la cabeza fetal se adapta al estrecho superior para ingresar a la cavidad pélvica</a:t>
            </a:r>
          </a:p>
          <a:p>
            <a:endParaRPr lang="es-AR" sz="2000" dirty="0"/>
          </a:p>
          <a:p>
            <a:pPr marL="342900" indent="-342900">
              <a:buFont typeface="Arial" panose="020B0604020202020204" pitchFamily="34" charset="0"/>
              <a:buChar char="•"/>
            </a:pPr>
            <a:r>
              <a:rPr lang="es-AR" sz="2000" dirty="0"/>
              <a:t>Modifica su posición: la cabeza se moviliza para hacer coincidir su diámetro mayor (</a:t>
            </a:r>
            <a:r>
              <a:rPr lang="es-AR" sz="2000" dirty="0" err="1"/>
              <a:t>occípito</a:t>
            </a:r>
            <a:r>
              <a:rPr lang="es-AR" sz="2000" dirty="0"/>
              <a:t> frontal) con uno de los diámetros mayores de la pelvis (oblicuos) </a:t>
            </a:r>
          </a:p>
        </p:txBody>
      </p:sp>
    </p:spTree>
    <p:extLst>
      <p:ext uri="{BB962C8B-B14F-4D97-AF65-F5344CB8AC3E}">
        <p14:creationId xmlns:p14="http://schemas.microsoft.com/office/powerpoint/2010/main" val="3274125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ED1B6922-3664-4E13-AF78-DF05B6D25927}"/>
              </a:ext>
            </a:extLst>
          </p:cNvPr>
          <p:cNvPicPr>
            <a:picLocks noGrp="1" noChangeAspect="1"/>
          </p:cNvPicPr>
          <p:nvPr>
            <p:ph idx="1"/>
          </p:nvPr>
        </p:nvPicPr>
        <p:blipFill rotWithShape="1">
          <a:blip r:embed="rId2"/>
          <a:srcRect l="-1" t="17012" r="-1523" b="5384"/>
          <a:stretch/>
        </p:blipFill>
        <p:spPr>
          <a:xfrm>
            <a:off x="2306782" y="1620982"/>
            <a:ext cx="7419109" cy="4253345"/>
          </a:xfrm>
        </p:spPr>
      </p:pic>
      <p:sp>
        <p:nvSpPr>
          <p:cNvPr id="2" name="CuadroTexto 1">
            <a:extLst>
              <a:ext uri="{FF2B5EF4-FFF2-40B4-BE49-F238E27FC236}">
                <a16:creationId xmlns:a16="http://schemas.microsoft.com/office/drawing/2014/main" id="{94BD78E4-D10A-4722-A63F-B39AA2A79F5A}"/>
              </a:ext>
            </a:extLst>
          </p:cNvPr>
          <p:cNvSpPr txBox="1"/>
          <p:nvPr/>
        </p:nvSpPr>
        <p:spPr>
          <a:xfrm>
            <a:off x="1965285" y="722063"/>
            <a:ext cx="8261429" cy="523220"/>
          </a:xfrm>
          <a:prstGeom prst="rect">
            <a:avLst/>
          </a:prstGeom>
          <a:noFill/>
        </p:spPr>
        <p:txBody>
          <a:bodyPr wrap="none" rtlCol="0">
            <a:spAutoFit/>
          </a:bodyPr>
          <a:lstStyle/>
          <a:p>
            <a:r>
              <a:rPr lang="es-AR" sz="2800" dirty="0">
                <a:effectLst>
                  <a:outerShdw blurRad="38100" dist="38100" dir="2700000" algn="tl">
                    <a:srgbClr val="000000">
                      <a:alpha val="43137"/>
                    </a:srgbClr>
                  </a:outerShdw>
                </a:effectLst>
              </a:rPr>
              <a:t>¿Cuáles son las variedades de posición más frecuentes? </a:t>
            </a:r>
          </a:p>
        </p:txBody>
      </p:sp>
    </p:spTree>
    <p:extLst>
      <p:ext uri="{BB962C8B-B14F-4D97-AF65-F5344CB8AC3E}">
        <p14:creationId xmlns:p14="http://schemas.microsoft.com/office/powerpoint/2010/main" val="1262724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BA71E37-762C-4342-A8D8-1E4E56FF6E08}"/>
              </a:ext>
            </a:extLst>
          </p:cNvPr>
          <p:cNvSpPr>
            <a:spLocks noGrp="1"/>
          </p:cNvSpPr>
          <p:nvPr>
            <p:ph idx="1"/>
          </p:nvPr>
        </p:nvSpPr>
        <p:spPr/>
        <p:txBody>
          <a:bodyPr/>
          <a:lstStyle/>
          <a:p>
            <a:endParaRPr lang="es-AR"/>
          </a:p>
        </p:txBody>
      </p:sp>
      <p:pic>
        <p:nvPicPr>
          <p:cNvPr id="4" name="Imagen 3">
            <a:extLst>
              <a:ext uri="{FF2B5EF4-FFF2-40B4-BE49-F238E27FC236}">
                <a16:creationId xmlns:a16="http://schemas.microsoft.com/office/drawing/2014/main" id="{276E14EC-5542-4DFF-B306-F89588A99252}"/>
              </a:ext>
            </a:extLst>
          </p:cNvPr>
          <p:cNvPicPr>
            <a:picLocks noChangeAspect="1"/>
          </p:cNvPicPr>
          <p:nvPr/>
        </p:nvPicPr>
        <p:blipFill>
          <a:blip r:embed="rId2"/>
          <a:stretch>
            <a:fillRect/>
          </a:stretch>
        </p:blipFill>
        <p:spPr>
          <a:xfrm>
            <a:off x="916057" y="921811"/>
            <a:ext cx="9848850" cy="5537274"/>
          </a:xfrm>
          <a:prstGeom prst="rect">
            <a:avLst/>
          </a:prstGeom>
        </p:spPr>
      </p:pic>
    </p:spTree>
    <p:extLst>
      <p:ext uri="{BB962C8B-B14F-4D97-AF65-F5344CB8AC3E}">
        <p14:creationId xmlns:p14="http://schemas.microsoft.com/office/powerpoint/2010/main" val="2925112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7A3005AB-5D82-4A6F-A2F7-349E32AF189E}"/>
              </a:ext>
            </a:extLst>
          </p:cNvPr>
          <p:cNvPicPr>
            <a:picLocks noGrp="1" noChangeAspect="1"/>
          </p:cNvPicPr>
          <p:nvPr>
            <p:ph idx="1"/>
          </p:nvPr>
        </p:nvPicPr>
        <p:blipFill>
          <a:blip r:embed="rId2"/>
          <a:stretch>
            <a:fillRect/>
          </a:stretch>
        </p:blipFill>
        <p:spPr>
          <a:xfrm>
            <a:off x="467415" y="856651"/>
            <a:ext cx="8208248" cy="5144697"/>
          </a:xfrm>
          <a:prstGeom prst="rect">
            <a:avLst/>
          </a:prstGeom>
        </p:spPr>
      </p:pic>
      <p:pic>
        <p:nvPicPr>
          <p:cNvPr id="6" name="Imagen 5">
            <a:extLst>
              <a:ext uri="{FF2B5EF4-FFF2-40B4-BE49-F238E27FC236}">
                <a16:creationId xmlns:a16="http://schemas.microsoft.com/office/drawing/2014/main" id="{BE2254D2-74EC-44BA-9A79-8AECB07762F4}"/>
              </a:ext>
            </a:extLst>
          </p:cNvPr>
          <p:cNvPicPr>
            <a:picLocks noChangeAspect="1"/>
          </p:cNvPicPr>
          <p:nvPr/>
        </p:nvPicPr>
        <p:blipFill>
          <a:blip r:embed="rId3"/>
          <a:stretch>
            <a:fillRect/>
          </a:stretch>
        </p:blipFill>
        <p:spPr>
          <a:xfrm>
            <a:off x="6314155" y="856651"/>
            <a:ext cx="5548065" cy="3925131"/>
          </a:xfrm>
          <a:prstGeom prst="rect">
            <a:avLst/>
          </a:prstGeom>
        </p:spPr>
      </p:pic>
    </p:spTree>
    <p:extLst>
      <p:ext uri="{BB962C8B-B14F-4D97-AF65-F5344CB8AC3E}">
        <p14:creationId xmlns:p14="http://schemas.microsoft.com/office/powerpoint/2010/main" val="3876804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CA147C3-CA43-4915-A455-03C36A6D8915}"/>
              </a:ext>
            </a:extLst>
          </p:cNvPr>
          <p:cNvPicPr>
            <a:picLocks noChangeAspect="1"/>
          </p:cNvPicPr>
          <p:nvPr/>
        </p:nvPicPr>
        <p:blipFill rotWithShape="1">
          <a:blip r:embed="rId2"/>
          <a:srcRect l="34524" t="12892" r="31429" b="28878"/>
          <a:stretch/>
        </p:blipFill>
        <p:spPr>
          <a:xfrm>
            <a:off x="3875314" y="232229"/>
            <a:ext cx="4151086" cy="3991428"/>
          </a:xfrm>
          <a:prstGeom prst="rect">
            <a:avLst/>
          </a:prstGeom>
        </p:spPr>
      </p:pic>
    </p:spTree>
    <p:extLst>
      <p:ext uri="{BB962C8B-B14F-4D97-AF65-F5344CB8AC3E}">
        <p14:creationId xmlns:p14="http://schemas.microsoft.com/office/powerpoint/2010/main" val="4204300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9B2A77D4-A206-4327-A40F-188EFAA4DC90}"/>
              </a:ext>
            </a:extLst>
          </p:cNvPr>
          <p:cNvPicPr>
            <a:picLocks noGrp="1" noChangeAspect="1"/>
          </p:cNvPicPr>
          <p:nvPr>
            <p:ph idx="1"/>
          </p:nvPr>
        </p:nvPicPr>
        <p:blipFill>
          <a:blip r:embed="rId2"/>
          <a:stretch>
            <a:fillRect/>
          </a:stretch>
        </p:blipFill>
        <p:spPr>
          <a:xfrm>
            <a:off x="2407849" y="788087"/>
            <a:ext cx="7376302" cy="5316685"/>
          </a:xfrm>
          <a:prstGeom prst="rect">
            <a:avLst/>
          </a:prstGeom>
        </p:spPr>
      </p:pic>
    </p:spTree>
    <p:extLst>
      <p:ext uri="{BB962C8B-B14F-4D97-AF65-F5344CB8AC3E}">
        <p14:creationId xmlns:p14="http://schemas.microsoft.com/office/powerpoint/2010/main" val="125570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15CC2F-3DFB-4FF9-A92A-538E51BEE6FA}"/>
              </a:ext>
            </a:extLst>
          </p:cNvPr>
          <p:cNvPicPr>
            <a:picLocks noChangeAspect="1"/>
          </p:cNvPicPr>
          <p:nvPr/>
        </p:nvPicPr>
        <p:blipFill rotWithShape="1">
          <a:blip r:embed="rId2"/>
          <a:srcRect l="36873" t="36727" r="3127" b="14995"/>
          <a:stretch/>
        </p:blipFill>
        <p:spPr>
          <a:xfrm>
            <a:off x="2641600" y="1074056"/>
            <a:ext cx="7315200" cy="3309257"/>
          </a:xfrm>
          <a:prstGeom prst="rect">
            <a:avLst/>
          </a:prstGeom>
        </p:spPr>
      </p:pic>
    </p:spTree>
    <p:extLst>
      <p:ext uri="{BB962C8B-B14F-4D97-AF65-F5344CB8AC3E}">
        <p14:creationId xmlns:p14="http://schemas.microsoft.com/office/powerpoint/2010/main" val="15686074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8E294B16-15DC-4D22-9ED4-371A8A811B7F}"/>
              </a:ext>
            </a:extLst>
          </p:cNvPr>
          <p:cNvPicPr>
            <a:picLocks noGrp="1" noChangeAspect="1"/>
          </p:cNvPicPr>
          <p:nvPr>
            <p:ph idx="1"/>
          </p:nvPr>
        </p:nvPicPr>
        <p:blipFill rotWithShape="1">
          <a:blip r:embed="rId2"/>
          <a:srcRect l="13703" t="12315" r="12281" b="12166"/>
          <a:stretch/>
        </p:blipFill>
        <p:spPr>
          <a:xfrm>
            <a:off x="4020456" y="2510971"/>
            <a:ext cx="4731657" cy="2714172"/>
          </a:xfrm>
        </p:spPr>
      </p:pic>
    </p:spTree>
    <p:extLst>
      <p:ext uri="{BB962C8B-B14F-4D97-AF65-F5344CB8AC3E}">
        <p14:creationId xmlns:p14="http://schemas.microsoft.com/office/powerpoint/2010/main" val="2028990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635D6170-AAE6-4D53-BD01-032595A0B0A6}"/>
              </a:ext>
            </a:extLst>
          </p:cNvPr>
          <p:cNvPicPr>
            <a:picLocks noGrp="1" noChangeAspect="1"/>
          </p:cNvPicPr>
          <p:nvPr>
            <p:ph idx="1"/>
          </p:nvPr>
        </p:nvPicPr>
        <p:blipFill rotWithShape="1">
          <a:blip r:embed="rId2"/>
          <a:srcRect l="35959" t="45776" r="2981" b="364"/>
          <a:stretch/>
        </p:blipFill>
        <p:spPr>
          <a:xfrm>
            <a:off x="2699869" y="2208628"/>
            <a:ext cx="7063110" cy="3502856"/>
          </a:xfrm>
        </p:spPr>
      </p:pic>
      <p:sp>
        <p:nvSpPr>
          <p:cNvPr id="2" name="CuadroTexto 1">
            <a:extLst>
              <a:ext uri="{FF2B5EF4-FFF2-40B4-BE49-F238E27FC236}">
                <a16:creationId xmlns:a16="http://schemas.microsoft.com/office/drawing/2014/main" id="{669D8378-B1DA-4893-9317-8CC088B8677F}"/>
              </a:ext>
            </a:extLst>
          </p:cNvPr>
          <p:cNvSpPr txBox="1"/>
          <p:nvPr/>
        </p:nvSpPr>
        <p:spPr>
          <a:xfrm>
            <a:off x="1899138" y="914400"/>
            <a:ext cx="3273076" cy="584775"/>
          </a:xfrm>
          <a:prstGeom prst="rect">
            <a:avLst/>
          </a:prstGeom>
          <a:noFill/>
        </p:spPr>
        <p:txBody>
          <a:bodyPr wrap="none" rtlCol="0">
            <a:spAutoFit/>
          </a:bodyPr>
          <a:lstStyle/>
          <a:p>
            <a:r>
              <a:rPr lang="es-AR" sz="3200" dirty="0">
                <a:latin typeface="+mj-lt"/>
              </a:rPr>
              <a:t>Atención del parto</a:t>
            </a:r>
          </a:p>
        </p:txBody>
      </p:sp>
    </p:spTree>
    <p:extLst>
      <p:ext uri="{BB962C8B-B14F-4D97-AF65-F5344CB8AC3E}">
        <p14:creationId xmlns:p14="http://schemas.microsoft.com/office/powerpoint/2010/main" val="3371124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878C960-EE3B-4A53-9027-C996AEB0C97E}"/>
              </a:ext>
            </a:extLst>
          </p:cNvPr>
          <p:cNvSpPr>
            <a:spLocks noGrp="1"/>
          </p:cNvSpPr>
          <p:nvPr>
            <p:ph idx="1"/>
          </p:nvPr>
        </p:nvSpPr>
        <p:spPr/>
        <p:txBody>
          <a:bodyPr/>
          <a:lstStyle/>
          <a:p>
            <a:endParaRPr lang="es-AR"/>
          </a:p>
        </p:txBody>
      </p:sp>
    </p:spTree>
    <p:extLst>
      <p:ext uri="{BB962C8B-B14F-4D97-AF65-F5344CB8AC3E}">
        <p14:creationId xmlns:p14="http://schemas.microsoft.com/office/powerpoint/2010/main" val="3950414384"/>
      </p:ext>
    </p:extLst>
  </p:cSld>
  <p:clrMapOvr>
    <a:masterClrMapping/>
  </p:clrMapOvr>
</p:sld>
</file>

<file path=ppt/theme/theme1.xml><?xml version="1.0" encoding="utf-8"?>
<a:theme xmlns:a="http://schemas.openxmlformats.org/drawingml/2006/main" name="Distintivo">
  <a:themeElements>
    <a:clrScheme name="Distintivo">
      <a:dk1>
        <a:sysClr val="windowText" lastClr="000000"/>
      </a:dk1>
      <a:lt1>
        <a:sysClr val="window" lastClr="FFFFFF"/>
      </a:lt1>
      <a:dk2>
        <a:srgbClr val="171312"/>
      </a:dk2>
      <a:lt2>
        <a:srgbClr val="F7F0DF"/>
      </a:lt2>
      <a:accent1>
        <a:srgbClr val="53AE6E"/>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Distintivo">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stintivo">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TM10001106[[fn=Distintivo]]</Template>
  <TotalTime>812</TotalTime>
  <Words>366</Words>
  <Application>Microsoft Office PowerPoint</Application>
  <PresentationFormat>Panorámica</PresentationFormat>
  <Paragraphs>54</Paragraphs>
  <Slides>23</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23</vt:i4>
      </vt:variant>
    </vt:vector>
  </HeadingPairs>
  <TitlesOfParts>
    <vt:vector size="29" baseType="lpstr">
      <vt:lpstr>Arial</vt:lpstr>
      <vt:lpstr>Calibri</vt:lpstr>
      <vt:lpstr>Gill Sans MT</vt:lpstr>
      <vt:lpstr>Impact</vt:lpstr>
      <vt:lpstr>Wingdings</vt:lpstr>
      <vt:lpstr>Distintivo</vt:lpstr>
      <vt:lpstr>TALLER PARTO NORMAL</vt:lpstr>
      <vt:lpstr>Presentación de PowerPoint</vt:lpstr>
      <vt:lpstr>Escenario</vt:lpstr>
      <vt:lpstr>Presentación de PowerPoint</vt:lpstr>
      <vt:lpstr>Actores</vt:lpstr>
      <vt:lpstr>El parto</vt:lpstr>
      <vt:lpstr>Parto normal: aquel de comienzo espontáneo, de bajo riesgo desde el comienzo del trabajo de parto, hasta la finalización del nacimiento, donde el recién nacido nace de forma espontánea, en presentación cefálica, entre las 37 y 41 semanas de edad gestacional. Madre y niñe en buenas condiciones de salud.  </vt:lpstr>
      <vt:lpstr>Trabajo de parto</vt:lpstr>
      <vt:lpstr>Presentación de PowerPoint</vt:lpstr>
      <vt:lpstr>Mecanismo de parto</vt:lpstr>
      <vt:lpstr>Feto: 3 segmentos</vt:lpstr>
      <vt:lpstr>Mecanismo del parto tiempos en cefálica de vértice</vt:lpstr>
      <vt:lpstr>Orientación al estrecho superior de la pelvis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TALLER PARTO NORMAL</dc:title>
  <dc:creator>belendemaria8@gmail.com</dc:creator>
  <cp:lastModifiedBy>Belen De Maria</cp:lastModifiedBy>
  <cp:revision>20</cp:revision>
  <dcterms:created xsi:type="dcterms:W3CDTF">2019-08-26T23:59:28Z</dcterms:created>
  <dcterms:modified xsi:type="dcterms:W3CDTF">2019-08-29T17:03:20Z</dcterms:modified>
</cp:coreProperties>
</file>