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Montserrat"/>
      <p:regular r:id="rId18"/>
      <p:bold r:id="rId19"/>
      <p:italic r:id="rId20"/>
      <p:boldItalic r:id="rId21"/>
    </p:embeddedFont>
    <p:embeddedFont>
      <p:font typeface="Lato"/>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italic.fntdata"/><Relationship Id="rId22" Type="http://schemas.openxmlformats.org/officeDocument/2006/relationships/font" Target="fonts/Lato-regular.fntdata"/><Relationship Id="rId21" Type="http://schemas.openxmlformats.org/officeDocument/2006/relationships/font" Target="fonts/Montserrat-boldItalic.fntdata"/><Relationship Id="rId24" Type="http://schemas.openxmlformats.org/officeDocument/2006/relationships/font" Target="fonts/Lato-italic.fntdata"/><Relationship Id="rId23" Type="http://schemas.openxmlformats.org/officeDocument/2006/relationships/font" Target="fonts/La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La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Montserrat-bold.fntdata"/><Relationship Id="rId18" Type="http://schemas.openxmlformats.org/officeDocument/2006/relationships/font" Target="fonts/Montserrat-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7cf6ee89eff547f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7cf6ee89eff547f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5c5625bda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5c5625bda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5c5625bda0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5c5625bda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5c5625bda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5c5625bda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5c5625bda0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5c5625bda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5c5625bda0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5c5625bda0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5c5625bda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5c5625bda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5c5625bda0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5c5625bda0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5c5625bda0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5c5625bda0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5c5625bda0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5c5625bda0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5c5625bda0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5c5625bda0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419"/>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419"/>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3"/>
          <p:cNvSpPr txBox="1"/>
          <p:nvPr>
            <p:ph type="ctrTitle"/>
          </p:nvPr>
        </p:nvSpPr>
        <p:spPr>
          <a:xfrm>
            <a:off x="3537150" y="1578400"/>
            <a:ext cx="5017500" cy="15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419"/>
              <a:t>Alimentaci</a:t>
            </a:r>
            <a:r>
              <a:rPr lang="es-419"/>
              <a:t>ón en el RN</a:t>
            </a:r>
            <a:endParaRPr/>
          </a:p>
        </p:txBody>
      </p:sp>
      <p:sp>
        <p:nvSpPr>
          <p:cNvPr id="135" name="Google Shape;135;p13"/>
          <p:cNvSpPr txBox="1"/>
          <p:nvPr>
            <p:ph idx="1" type="subTitle"/>
          </p:nvPr>
        </p:nvSpPr>
        <p:spPr>
          <a:xfrm>
            <a:off x="5083950" y="3924925"/>
            <a:ext cx="3470700" cy="5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419"/>
              <a:t>Residencia de Medicina  General </a:t>
            </a:r>
            <a:endParaRPr/>
          </a:p>
          <a:p>
            <a:pPr indent="0" lvl="0" marL="0" rtl="0" algn="l">
              <a:spcBef>
                <a:spcPts val="0"/>
              </a:spcBef>
              <a:spcAft>
                <a:spcPts val="0"/>
              </a:spcAft>
              <a:buNone/>
            </a:pPr>
            <a:r>
              <a:rPr lang="es-419"/>
              <a:t>SMA </a:t>
            </a:r>
            <a:endParaRPr/>
          </a:p>
        </p:txBody>
      </p:sp>
      <p:pic>
        <p:nvPicPr>
          <p:cNvPr id="136" name="Google Shape;136;p13"/>
          <p:cNvPicPr preferRelativeResize="0"/>
          <p:nvPr/>
        </p:nvPicPr>
        <p:blipFill>
          <a:blip r:embed="rId3">
            <a:alphaModFix/>
          </a:blip>
          <a:stretch>
            <a:fillRect/>
          </a:stretch>
        </p:blipFill>
        <p:spPr>
          <a:xfrm>
            <a:off x="131325" y="3029800"/>
            <a:ext cx="2619375" cy="1743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419"/>
              <a:t>EL PAPEL DE LA </a:t>
            </a:r>
            <a:r>
              <a:rPr lang="es-419"/>
              <a:t>SUCCIÓN</a:t>
            </a:r>
            <a:r>
              <a:rPr lang="es-419"/>
              <a:t> EN LA </a:t>
            </a:r>
            <a:r>
              <a:rPr lang="es-419"/>
              <a:t>ALIMENTACIÓN</a:t>
            </a:r>
            <a:r>
              <a:rPr lang="es-419"/>
              <a:t> ENTERAL</a:t>
            </a:r>
            <a:endParaRPr/>
          </a:p>
        </p:txBody>
      </p:sp>
      <p:sp>
        <p:nvSpPr>
          <p:cNvPr id="142" name="Google Shape;142;p1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419"/>
              <a:t>La primera condición necesaria para que un recién nacido pueda alimentarse es la succión-deglución coordinada. Si bien el reflejo de succión está presente desde etapas muy tempranas en la vida fetal, recién alrededor de la semana 34, alcanza un grado de maduración acorde para un desempeño eficiente durante la alimentación, que permita la ingesta, deglución y respiración en forma conjunta sin la presencia de eventos adversos.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419"/>
              <a:t>EL SISTEMA DIGESTIVO DEL NEONATO</a:t>
            </a:r>
            <a:endParaRPr/>
          </a:p>
        </p:txBody>
      </p:sp>
      <p:sp>
        <p:nvSpPr>
          <p:cNvPr id="148" name="Google Shape;148;p15"/>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419"/>
              <a:t>La maduración anatómica y funcional del intestino es óptima a las 33-34 semanas de edad gestacional (EG) para la adecuada absorción y utilización de nutrientes con alimentación enteral. Previamente la actividad enzimática necesaria para este proceso es insuficiente y no hay adecuada secreción hormonal en el intestino.</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419"/>
              <a:t>ALIMENTACIÓN</a:t>
            </a:r>
            <a:r>
              <a:rPr lang="es-419"/>
              <a:t> ENTERAL </a:t>
            </a:r>
            <a:r>
              <a:rPr lang="es-419"/>
              <a:t>MÍNIMA</a:t>
            </a:r>
            <a:endParaRPr/>
          </a:p>
        </p:txBody>
      </p:sp>
      <p:sp>
        <p:nvSpPr>
          <p:cNvPr id="154" name="Google Shape;154;p16"/>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419"/>
              <a:t>Cuando la alimentación por succión a libre demanda del neonato no es posible, por causas tales como prematurez, dificultad respiratoria grave, recuperación post operatoria u otro tipo de patología y, siempre que la vía enteral se encuentre disponible, es recomendable comenzar precozmente con alimentación trófica o alimentación enteral mínima (AEM)</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7"/>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s-419"/>
              <a:t>La AEM es la administración enteral de leche humana, en volúmenes que progresan desde 0,1ml/kg hasta 24 ml/kg/día. Tiene un efecto trófico y actúa tapizando la mucosa del tracto digestivo, favoreciendo así la colonización con flora benigna habitual y la madurez anatómico funcional para un óptimo desempeño en el aprovechamiento de nutrientes, incorporados a través de la alimentación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419"/>
              <a:t>FORMAS DE ADMINISTRAR </a:t>
            </a:r>
            <a:r>
              <a:rPr lang="es-419"/>
              <a:t>ALIMENTACIÓN</a:t>
            </a:r>
            <a:r>
              <a:rPr lang="es-419"/>
              <a:t> ENTERAL</a:t>
            </a:r>
            <a:endParaRPr/>
          </a:p>
        </p:txBody>
      </p:sp>
      <p:sp>
        <p:nvSpPr>
          <p:cNvPr id="166" name="Google Shape;166;p18"/>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s-419"/>
              <a:t>A</a:t>
            </a:r>
            <a:r>
              <a:rPr lang="es-419"/>
              <a:t>limentación enteral en forma intermitente:  se implementa habitualmente en neonatos con dificultad respiratoria leve, trastornos de regulación de la glucemia, alteraciones neurológicas que impiden la succión y prematuros menores de 35 semanas en proceso de incremento de peso. </a:t>
            </a:r>
            <a:endParaRPr/>
          </a:p>
          <a:p>
            <a:pPr indent="-311150" lvl="0" marL="457200" rtl="0" algn="l">
              <a:spcBef>
                <a:spcPts val="0"/>
              </a:spcBef>
              <a:spcAft>
                <a:spcPts val="0"/>
              </a:spcAft>
              <a:buSzPts val="1300"/>
              <a:buChar char="●"/>
            </a:pPr>
            <a:r>
              <a:rPr lang="es-419"/>
              <a:t>Administración continu,: brinda la posibilidad de alimentar mientras evoluciona el proceso patológico que presente el neonato, evitando así el ayuno prolongado que conduce rápidamente a desnutrición. Tiene indicaciones precisas como el síndrome de dificultad respiratoria grave, intolerancia alimentaria en el post quirúrgico de cirugía abdominal, reflujo gastrointestinal grave.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419" sz="1300">
                <a:latin typeface="Lato"/>
                <a:ea typeface="Lato"/>
                <a:cs typeface="Lato"/>
                <a:sym typeface="Lato"/>
              </a:rPr>
              <a:t>ALIMENTACIÓN</a:t>
            </a:r>
            <a:r>
              <a:rPr lang="es-419" sz="1300">
                <a:latin typeface="Lato"/>
                <a:ea typeface="Lato"/>
                <a:cs typeface="Lato"/>
                <a:sym typeface="Lato"/>
              </a:rPr>
              <a:t> DEL RN DE </a:t>
            </a:r>
            <a:r>
              <a:rPr lang="es-419" sz="1300">
                <a:latin typeface="Lato"/>
                <a:ea typeface="Lato"/>
                <a:cs typeface="Lato"/>
                <a:sym typeface="Lato"/>
              </a:rPr>
              <a:t>TÉRMINO</a:t>
            </a:r>
            <a:endParaRPr/>
          </a:p>
        </p:txBody>
      </p:sp>
      <p:sp>
        <p:nvSpPr>
          <p:cNvPr id="172" name="Google Shape;172;p19"/>
          <p:cNvSpPr txBox="1"/>
          <p:nvPr>
            <p:ph idx="1" type="body"/>
          </p:nvPr>
        </p:nvSpPr>
        <p:spPr>
          <a:xfrm>
            <a:off x="1297500" y="1032725"/>
            <a:ext cx="7038900" cy="39525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s-419" u="sng"/>
              <a:t>Sin factores de riesgo</a:t>
            </a:r>
            <a:endParaRPr u="sng"/>
          </a:p>
          <a:p>
            <a:pPr indent="-311150" lvl="0" marL="457200" rtl="0" algn="l">
              <a:spcBef>
                <a:spcPts val="1600"/>
              </a:spcBef>
              <a:spcAft>
                <a:spcPts val="0"/>
              </a:spcAft>
              <a:buSzPts val="1300"/>
              <a:buChar char="●"/>
            </a:pPr>
            <a:r>
              <a:rPr lang="es-419"/>
              <a:t>Dar leche materna (LM) si se dispone. </a:t>
            </a:r>
            <a:endParaRPr/>
          </a:p>
          <a:p>
            <a:pPr indent="-311150" lvl="0" marL="457200" rtl="0" algn="l">
              <a:spcBef>
                <a:spcPts val="0"/>
              </a:spcBef>
              <a:spcAft>
                <a:spcPts val="0"/>
              </a:spcAft>
              <a:buSzPts val="1300"/>
              <a:buChar char="●"/>
            </a:pPr>
            <a:r>
              <a:rPr lang="es-419"/>
              <a:t>Dar LM extraída y/o fórmula para lactantes menores de 6 meses.</a:t>
            </a:r>
            <a:endParaRPr/>
          </a:p>
          <a:p>
            <a:pPr indent="-311150" lvl="0" marL="457200" rtl="0" algn="l">
              <a:spcBef>
                <a:spcPts val="0"/>
              </a:spcBef>
              <a:spcAft>
                <a:spcPts val="0"/>
              </a:spcAft>
              <a:buSzPts val="1300"/>
              <a:buChar char="●"/>
            </a:pPr>
            <a:r>
              <a:rPr lang="es-419"/>
              <a:t> Iniciar el 1° día con 60 - 70 cc/Kg aumentando 20 cc/Kg/día hasta alcanzar un volumen de 140 - 160 cc/Kg/día a los 7-8 días. </a:t>
            </a:r>
            <a:endParaRPr/>
          </a:p>
          <a:p>
            <a:pPr indent="0" lvl="0" marL="457200" rtl="0" algn="l">
              <a:spcBef>
                <a:spcPts val="1600"/>
              </a:spcBef>
              <a:spcAft>
                <a:spcPts val="0"/>
              </a:spcAft>
              <a:buNone/>
            </a:pPr>
            <a:r>
              <a:rPr lang="es-419" u="sng"/>
              <a:t>Con factores de riesgo</a:t>
            </a:r>
            <a:endParaRPr u="sng"/>
          </a:p>
          <a:p>
            <a:pPr indent="0" lvl="0" marL="457200" rtl="0" algn="l">
              <a:spcBef>
                <a:spcPts val="1600"/>
              </a:spcBef>
              <a:spcAft>
                <a:spcPts val="0"/>
              </a:spcAft>
              <a:buNone/>
            </a:pPr>
            <a:r>
              <a:rPr lang="es-419"/>
              <a:t> Factores de riesgo. a) Asfixia moderada a severa b) Cardiopatía congénita grave c) Poliglobulia sintomática d) PEG severo e) Necesidad de drogas vasoactivas f) Sospecha de enterocolitis necrotizante (ECN). 2. Esquema de alimentación. </a:t>
            </a:r>
            <a:endParaRPr/>
          </a:p>
          <a:p>
            <a:pPr indent="-311150" lvl="0" marL="457200" rtl="0" algn="l">
              <a:spcBef>
                <a:spcPts val="1600"/>
              </a:spcBef>
              <a:spcAft>
                <a:spcPts val="0"/>
              </a:spcAft>
              <a:buSzPts val="1300"/>
              <a:buChar char="●"/>
            </a:pPr>
            <a:r>
              <a:rPr lang="es-419"/>
              <a:t> Régimen 0 por 24 a 72 horas según patología.</a:t>
            </a:r>
            <a:endParaRPr/>
          </a:p>
          <a:p>
            <a:pPr indent="-311150" lvl="0" marL="457200" rtl="0" algn="l">
              <a:spcBef>
                <a:spcPts val="0"/>
              </a:spcBef>
              <a:spcAft>
                <a:spcPts val="0"/>
              </a:spcAft>
              <a:buSzPts val="1300"/>
              <a:buChar char="●"/>
            </a:pPr>
            <a:r>
              <a:rPr lang="es-419"/>
              <a:t>Iniciar LM o fórmula para lactante, con 20 cc/Kg/día y aumentar a igual volumen. </a:t>
            </a:r>
            <a:endParaRPr/>
          </a:p>
          <a:p>
            <a:pPr indent="-311150" lvl="0" marL="457200" rtl="0" algn="l">
              <a:spcBef>
                <a:spcPts val="0"/>
              </a:spcBef>
              <a:spcAft>
                <a:spcPts val="0"/>
              </a:spcAft>
              <a:buSzPts val="1300"/>
              <a:buChar char="●"/>
            </a:pPr>
            <a:r>
              <a:rPr lang="es-419"/>
              <a:t>Control estricto de la tolerancia. </a:t>
            </a:r>
            <a:endParaRPr/>
          </a:p>
          <a:p>
            <a:pPr indent="0" lvl="0" marL="0" rtl="0" algn="l">
              <a:spcBef>
                <a:spcPts val="1600"/>
              </a:spcBef>
              <a:spcAft>
                <a:spcPts val="16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0"/>
          <p:cNvSpPr txBox="1"/>
          <p:nvPr>
            <p:ph type="title"/>
          </p:nvPr>
        </p:nvSpPr>
        <p:spPr>
          <a:xfrm>
            <a:off x="1297500" y="126300"/>
            <a:ext cx="7038900" cy="63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419" sz="1200">
                <a:latin typeface="Lato"/>
                <a:ea typeface="Lato"/>
                <a:cs typeface="Lato"/>
                <a:sym typeface="Lato"/>
              </a:rPr>
              <a:t>ESQUEMA PARA PREMATUROS</a:t>
            </a:r>
            <a:endParaRPr sz="1200">
              <a:latin typeface="Lato"/>
              <a:ea typeface="Lato"/>
              <a:cs typeface="Lato"/>
              <a:sym typeface="Lato"/>
            </a:endParaRPr>
          </a:p>
        </p:txBody>
      </p:sp>
      <p:sp>
        <p:nvSpPr>
          <p:cNvPr id="178" name="Google Shape;178;p20"/>
          <p:cNvSpPr txBox="1"/>
          <p:nvPr>
            <p:ph idx="1" type="body"/>
          </p:nvPr>
        </p:nvSpPr>
        <p:spPr>
          <a:xfrm>
            <a:off x="1297500" y="529150"/>
            <a:ext cx="7038900" cy="453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419" u="sng"/>
              <a:t>RN con peso entre 1500 y 2000 g</a:t>
            </a:r>
            <a:endParaRPr u="sng"/>
          </a:p>
          <a:p>
            <a:pPr indent="-311150" lvl="0" marL="457200" rtl="0" algn="l">
              <a:spcBef>
                <a:spcPts val="1600"/>
              </a:spcBef>
              <a:spcAft>
                <a:spcPts val="0"/>
              </a:spcAft>
              <a:buSzPts val="1300"/>
              <a:buChar char="●"/>
            </a:pPr>
            <a:r>
              <a:rPr lang="es-419"/>
              <a:t>Inicio entre las 6 y 8 horas de vida por sonda nasogástrica (SNG)</a:t>
            </a:r>
            <a:endParaRPr/>
          </a:p>
          <a:p>
            <a:pPr indent="-311150" lvl="0" marL="457200" rtl="0" algn="l">
              <a:spcBef>
                <a:spcPts val="0"/>
              </a:spcBef>
              <a:spcAft>
                <a:spcPts val="0"/>
              </a:spcAft>
              <a:buSzPts val="1300"/>
              <a:buChar char="●"/>
            </a:pPr>
            <a:r>
              <a:rPr lang="es-419"/>
              <a:t>Volumen de inicio 30 - 40 cc/Kg/día fraccionado cada 3 horas</a:t>
            </a:r>
            <a:endParaRPr/>
          </a:p>
          <a:p>
            <a:pPr indent="-311150" lvl="0" marL="457200" rtl="0" algn="l">
              <a:spcBef>
                <a:spcPts val="0"/>
              </a:spcBef>
              <a:spcAft>
                <a:spcPts val="0"/>
              </a:spcAft>
              <a:buSzPts val="1300"/>
              <a:buChar char="●"/>
            </a:pPr>
            <a:r>
              <a:rPr lang="es-419"/>
              <a:t> Incremento de 20 - 30 cc/Kg/día hasta alcanzar los 150 - 160 cc/Kg/día a los 6 - 7 días.</a:t>
            </a:r>
            <a:endParaRPr/>
          </a:p>
          <a:p>
            <a:pPr indent="-311150" lvl="0" marL="457200" rtl="0" algn="l">
              <a:spcBef>
                <a:spcPts val="0"/>
              </a:spcBef>
              <a:spcAft>
                <a:spcPts val="0"/>
              </a:spcAft>
              <a:buSzPts val="1300"/>
              <a:buChar char="●"/>
            </a:pPr>
            <a:r>
              <a:rPr lang="es-419"/>
              <a:t> Al llegar a un aporte enteral de 70 cal/Kg/día suspender aporte parenteral</a:t>
            </a:r>
            <a:endParaRPr/>
          </a:p>
          <a:p>
            <a:pPr indent="-311150" lvl="0" marL="457200" rtl="0" algn="l">
              <a:spcBef>
                <a:spcPts val="0"/>
              </a:spcBef>
              <a:spcAft>
                <a:spcPts val="0"/>
              </a:spcAft>
              <a:buSzPts val="1300"/>
              <a:buChar char="●"/>
            </a:pPr>
            <a:r>
              <a:rPr lang="es-419"/>
              <a:t> Indicar alimentación por chupete cuando el peso supere los 1800 g y las 34 semanas de edad gestacional corregida.</a:t>
            </a:r>
            <a:endParaRPr/>
          </a:p>
          <a:p>
            <a:pPr indent="0" lvl="0" marL="0" rtl="0" algn="l">
              <a:spcBef>
                <a:spcPts val="1600"/>
              </a:spcBef>
              <a:spcAft>
                <a:spcPts val="0"/>
              </a:spcAft>
              <a:buNone/>
            </a:pPr>
            <a:r>
              <a:rPr lang="es-419" u="sng"/>
              <a:t>RN con peso entre 1000 y 1500 g</a:t>
            </a:r>
            <a:endParaRPr u="sng"/>
          </a:p>
          <a:p>
            <a:pPr indent="-311150" lvl="0" marL="457200" rtl="0" algn="l">
              <a:spcBef>
                <a:spcPts val="1600"/>
              </a:spcBef>
              <a:spcAft>
                <a:spcPts val="0"/>
              </a:spcAft>
              <a:buSzPts val="1300"/>
              <a:buChar char="●"/>
            </a:pPr>
            <a:r>
              <a:rPr lang="es-419"/>
              <a:t> Inicio entre las 12 y 24 horas de vida por SNG.</a:t>
            </a:r>
            <a:endParaRPr/>
          </a:p>
          <a:p>
            <a:pPr indent="-311150" lvl="0" marL="457200" rtl="0" algn="l">
              <a:spcBef>
                <a:spcPts val="0"/>
              </a:spcBef>
              <a:spcAft>
                <a:spcPts val="0"/>
              </a:spcAft>
              <a:buSzPts val="1300"/>
              <a:buChar char="●"/>
            </a:pPr>
            <a:r>
              <a:rPr lang="es-419"/>
              <a:t>Volumen de inicio 20 cc/Kg/día fraccionado cada 3 horas. </a:t>
            </a:r>
            <a:endParaRPr/>
          </a:p>
          <a:p>
            <a:pPr indent="-311150" lvl="0" marL="457200" rtl="0" algn="l">
              <a:spcBef>
                <a:spcPts val="0"/>
              </a:spcBef>
              <a:spcAft>
                <a:spcPts val="0"/>
              </a:spcAft>
              <a:buSzPts val="1300"/>
              <a:buChar char="●"/>
            </a:pPr>
            <a:r>
              <a:rPr lang="es-419"/>
              <a:t> Incremento diario de 10 - 20 cc/Kg/día hasta alcanzar los 150 cc/Kg/día a los 10 días. </a:t>
            </a:r>
            <a:endParaRPr/>
          </a:p>
          <a:p>
            <a:pPr indent="0" lvl="0" marL="0" rtl="0" algn="l">
              <a:spcBef>
                <a:spcPts val="1600"/>
              </a:spcBef>
              <a:spcAft>
                <a:spcPts val="0"/>
              </a:spcAft>
              <a:buNone/>
            </a:pPr>
            <a:r>
              <a:rPr lang="es-419" u="sng"/>
              <a:t>RN con peso menor de 1000 g</a:t>
            </a:r>
            <a:endParaRPr u="sng"/>
          </a:p>
          <a:p>
            <a:pPr indent="-311150" lvl="0" marL="457200" rtl="0" algn="l">
              <a:spcBef>
                <a:spcPts val="1600"/>
              </a:spcBef>
              <a:spcAft>
                <a:spcPts val="0"/>
              </a:spcAft>
              <a:buSzPts val="1300"/>
              <a:buChar char="●"/>
            </a:pPr>
            <a:r>
              <a:rPr lang="es-419"/>
              <a:t> Si no hay contraindicaciones, inicio entre las 24 y 48 horas de vida por SNG.</a:t>
            </a:r>
            <a:endParaRPr/>
          </a:p>
          <a:p>
            <a:pPr indent="-311150" lvl="0" marL="457200" rtl="0" algn="l">
              <a:spcBef>
                <a:spcPts val="0"/>
              </a:spcBef>
              <a:spcAft>
                <a:spcPts val="0"/>
              </a:spcAft>
              <a:buSzPts val="1300"/>
              <a:buChar char="●"/>
            </a:pPr>
            <a:r>
              <a:rPr lang="es-419"/>
              <a:t> Volumen de inicio 10 cc/Kg/día fraccionado cada 2-3 horas. </a:t>
            </a:r>
            <a:endParaRPr/>
          </a:p>
          <a:p>
            <a:pPr indent="-311150" lvl="0" marL="457200" rtl="0" algn="l">
              <a:spcBef>
                <a:spcPts val="0"/>
              </a:spcBef>
              <a:spcAft>
                <a:spcPts val="0"/>
              </a:spcAft>
              <a:buSzPts val="1300"/>
              <a:buChar char="●"/>
            </a:pPr>
            <a:r>
              <a:rPr lang="es-419"/>
              <a:t> Incremento diario de 10 cc/Kg/día hasta alcanzar los 150 cc/Kg/día. </a:t>
            </a:r>
            <a:endParaRPr/>
          </a:p>
          <a:p>
            <a:pPr indent="0" lvl="0" marL="0" rtl="0" algn="l">
              <a:spcBef>
                <a:spcPts val="160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1"/>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1"/>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85" name="Google Shape;185;p21"/>
          <p:cNvPicPr preferRelativeResize="0"/>
          <p:nvPr/>
        </p:nvPicPr>
        <p:blipFill>
          <a:blip r:embed="rId3">
            <a:alphaModFix/>
          </a:blip>
          <a:stretch>
            <a:fillRect/>
          </a:stretch>
        </p:blipFill>
        <p:spPr>
          <a:xfrm>
            <a:off x="2013400" y="0"/>
            <a:ext cx="5596699" cy="51435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2"/>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419"/>
              <a:t>CONTRAINDICACIONES PARA INICIAR </a:t>
            </a:r>
            <a:r>
              <a:rPr lang="es-419"/>
              <a:t>ALIMENTACIÓN</a:t>
            </a:r>
            <a:r>
              <a:rPr lang="es-419"/>
              <a:t> ENTERAL</a:t>
            </a:r>
            <a:endParaRPr/>
          </a:p>
        </p:txBody>
      </p:sp>
      <p:sp>
        <p:nvSpPr>
          <p:cNvPr id="191" name="Google Shape;191;p22"/>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s-419"/>
              <a:t> Patología respiratoria y/o cardiovascular severa. Iniciar con FR menor a 70 por minuto y FiO2 menor a 40%. </a:t>
            </a:r>
            <a:endParaRPr/>
          </a:p>
          <a:p>
            <a:pPr indent="-311150" lvl="0" marL="457200" rtl="0" algn="l">
              <a:spcBef>
                <a:spcPts val="0"/>
              </a:spcBef>
              <a:spcAft>
                <a:spcPts val="0"/>
              </a:spcAft>
              <a:buSzPts val="1300"/>
              <a:buChar char="●"/>
            </a:pPr>
            <a:r>
              <a:rPr lang="es-419"/>
              <a:t> Ductus arterioso persistente hemodinámicamente significativo</a:t>
            </a:r>
            <a:endParaRPr/>
          </a:p>
          <a:p>
            <a:pPr indent="-311150" lvl="0" marL="457200" rtl="0" algn="l">
              <a:spcBef>
                <a:spcPts val="0"/>
              </a:spcBef>
              <a:spcAft>
                <a:spcPts val="0"/>
              </a:spcAft>
              <a:buSzPts val="1300"/>
              <a:buChar char="●"/>
            </a:pPr>
            <a:r>
              <a:rPr lang="es-419"/>
              <a:t> Sospecha de sepsis o enterocolitis necrotizante. </a:t>
            </a:r>
            <a:endParaRPr/>
          </a:p>
          <a:p>
            <a:pPr indent="-311150" lvl="0" marL="457200" rtl="0" algn="l">
              <a:spcBef>
                <a:spcPts val="0"/>
              </a:spcBef>
              <a:spcAft>
                <a:spcPts val="0"/>
              </a:spcAft>
              <a:buSzPts val="1300"/>
              <a:buChar char="●"/>
            </a:pPr>
            <a:r>
              <a:rPr lang="es-419"/>
              <a:t>Asfixia severa </a:t>
            </a:r>
            <a:endParaRPr/>
          </a:p>
          <a:p>
            <a:pPr indent="-311150" lvl="0" marL="457200" rtl="0" algn="l">
              <a:spcBef>
                <a:spcPts val="0"/>
              </a:spcBef>
              <a:spcAft>
                <a:spcPts val="0"/>
              </a:spcAft>
              <a:buSzPts val="1300"/>
              <a:buChar char="●"/>
            </a:pPr>
            <a:r>
              <a:rPr lang="es-419"/>
              <a:t>RN PEG severos 6. Inestabilidad hemodinámica y/o metabólica (necesidad de drogas vasoactivas y/o bicarbonato). </a:t>
            </a:r>
            <a:endParaRPr/>
          </a:p>
          <a:p>
            <a:pPr indent="-311150" lvl="0" marL="457200" rtl="0" algn="l">
              <a:spcBef>
                <a:spcPts val="0"/>
              </a:spcBef>
              <a:spcAft>
                <a:spcPts val="0"/>
              </a:spcAft>
              <a:buSzPts val="1300"/>
              <a:buChar char="●"/>
            </a:pPr>
            <a:r>
              <a:rPr lang="es-419"/>
              <a:t>Obstrucción intestinal</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3"/>
          <p:cNvSpPr txBox="1"/>
          <p:nvPr>
            <p:ph type="title"/>
          </p:nvPr>
        </p:nvSpPr>
        <p:spPr>
          <a:xfrm>
            <a:off x="1297500" y="75050"/>
            <a:ext cx="74931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419" sz="1400">
                <a:latin typeface="Lato"/>
                <a:ea typeface="Lato"/>
                <a:cs typeface="Lato"/>
                <a:sym typeface="Lato"/>
              </a:rPr>
              <a:t>EVALUACIÓN</a:t>
            </a:r>
            <a:r>
              <a:rPr lang="es-419" sz="1400">
                <a:latin typeface="Lato"/>
                <a:ea typeface="Lato"/>
                <a:cs typeface="Lato"/>
                <a:sym typeface="Lato"/>
              </a:rPr>
              <a:t> NUTRICIONAL</a:t>
            </a:r>
            <a:endParaRPr sz="1400">
              <a:latin typeface="Lato"/>
              <a:ea typeface="Lato"/>
              <a:cs typeface="Lato"/>
              <a:sym typeface="Lato"/>
            </a:endParaRPr>
          </a:p>
        </p:txBody>
      </p:sp>
      <p:sp>
        <p:nvSpPr>
          <p:cNvPr id="197" name="Google Shape;197;p23"/>
          <p:cNvSpPr txBox="1"/>
          <p:nvPr>
            <p:ph idx="1" type="body"/>
          </p:nvPr>
        </p:nvSpPr>
        <p:spPr>
          <a:xfrm>
            <a:off x="1096400" y="547900"/>
            <a:ext cx="7746900" cy="451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419" u="sng"/>
              <a:t>Control de parámetros antropométricos</a:t>
            </a:r>
            <a:endParaRPr u="sng"/>
          </a:p>
          <a:p>
            <a:pPr indent="-311150" lvl="0" marL="457200" rtl="0" algn="l">
              <a:spcBef>
                <a:spcPts val="1600"/>
              </a:spcBef>
              <a:spcAft>
                <a:spcPts val="0"/>
              </a:spcAft>
              <a:buSzPts val="1300"/>
              <a:buChar char="●"/>
            </a:pPr>
            <a:r>
              <a:rPr lang="es-419"/>
              <a:t> Incremento de peso &gt; 15 g/Kg/día b) Incremento de talla 1 cm/semana </a:t>
            </a:r>
            <a:endParaRPr/>
          </a:p>
          <a:p>
            <a:pPr indent="-311150" lvl="0" marL="457200" rtl="0" algn="l">
              <a:spcBef>
                <a:spcPts val="0"/>
              </a:spcBef>
              <a:spcAft>
                <a:spcPts val="0"/>
              </a:spcAft>
              <a:buSzPts val="1300"/>
              <a:buChar char="●"/>
            </a:pPr>
            <a:r>
              <a:rPr lang="es-419"/>
              <a:t>Incremento de circunferencia craneana 1 cm/semana. </a:t>
            </a:r>
            <a:endParaRPr/>
          </a:p>
          <a:p>
            <a:pPr indent="0" lvl="0" marL="0" rtl="0" algn="l">
              <a:spcBef>
                <a:spcPts val="1600"/>
              </a:spcBef>
              <a:spcAft>
                <a:spcPts val="0"/>
              </a:spcAft>
              <a:buNone/>
            </a:pPr>
            <a:r>
              <a:rPr lang="es-419" u="sng"/>
              <a:t>Considerar la recuperación fisiológica del peso en los RN: </a:t>
            </a:r>
            <a:endParaRPr u="sng"/>
          </a:p>
          <a:p>
            <a:pPr indent="-311150" lvl="0" marL="457200" rtl="0" algn="l">
              <a:spcBef>
                <a:spcPts val="1600"/>
              </a:spcBef>
              <a:spcAft>
                <a:spcPts val="0"/>
              </a:spcAft>
              <a:buSzPts val="1300"/>
              <a:buChar char="●"/>
            </a:pPr>
            <a:r>
              <a:rPr lang="es-419"/>
              <a:t>7 días en RNT </a:t>
            </a:r>
            <a:endParaRPr/>
          </a:p>
          <a:p>
            <a:pPr indent="-311150" lvl="0" marL="457200" rtl="0" algn="l">
              <a:spcBef>
                <a:spcPts val="0"/>
              </a:spcBef>
              <a:spcAft>
                <a:spcPts val="0"/>
              </a:spcAft>
              <a:buSzPts val="1300"/>
              <a:buChar char="●"/>
            </a:pPr>
            <a:r>
              <a:rPr lang="es-419"/>
              <a:t>8-12 días en &lt; 2000 g </a:t>
            </a:r>
            <a:endParaRPr/>
          </a:p>
          <a:p>
            <a:pPr indent="-311150" lvl="0" marL="457200" rtl="0" algn="l">
              <a:spcBef>
                <a:spcPts val="0"/>
              </a:spcBef>
              <a:spcAft>
                <a:spcPts val="0"/>
              </a:spcAft>
              <a:buSzPts val="1300"/>
              <a:buChar char="●"/>
            </a:pPr>
            <a:r>
              <a:rPr lang="es-419"/>
              <a:t> 10-15 días en &lt; 1500 g </a:t>
            </a:r>
            <a:endParaRPr/>
          </a:p>
          <a:p>
            <a:pPr indent="-311150" lvl="0" marL="457200" rtl="0" algn="l">
              <a:spcBef>
                <a:spcPts val="0"/>
              </a:spcBef>
              <a:spcAft>
                <a:spcPts val="0"/>
              </a:spcAft>
              <a:buSzPts val="1300"/>
              <a:buChar char="●"/>
            </a:pPr>
            <a:r>
              <a:rPr lang="es-419"/>
              <a:t>12-17 días en &lt; 1000 g </a:t>
            </a:r>
            <a:endParaRPr/>
          </a:p>
          <a:p>
            <a:pPr indent="0" lvl="0" marL="0" rtl="0" algn="l">
              <a:spcBef>
                <a:spcPts val="1600"/>
              </a:spcBef>
              <a:spcAft>
                <a:spcPts val="0"/>
              </a:spcAft>
              <a:buNone/>
            </a:pPr>
            <a:r>
              <a:rPr lang="es-419" u="sng"/>
              <a:t> Control de parámetros de laboratorio, cada 7-15 días</a:t>
            </a:r>
            <a:endParaRPr u="sng"/>
          </a:p>
          <a:p>
            <a:pPr indent="-311150" lvl="0" marL="457200" rtl="0" algn="l">
              <a:spcBef>
                <a:spcPts val="1600"/>
              </a:spcBef>
              <a:spcAft>
                <a:spcPts val="0"/>
              </a:spcAft>
              <a:buSzPts val="1300"/>
              <a:buChar char="●"/>
            </a:pPr>
            <a:r>
              <a:rPr lang="es-419"/>
              <a:t> Natremia</a:t>
            </a:r>
            <a:endParaRPr/>
          </a:p>
          <a:p>
            <a:pPr indent="-311150" lvl="0" marL="457200" rtl="0" algn="l">
              <a:spcBef>
                <a:spcPts val="0"/>
              </a:spcBef>
              <a:spcAft>
                <a:spcPts val="0"/>
              </a:spcAft>
              <a:buSzPts val="1300"/>
              <a:buChar char="●"/>
            </a:pPr>
            <a:r>
              <a:rPr lang="es-419"/>
              <a:t>Calcemia-Fosfemia-Fosfatasas alcalinas.</a:t>
            </a:r>
            <a:endParaRPr/>
          </a:p>
          <a:p>
            <a:pPr indent="-311150" lvl="0" marL="457200" rtl="0" algn="l">
              <a:spcBef>
                <a:spcPts val="0"/>
              </a:spcBef>
              <a:spcAft>
                <a:spcPts val="0"/>
              </a:spcAft>
              <a:buSzPts val="1300"/>
              <a:buChar char="●"/>
            </a:pPr>
            <a:r>
              <a:rPr lang="es-419"/>
              <a:t>Nitrógeno ureico</a:t>
            </a:r>
            <a:endParaRPr/>
          </a:p>
          <a:p>
            <a:pPr indent="-311150" lvl="0" marL="457200" rtl="0" algn="l">
              <a:spcBef>
                <a:spcPts val="0"/>
              </a:spcBef>
              <a:spcAft>
                <a:spcPts val="0"/>
              </a:spcAft>
              <a:buSzPts val="1300"/>
              <a:buChar char="●"/>
            </a:pPr>
            <a:r>
              <a:rPr lang="es-419"/>
              <a:t> Estado ácido-base.</a:t>
            </a:r>
            <a:endParaRPr/>
          </a:p>
          <a:p>
            <a:pPr indent="-311150" lvl="0" marL="457200" rtl="0" algn="l">
              <a:spcBef>
                <a:spcPts val="0"/>
              </a:spcBef>
              <a:spcAft>
                <a:spcPts val="0"/>
              </a:spcAft>
              <a:buSzPts val="1300"/>
              <a:buChar char="●"/>
            </a:pPr>
            <a:r>
              <a:rPr lang="es-419"/>
              <a:t>Albúmina </a:t>
            </a:r>
            <a:endParaRPr/>
          </a:p>
          <a:p>
            <a:pPr indent="-311150" lvl="0" marL="457200" rtl="0" algn="l">
              <a:spcBef>
                <a:spcPts val="0"/>
              </a:spcBef>
              <a:spcAft>
                <a:spcPts val="0"/>
              </a:spcAft>
              <a:buSzPts val="1300"/>
              <a:buChar char="●"/>
            </a:pPr>
            <a:r>
              <a:rPr lang="es-419"/>
              <a:t>Serie roja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419"/>
              <a:t>BIBLIOGRAFÍA</a:t>
            </a:r>
            <a:endParaRPr/>
          </a:p>
        </p:txBody>
      </p:sp>
      <p:sp>
        <p:nvSpPr>
          <p:cNvPr id="203" name="Google Shape;203;p2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419"/>
              <a:t>Alimentación</a:t>
            </a:r>
            <a:r>
              <a:rPr lang="es-419"/>
              <a:t> en el </a:t>
            </a:r>
            <a:r>
              <a:rPr lang="es-419"/>
              <a:t>Recién</a:t>
            </a:r>
            <a:r>
              <a:rPr lang="es-419"/>
              <a:t> Nacido. Dra. Claudia Sánchez R. Dra. Ximena Alegría P. </a:t>
            </a:r>
            <a:endParaRPr/>
          </a:p>
          <a:p>
            <a:pPr indent="0" lvl="0" marL="0" rtl="0" algn="l">
              <a:spcBef>
                <a:spcPts val="1600"/>
              </a:spcBef>
              <a:spcAft>
                <a:spcPts val="1600"/>
              </a:spcAft>
              <a:buNone/>
            </a:pPr>
            <a:r>
              <a:rPr lang="es-419"/>
              <a:t>Alimentación</a:t>
            </a:r>
            <a:r>
              <a:rPr lang="es-419"/>
              <a:t> enteral en Neonatos. Revista de Enfermería. Archivos. Fundasamin</a:t>
            </a:r>
            <a:endParaRPr/>
          </a:p>
        </p:txBody>
      </p:sp>
      <p:pic>
        <p:nvPicPr>
          <p:cNvPr id="204" name="Google Shape;204;p24"/>
          <p:cNvPicPr preferRelativeResize="0"/>
          <p:nvPr/>
        </p:nvPicPr>
        <p:blipFill>
          <a:blip r:embed="rId3">
            <a:alphaModFix/>
          </a:blip>
          <a:stretch>
            <a:fillRect/>
          </a:stretch>
        </p:blipFill>
        <p:spPr>
          <a:xfrm>
            <a:off x="2413900" y="2731625"/>
            <a:ext cx="3615225" cy="21628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