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 id="2147483747" r:id="rId2"/>
    <p:sldMasterId id="2147483723" r:id="rId3"/>
    <p:sldMasterId id="2147483712" r:id="rId4"/>
  </p:sldMasterIdLst>
  <p:notesMasterIdLst>
    <p:notesMasterId r:id="rId49"/>
  </p:notesMasterIdLst>
  <p:sldIdLst>
    <p:sldId id="256" r:id="rId5"/>
    <p:sldId id="257" r:id="rId6"/>
    <p:sldId id="260" r:id="rId7"/>
    <p:sldId id="258" r:id="rId8"/>
    <p:sldId id="259" r:id="rId9"/>
    <p:sldId id="299" r:id="rId10"/>
    <p:sldId id="263" r:id="rId11"/>
    <p:sldId id="264" r:id="rId12"/>
    <p:sldId id="265" r:id="rId13"/>
    <p:sldId id="266" r:id="rId14"/>
    <p:sldId id="267" r:id="rId15"/>
    <p:sldId id="268" r:id="rId16"/>
    <p:sldId id="269" r:id="rId17"/>
    <p:sldId id="270" r:id="rId18"/>
    <p:sldId id="271" r:id="rId19"/>
    <p:sldId id="273" r:id="rId20"/>
    <p:sldId id="312" r:id="rId21"/>
    <p:sldId id="314" r:id="rId22"/>
    <p:sldId id="315" r:id="rId23"/>
    <p:sldId id="276" r:id="rId24"/>
    <p:sldId id="311" r:id="rId25"/>
    <p:sldId id="275" r:id="rId26"/>
    <p:sldId id="295" r:id="rId27"/>
    <p:sldId id="296" r:id="rId28"/>
    <p:sldId id="304" r:id="rId29"/>
    <p:sldId id="305" r:id="rId30"/>
    <p:sldId id="307" r:id="rId31"/>
    <p:sldId id="310" r:id="rId32"/>
    <p:sldId id="309" r:id="rId33"/>
    <p:sldId id="306" r:id="rId34"/>
    <p:sldId id="308" r:id="rId35"/>
    <p:sldId id="316" r:id="rId36"/>
    <p:sldId id="317" r:id="rId37"/>
    <p:sldId id="318" r:id="rId38"/>
    <p:sldId id="278" r:id="rId39"/>
    <p:sldId id="280" r:id="rId40"/>
    <p:sldId id="281" r:id="rId41"/>
    <p:sldId id="282" r:id="rId42"/>
    <p:sldId id="283" r:id="rId43"/>
    <p:sldId id="285" r:id="rId44"/>
    <p:sldId id="261" r:id="rId45"/>
    <p:sldId id="284" r:id="rId46"/>
    <p:sldId id="319" r:id="rId47"/>
    <p:sldId id="287" r:id="rId48"/>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D69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EA1177-B30E-4E2E-BB3E-3898B4AD7F40}" v="2" dt="2020-10-29T05:10:38.887"/>
    <p1510:client id="{C4665FEF-754D-4833-9D48-B3A7EE6EC050}" v="4864" dt="2020-10-29T04:33:35.618"/>
    <p1510:client id="{E4AC2211-2274-4E31-AFD9-2CFC55B9E914}" v="1088" dt="2020-10-29T05:08:53.407"/>
    <p1510:client id="{EB02510F-F6F2-41DA-A5B9-AE1CCACD3BFE}" v="1352" dt="2020-10-29T00:42:30.3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0" autoAdjust="0"/>
    <p:restoredTop sz="94660"/>
  </p:normalViewPr>
  <p:slideViewPr>
    <p:cSldViewPr snapToGrid="0">
      <p:cViewPr varScale="1">
        <p:scale>
          <a:sx n="73" d="100"/>
          <a:sy n="73" d="100"/>
        </p:scale>
        <p:origin x="72" y="3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FC7258-B0BE-4692-85D5-9CCA7A20C622}" type="doc">
      <dgm:prSet loTypeId="urn:microsoft.com/office/officeart/2005/8/layout/process1" loCatId="process" qsTypeId="urn:microsoft.com/office/officeart/2005/8/quickstyle/3d1" qsCatId="3D" csTypeId="urn:microsoft.com/office/officeart/2005/8/colors/accent5_1" csCatId="accent5" phldr="1"/>
      <dgm:spPr/>
    </dgm:pt>
    <dgm:pt modelId="{40C02684-0BAF-4C49-B8C1-A9BB5A9DE436}">
      <dgm:prSet phldrT="[Texto]" phldr="0"/>
      <dgm:spPr/>
      <dgm:t>
        <a:bodyPr/>
        <a:lstStyle/>
        <a:p>
          <a:pPr rtl="0"/>
          <a:r>
            <a:rPr lang="es-ES">
              <a:latin typeface="Sagona Book"/>
            </a:rPr>
            <a:t> </a:t>
          </a:r>
          <a:r>
            <a:rPr lang="es-ES" b="0" i="0" u="none" strike="noStrike" cap="none" baseline="0" noProof="0">
              <a:latin typeface="Sagona Book"/>
            </a:rPr>
            <a:t>Lesiones agudas. </a:t>
          </a:r>
          <a:br>
            <a:rPr lang="es-ES" b="0" i="0" u="none" strike="noStrike" cap="none" baseline="0" noProof="0" dirty="0">
              <a:latin typeface="Sagona Book"/>
            </a:rPr>
          </a:br>
          <a:r>
            <a:rPr lang="es-ES" b="0" i="0" u="none" strike="noStrike" cap="none" baseline="0" noProof="0">
              <a:latin typeface="Sagona Book"/>
            </a:rPr>
            <a:t>    Húmedas - exudativas</a:t>
          </a:r>
          <a:endParaRPr lang="es-ES"/>
        </a:p>
      </dgm:t>
    </dgm:pt>
    <dgm:pt modelId="{8C8E9C33-B242-45F9-8B7F-FF4A45F710AC}" type="parTrans" cxnId="{D7E22FF9-9CCB-4DE2-B816-D60374080B9C}">
      <dgm:prSet/>
      <dgm:spPr/>
    </dgm:pt>
    <dgm:pt modelId="{861FDBFB-0ADF-4D10-8CC5-13B72BBCED68}" type="sibTrans" cxnId="{D7E22FF9-9CCB-4DE2-B816-D60374080B9C}">
      <dgm:prSet/>
      <dgm:spPr/>
      <dgm:t>
        <a:bodyPr/>
        <a:lstStyle/>
        <a:p>
          <a:endParaRPr lang="es-ES"/>
        </a:p>
      </dgm:t>
    </dgm:pt>
    <dgm:pt modelId="{4C645924-A47F-48A2-A4AD-2F5F2584D561}">
      <dgm:prSet phldr="0"/>
      <dgm:spPr/>
      <dgm:t>
        <a:bodyPr/>
        <a:lstStyle/>
        <a:p>
          <a:pPr rtl="0"/>
          <a:r>
            <a:rPr lang="es-ES">
              <a:latin typeface="Sagona Book"/>
            </a:rPr>
            <a:t>Fórmula ACUOSA</a:t>
          </a:r>
          <a:br>
            <a:rPr lang="es-ES" dirty="0">
              <a:latin typeface="Sagona Book"/>
            </a:rPr>
          </a:br>
          <a:r>
            <a:rPr lang="es-ES">
              <a:latin typeface="Sagona Book"/>
            </a:rPr>
            <a:t>Lociones</a:t>
          </a:r>
          <a:br>
            <a:rPr lang="es-ES" dirty="0">
              <a:latin typeface="Sagona Book"/>
            </a:rPr>
          </a:br>
          <a:r>
            <a:rPr lang="es-ES">
              <a:latin typeface="Sagona Book"/>
            </a:rPr>
            <a:t>Fomentos</a:t>
          </a:r>
          <a:br>
            <a:rPr lang="es-ES" dirty="0">
              <a:latin typeface="Sagona Book"/>
            </a:rPr>
          </a:br>
          <a:r>
            <a:rPr lang="es-ES">
              <a:latin typeface="Sagona Book"/>
            </a:rPr>
            <a:t>Pastas al agua</a:t>
          </a:r>
          <a:br>
            <a:rPr lang="es-ES" dirty="0">
              <a:latin typeface="Sagona Book"/>
            </a:rPr>
          </a:br>
          <a:r>
            <a:rPr lang="es-ES">
              <a:latin typeface="Sagona Book"/>
            </a:rPr>
            <a:t>Soluciones y polvos </a:t>
          </a:r>
          <a:r>
            <a:rPr lang="es-ES" dirty="0">
              <a:latin typeface="Sagona Book"/>
            </a:rPr>
            <a:t> </a:t>
          </a:r>
        </a:p>
      </dgm:t>
    </dgm:pt>
    <dgm:pt modelId="{F9E2BF0B-7868-4A51-838C-3DB1D2FFFF9F}" type="parTrans" cxnId="{5608351B-CF82-4A9A-9640-F24A5E2C5D43}">
      <dgm:prSet/>
      <dgm:spPr/>
    </dgm:pt>
    <dgm:pt modelId="{F9D2DECE-2BFF-4B2C-81E0-74D165E25DC1}" type="sibTrans" cxnId="{5608351B-CF82-4A9A-9640-F24A5E2C5D43}">
      <dgm:prSet/>
      <dgm:spPr/>
      <dgm:t>
        <a:bodyPr/>
        <a:lstStyle/>
        <a:p>
          <a:endParaRPr lang="es-ES"/>
        </a:p>
      </dgm:t>
    </dgm:pt>
    <dgm:pt modelId="{CD2A76B0-6DA6-4604-ABCF-516DD26F2D2C}" type="pres">
      <dgm:prSet presAssocID="{52FC7258-B0BE-4692-85D5-9CCA7A20C622}" presName="Name0" presStyleCnt="0">
        <dgm:presLayoutVars>
          <dgm:dir/>
          <dgm:resizeHandles val="exact"/>
        </dgm:presLayoutVars>
      </dgm:prSet>
      <dgm:spPr/>
    </dgm:pt>
    <dgm:pt modelId="{BFEF1590-8876-4CF9-A8A6-3E607AED2160}" type="pres">
      <dgm:prSet presAssocID="{40C02684-0BAF-4C49-B8C1-A9BB5A9DE436}" presName="node" presStyleLbl="node1" presStyleIdx="0" presStyleCnt="2">
        <dgm:presLayoutVars>
          <dgm:bulletEnabled val="1"/>
        </dgm:presLayoutVars>
      </dgm:prSet>
      <dgm:spPr/>
    </dgm:pt>
    <dgm:pt modelId="{8075257E-D4BF-4A9A-B995-2DA1D076B947}" type="pres">
      <dgm:prSet presAssocID="{861FDBFB-0ADF-4D10-8CC5-13B72BBCED68}" presName="sibTrans" presStyleLbl="sibTrans2D1" presStyleIdx="0" presStyleCnt="1"/>
      <dgm:spPr/>
    </dgm:pt>
    <dgm:pt modelId="{396442B3-D89A-48A9-BF24-AB4CD7336D0E}" type="pres">
      <dgm:prSet presAssocID="{861FDBFB-0ADF-4D10-8CC5-13B72BBCED68}" presName="connectorText" presStyleLbl="sibTrans2D1" presStyleIdx="0" presStyleCnt="1"/>
      <dgm:spPr/>
    </dgm:pt>
    <dgm:pt modelId="{CC2367DE-6969-4A7E-91B1-710F67914D66}" type="pres">
      <dgm:prSet presAssocID="{4C645924-A47F-48A2-A4AD-2F5F2584D561}" presName="node" presStyleLbl="node1" presStyleIdx="1" presStyleCnt="2">
        <dgm:presLayoutVars>
          <dgm:bulletEnabled val="1"/>
        </dgm:presLayoutVars>
      </dgm:prSet>
      <dgm:spPr/>
    </dgm:pt>
  </dgm:ptLst>
  <dgm:cxnLst>
    <dgm:cxn modelId="{5608351B-CF82-4A9A-9640-F24A5E2C5D43}" srcId="{52FC7258-B0BE-4692-85D5-9CCA7A20C622}" destId="{4C645924-A47F-48A2-A4AD-2F5F2584D561}" srcOrd="1" destOrd="0" parTransId="{F9E2BF0B-7868-4A51-838C-3DB1D2FFFF9F}" sibTransId="{F9D2DECE-2BFF-4B2C-81E0-74D165E25DC1}"/>
    <dgm:cxn modelId="{7954CF3E-B12B-49E0-9F28-B841F878D5FD}" type="presOf" srcId="{52FC7258-B0BE-4692-85D5-9CCA7A20C622}" destId="{CD2A76B0-6DA6-4604-ABCF-516DD26F2D2C}" srcOrd="0" destOrd="0" presId="urn:microsoft.com/office/officeart/2005/8/layout/process1"/>
    <dgm:cxn modelId="{7DAFED44-0EE6-4E9B-AC7B-B298A4E29BB4}" type="presOf" srcId="{861FDBFB-0ADF-4D10-8CC5-13B72BBCED68}" destId="{396442B3-D89A-48A9-BF24-AB4CD7336D0E}" srcOrd="1" destOrd="0" presId="urn:microsoft.com/office/officeart/2005/8/layout/process1"/>
    <dgm:cxn modelId="{FA243590-045B-4EF2-AE73-6D77C3888BC5}" type="presOf" srcId="{861FDBFB-0ADF-4D10-8CC5-13B72BBCED68}" destId="{8075257E-D4BF-4A9A-B995-2DA1D076B947}" srcOrd="0" destOrd="0" presId="urn:microsoft.com/office/officeart/2005/8/layout/process1"/>
    <dgm:cxn modelId="{5E8FA2AF-EF80-4EF1-B777-3179C2E8CEAE}" type="presOf" srcId="{4C645924-A47F-48A2-A4AD-2F5F2584D561}" destId="{CC2367DE-6969-4A7E-91B1-710F67914D66}" srcOrd="0" destOrd="0" presId="urn:microsoft.com/office/officeart/2005/8/layout/process1"/>
    <dgm:cxn modelId="{2F2AE1F0-4A76-4482-AF34-A65BE259663B}" type="presOf" srcId="{40C02684-0BAF-4C49-B8C1-A9BB5A9DE436}" destId="{BFEF1590-8876-4CF9-A8A6-3E607AED2160}" srcOrd="0" destOrd="0" presId="urn:microsoft.com/office/officeart/2005/8/layout/process1"/>
    <dgm:cxn modelId="{D7E22FF9-9CCB-4DE2-B816-D60374080B9C}" srcId="{52FC7258-B0BE-4692-85D5-9CCA7A20C622}" destId="{40C02684-0BAF-4C49-B8C1-A9BB5A9DE436}" srcOrd="0" destOrd="0" parTransId="{8C8E9C33-B242-45F9-8B7F-FF4A45F710AC}" sibTransId="{861FDBFB-0ADF-4D10-8CC5-13B72BBCED68}"/>
    <dgm:cxn modelId="{DC080162-5F2E-4225-9BE5-55EAF490688D}" type="presParOf" srcId="{CD2A76B0-6DA6-4604-ABCF-516DD26F2D2C}" destId="{BFEF1590-8876-4CF9-A8A6-3E607AED2160}" srcOrd="0" destOrd="0" presId="urn:microsoft.com/office/officeart/2005/8/layout/process1"/>
    <dgm:cxn modelId="{F2677BD4-0599-4E4F-9FCF-6CC0CAAD77D0}" type="presParOf" srcId="{CD2A76B0-6DA6-4604-ABCF-516DD26F2D2C}" destId="{8075257E-D4BF-4A9A-B995-2DA1D076B947}" srcOrd="1" destOrd="0" presId="urn:microsoft.com/office/officeart/2005/8/layout/process1"/>
    <dgm:cxn modelId="{BA11443D-B5F4-4A53-BD33-B4085078DC71}" type="presParOf" srcId="{8075257E-D4BF-4A9A-B995-2DA1D076B947}" destId="{396442B3-D89A-48A9-BF24-AB4CD7336D0E}" srcOrd="0" destOrd="0" presId="urn:microsoft.com/office/officeart/2005/8/layout/process1"/>
    <dgm:cxn modelId="{41CE8E12-884F-40DC-803C-E6D5D126555D}" type="presParOf" srcId="{CD2A76B0-6DA6-4604-ABCF-516DD26F2D2C}" destId="{CC2367DE-6969-4A7E-91B1-710F67914D66}"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FC7258-B0BE-4692-85D5-9CCA7A20C622}" type="doc">
      <dgm:prSet loTypeId="urn:microsoft.com/office/officeart/2005/8/layout/process1" loCatId="process" qsTypeId="urn:microsoft.com/office/officeart/2005/8/quickstyle/3d1" qsCatId="3D" csTypeId="urn:microsoft.com/office/officeart/2005/8/colors/accent3_1" csCatId="accent3" phldr="1"/>
      <dgm:spPr/>
    </dgm:pt>
    <dgm:pt modelId="{40C02684-0BAF-4C49-B8C1-A9BB5A9DE436}">
      <dgm:prSet phldrT="[Texto]" phldr="0"/>
      <dgm:spPr/>
      <dgm:t>
        <a:bodyPr/>
        <a:lstStyle/>
        <a:p>
          <a:pPr rtl="0"/>
          <a:r>
            <a:rPr lang="es-ES" dirty="0">
              <a:latin typeface="Sagona Book"/>
            </a:rPr>
            <a:t> </a:t>
          </a:r>
          <a:r>
            <a:rPr lang="es-ES" b="0" i="0" u="none" strike="noStrike" cap="none" baseline="0" noProof="0" dirty="0">
              <a:latin typeface="Sagona Book"/>
            </a:rPr>
            <a:t>Lesiones CRÓNICAS. </a:t>
          </a:r>
          <a:br>
            <a:rPr lang="es-ES" b="0" i="0" u="none" strike="noStrike" cap="none" baseline="0" noProof="0" dirty="0">
              <a:latin typeface="Sagona Book"/>
            </a:rPr>
          </a:br>
          <a:r>
            <a:rPr lang="es-ES" b="0" i="0" u="none" strike="noStrike" cap="none" baseline="0" noProof="0" dirty="0">
              <a:latin typeface="Sagona Book"/>
            </a:rPr>
            <a:t>Costras muy secas</a:t>
          </a:r>
        </a:p>
      </dgm:t>
    </dgm:pt>
    <dgm:pt modelId="{8C8E9C33-B242-45F9-8B7F-FF4A45F710AC}" type="parTrans" cxnId="{D7E22FF9-9CCB-4DE2-B816-D60374080B9C}">
      <dgm:prSet/>
      <dgm:spPr/>
    </dgm:pt>
    <dgm:pt modelId="{861FDBFB-0ADF-4D10-8CC5-13B72BBCED68}" type="sibTrans" cxnId="{D7E22FF9-9CCB-4DE2-B816-D60374080B9C}">
      <dgm:prSet/>
      <dgm:spPr/>
      <dgm:t>
        <a:bodyPr/>
        <a:lstStyle/>
        <a:p>
          <a:endParaRPr lang="es-ES"/>
        </a:p>
      </dgm:t>
    </dgm:pt>
    <dgm:pt modelId="{4C645924-A47F-48A2-A4AD-2F5F2584D561}">
      <dgm:prSet phldr="0"/>
      <dgm:spPr/>
      <dgm:t>
        <a:bodyPr/>
        <a:lstStyle/>
        <a:p>
          <a:pPr rtl="0"/>
          <a:r>
            <a:rPr lang="es-ES">
              <a:latin typeface="Sagona Book"/>
            </a:rPr>
            <a:t>Emulsión aceite-agua</a:t>
          </a:r>
          <a:br>
            <a:rPr lang="es-ES" dirty="0">
              <a:latin typeface="Sagona Book"/>
            </a:rPr>
          </a:br>
          <a:r>
            <a:rPr lang="es-ES" dirty="0">
              <a:latin typeface="Sagona Book"/>
            </a:rPr>
            <a:t>POMADAS</a:t>
          </a:r>
          <a:br>
            <a:rPr lang="es-ES" dirty="0">
              <a:latin typeface="Sagona Book"/>
            </a:rPr>
          </a:br>
          <a:r>
            <a:rPr lang="es-ES" dirty="0">
              <a:latin typeface="Sagona Book"/>
            </a:rPr>
            <a:t>UNGUENTOS</a:t>
          </a:r>
          <a:endParaRPr lang="es-ES" dirty="0"/>
        </a:p>
      </dgm:t>
    </dgm:pt>
    <dgm:pt modelId="{F9E2BF0B-7868-4A51-838C-3DB1D2FFFF9F}" type="parTrans" cxnId="{5608351B-CF82-4A9A-9640-F24A5E2C5D43}">
      <dgm:prSet/>
      <dgm:spPr/>
    </dgm:pt>
    <dgm:pt modelId="{F9D2DECE-2BFF-4B2C-81E0-74D165E25DC1}" type="sibTrans" cxnId="{5608351B-CF82-4A9A-9640-F24A5E2C5D43}">
      <dgm:prSet/>
      <dgm:spPr/>
      <dgm:t>
        <a:bodyPr/>
        <a:lstStyle/>
        <a:p>
          <a:endParaRPr lang="es-ES"/>
        </a:p>
      </dgm:t>
    </dgm:pt>
    <dgm:pt modelId="{CD2A76B0-6DA6-4604-ABCF-516DD26F2D2C}" type="pres">
      <dgm:prSet presAssocID="{52FC7258-B0BE-4692-85D5-9CCA7A20C622}" presName="Name0" presStyleCnt="0">
        <dgm:presLayoutVars>
          <dgm:dir/>
          <dgm:resizeHandles val="exact"/>
        </dgm:presLayoutVars>
      </dgm:prSet>
      <dgm:spPr/>
    </dgm:pt>
    <dgm:pt modelId="{BFEF1590-8876-4CF9-A8A6-3E607AED2160}" type="pres">
      <dgm:prSet presAssocID="{40C02684-0BAF-4C49-B8C1-A9BB5A9DE436}" presName="node" presStyleLbl="node1" presStyleIdx="0" presStyleCnt="2">
        <dgm:presLayoutVars>
          <dgm:bulletEnabled val="1"/>
        </dgm:presLayoutVars>
      </dgm:prSet>
      <dgm:spPr/>
    </dgm:pt>
    <dgm:pt modelId="{8075257E-D4BF-4A9A-B995-2DA1D076B947}" type="pres">
      <dgm:prSet presAssocID="{861FDBFB-0ADF-4D10-8CC5-13B72BBCED68}" presName="sibTrans" presStyleLbl="sibTrans2D1" presStyleIdx="0" presStyleCnt="1"/>
      <dgm:spPr/>
    </dgm:pt>
    <dgm:pt modelId="{396442B3-D89A-48A9-BF24-AB4CD7336D0E}" type="pres">
      <dgm:prSet presAssocID="{861FDBFB-0ADF-4D10-8CC5-13B72BBCED68}" presName="connectorText" presStyleLbl="sibTrans2D1" presStyleIdx="0" presStyleCnt="1"/>
      <dgm:spPr/>
    </dgm:pt>
    <dgm:pt modelId="{CC2367DE-6969-4A7E-91B1-710F67914D66}" type="pres">
      <dgm:prSet presAssocID="{4C645924-A47F-48A2-A4AD-2F5F2584D561}" presName="node" presStyleLbl="node1" presStyleIdx="1" presStyleCnt="2">
        <dgm:presLayoutVars>
          <dgm:bulletEnabled val="1"/>
        </dgm:presLayoutVars>
      </dgm:prSet>
      <dgm:spPr/>
    </dgm:pt>
  </dgm:ptLst>
  <dgm:cxnLst>
    <dgm:cxn modelId="{5608351B-CF82-4A9A-9640-F24A5E2C5D43}" srcId="{52FC7258-B0BE-4692-85D5-9CCA7A20C622}" destId="{4C645924-A47F-48A2-A4AD-2F5F2584D561}" srcOrd="1" destOrd="0" parTransId="{F9E2BF0B-7868-4A51-838C-3DB1D2FFFF9F}" sibTransId="{F9D2DECE-2BFF-4B2C-81E0-74D165E25DC1}"/>
    <dgm:cxn modelId="{7954CF3E-B12B-49E0-9F28-B841F878D5FD}" type="presOf" srcId="{52FC7258-B0BE-4692-85D5-9CCA7A20C622}" destId="{CD2A76B0-6DA6-4604-ABCF-516DD26F2D2C}" srcOrd="0" destOrd="0" presId="urn:microsoft.com/office/officeart/2005/8/layout/process1"/>
    <dgm:cxn modelId="{7DAFED44-0EE6-4E9B-AC7B-B298A4E29BB4}" type="presOf" srcId="{861FDBFB-0ADF-4D10-8CC5-13B72BBCED68}" destId="{396442B3-D89A-48A9-BF24-AB4CD7336D0E}" srcOrd="1" destOrd="0" presId="urn:microsoft.com/office/officeart/2005/8/layout/process1"/>
    <dgm:cxn modelId="{FA243590-045B-4EF2-AE73-6D77C3888BC5}" type="presOf" srcId="{861FDBFB-0ADF-4D10-8CC5-13B72BBCED68}" destId="{8075257E-D4BF-4A9A-B995-2DA1D076B947}" srcOrd="0" destOrd="0" presId="urn:microsoft.com/office/officeart/2005/8/layout/process1"/>
    <dgm:cxn modelId="{5E8FA2AF-EF80-4EF1-B777-3179C2E8CEAE}" type="presOf" srcId="{4C645924-A47F-48A2-A4AD-2F5F2584D561}" destId="{CC2367DE-6969-4A7E-91B1-710F67914D66}" srcOrd="0" destOrd="0" presId="urn:microsoft.com/office/officeart/2005/8/layout/process1"/>
    <dgm:cxn modelId="{2F2AE1F0-4A76-4482-AF34-A65BE259663B}" type="presOf" srcId="{40C02684-0BAF-4C49-B8C1-A9BB5A9DE436}" destId="{BFEF1590-8876-4CF9-A8A6-3E607AED2160}" srcOrd="0" destOrd="0" presId="urn:microsoft.com/office/officeart/2005/8/layout/process1"/>
    <dgm:cxn modelId="{D7E22FF9-9CCB-4DE2-B816-D60374080B9C}" srcId="{52FC7258-B0BE-4692-85D5-9CCA7A20C622}" destId="{40C02684-0BAF-4C49-B8C1-A9BB5A9DE436}" srcOrd="0" destOrd="0" parTransId="{8C8E9C33-B242-45F9-8B7F-FF4A45F710AC}" sibTransId="{861FDBFB-0ADF-4D10-8CC5-13B72BBCED68}"/>
    <dgm:cxn modelId="{DC080162-5F2E-4225-9BE5-55EAF490688D}" type="presParOf" srcId="{CD2A76B0-6DA6-4604-ABCF-516DD26F2D2C}" destId="{BFEF1590-8876-4CF9-A8A6-3E607AED2160}" srcOrd="0" destOrd="0" presId="urn:microsoft.com/office/officeart/2005/8/layout/process1"/>
    <dgm:cxn modelId="{F2677BD4-0599-4E4F-9FCF-6CC0CAAD77D0}" type="presParOf" srcId="{CD2A76B0-6DA6-4604-ABCF-516DD26F2D2C}" destId="{8075257E-D4BF-4A9A-B995-2DA1D076B947}" srcOrd="1" destOrd="0" presId="urn:microsoft.com/office/officeart/2005/8/layout/process1"/>
    <dgm:cxn modelId="{BA11443D-B5F4-4A53-BD33-B4085078DC71}" type="presParOf" srcId="{8075257E-D4BF-4A9A-B995-2DA1D076B947}" destId="{396442B3-D89A-48A9-BF24-AB4CD7336D0E}" srcOrd="0" destOrd="0" presId="urn:microsoft.com/office/officeart/2005/8/layout/process1"/>
    <dgm:cxn modelId="{41CE8E12-884F-40DC-803C-E6D5D126555D}" type="presParOf" srcId="{CD2A76B0-6DA6-4604-ABCF-516DD26F2D2C}" destId="{CC2367DE-6969-4A7E-91B1-710F67914D66}"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2FC7258-B0BE-4692-85D5-9CCA7A20C622}" type="doc">
      <dgm:prSet loTypeId="urn:microsoft.com/office/officeart/2005/8/layout/process1" loCatId="process" qsTypeId="urn:microsoft.com/office/officeart/2005/8/quickstyle/3d1" qsCatId="3D" csTypeId="urn:microsoft.com/office/officeart/2005/8/colors/accent6_1" csCatId="accent6" phldr="1"/>
      <dgm:spPr/>
    </dgm:pt>
    <dgm:pt modelId="{40C02684-0BAF-4C49-B8C1-A9BB5A9DE436}">
      <dgm:prSet phldrT="[Texto]" phldr="0"/>
      <dgm:spPr/>
      <dgm:t>
        <a:bodyPr/>
        <a:lstStyle/>
        <a:p>
          <a:pPr rtl="0"/>
          <a:r>
            <a:rPr lang="es-ES" dirty="0">
              <a:latin typeface="Sagona Book"/>
            </a:rPr>
            <a:t> </a:t>
          </a:r>
          <a:r>
            <a:rPr lang="es-ES" b="0" i="0" u="none" strike="noStrike" cap="none" baseline="0" noProof="0" dirty="0">
              <a:latin typeface="Sagona Book"/>
            </a:rPr>
            <a:t>Lesiones subagudas </a:t>
          </a:r>
          <a:br>
            <a:rPr lang="es-ES" b="0" i="0" u="none" strike="noStrike" cap="none" baseline="0" noProof="0" dirty="0">
              <a:latin typeface="Sagona Book"/>
            </a:rPr>
          </a:br>
          <a:r>
            <a:rPr lang="es-ES" b="0" i="0" u="none" strike="noStrike" cap="none" baseline="0" noProof="0" dirty="0">
              <a:latin typeface="Sagona Book"/>
            </a:rPr>
            <a:t>Costras muy secas</a:t>
          </a:r>
        </a:p>
      </dgm:t>
    </dgm:pt>
    <dgm:pt modelId="{8C8E9C33-B242-45F9-8B7F-FF4A45F710AC}" type="parTrans" cxnId="{D7E22FF9-9CCB-4DE2-B816-D60374080B9C}">
      <dgm:prSet/>
      <dgm:spPr/>
    </dgm:pt>
    <dgm:pt modelId="{861FDBFB-0ADF-4D10-8CC5-13B72BBCED68}" type="sibTrans" cxnId="{D7E22FF9-9CCB-4DE2-B816-D60374080B9C}">
      <dgm:prSet/>
      <dgm:spPr/>
      <dgm:t>
        <a:bodyPr/>
        <a:lstStyle/>
        <a:p>
          <a:endParaRPr lang="es-ES"/>
        </a:p>
      </dgm:t>
    </dgm:pt>
    <dgm:pt modelId="{4C645924-A47F-48A2-A4AD-2F5F2584D561}">
      <dgm:prSet phldr="0"/>
      <dgm:spPr/>
      <dgm:t>
        <a:bodyPr/>
        <a:lstStyle/>
        <a:p>
          <a:pPr rtl="0"/>
          <a:r>
            <a:rPr lang="es-ES" dirty="0">
              <a:latin typeface="Sagona Book"/>
            </a:rPr>
            <a:t>Emulsión agua-aceite:</a:t>
          </a:r>
          <a:br>
            <a:rPr lang="es-ES" dirty="0">
              <a:latin typeface="Sagona Book"/>
            </a:rPr>
          </a:br>
          <a:r>
            <a:rPr lang="es-ES" dirty="0">
              <a:latin typeface="Sagona Book"/>
            </a:rPr>
            <a:t>CREMAS</a:t>
          </a:r>
          <a:br>
            <a:rPr lang="es-ES" dirty="0">
              <a:latin typeface="Sagona Book"/>
            </a:rPr>
          </a:br>
          <a:r>
            <a:rPr lang="es-ES" dirty="0">
              <a:latin typeface="Sagona Book"/>
            </a:rPr>
            <a:t>LECHES</a:t>
          </a:r>
          <a:br>
            <a:rPr lang="es-ES" dirty="0">
              <a:latin typeface="Sagona Book"/>
            </a:rPr>
          </a:br>
          <a:endParaRPr lang="es-ES" dirty="0"/>
        </a:p>
      </dgm:t>
    </dgm:pt>
    <dgm:pt modelId="{F9E2BF0B-7868-4A51-838C-3DB1D2FFFF9F}" type="parTrans" cxnId="{5608351B-CF82-4A9A-9640-F24A5E2C5D43}">
      <dgm:prSet/>
      <dgm:spPr/>
    </dgm:pt>
    <dgm:pt modelId="{F9D2DECE-2BFF-4B2C-81E0-74D165E25DC1}" type="sibTrans" cxnId="{5608351B-CF82-4A9A-9640-F24A5E2C5D43}">
      <dgm:prSet/>
      <dgm:spPr/>
      <dgm:t>
        <a:bodyPr/>
        <a:lstStyle/>
        <a:p>
          <a:endParaRPr lang="es-ES"/>
        </a:p>
      </dgm:t>
    </dgm:pt>
    <dgm:pt modelId="{CD2A76B0-6DA6-4604-ABCF-516DD26F2D2C}" type="pres">
      <dgm:prSet presAssocID="{52FC7258-B0BE-4692-85D5-9CCA7A20C622}" presName="Name0" presStyleCnt="0">
        <dgm:presLayoutVars>
          <dgm:dir/>
          <dgm:resizeHandles val="exact"/>
        </dgm:presLayoutVars>
      </dgm:prSet>
      <dgm:spPr/>
    </dgm:pt>
    <dgm:pt modelId="{BFEF1590-8876-4CF9-A8A6-3E607AED2160}" type="pres">
      <dgm:prSet presAssocID="{40C02684-0BAF-4C49-B8C1-A9BB5A9DE436}" presName="node" presStyleLbl="node1" presStyleIdx="0" presStyleCnt="2">
        <dgm:presLayoutVars>
          <dgm:bulletEnabled val="1"/>
        </dgm:presLayoutVars>
      </dgm:prSet>
      <dgm:spPr/>
    </dgm:pt>
    <dgm:pt modelId="{8075257E-D4BF-4A9A-B995-2DA1D076B947}" type="pres">
      <dgm:prSet presAssocID="{861FDBFB-0ADF-4D10-8CC5-13B72BBCED68}" presName="sibTrans" presStyleLbl="sibTrans2D1" presStyleIdx="0" presStyleCnt="1"/>
      <dgm:spPr/>
    </dgm:pt>
    <dgm:pt modelId="{396442B3-D89A-48A9-BF24-AB4CD7336D0E}" type="pres">
      <dgm:prSet presAssocID="{861FDBFB-0ADF-4D10-8CC5-13B72BBCED68}" presName="connectorText" presStyleLbl="sibTrans2D1" presStyleIdx="0" presStyleCnt="1"/>
      <dgm:spPr/>
    </dgm:pt>
    <dgm:pt modelId="{CC2367DE-6969-4A7E-91B1-710F67914D66}" type="pres">
      <dgm:prSet presAssocID="{4C645924-A47F-48A2-A4AD-2F5F2584D561}" presName="node" presStyleLbl="node1" presStyleIdx="1" presStyleCnt="2">
        <dgm:presLayoutVars>
          <dgm:bulletEnabled val="1"/>
        </dgm:presLayoutVars>
      </dgm:prSet>
      <dgm:spPr/>
    </dgm:pt>
  </dgm:ptLst>
  <dgm:cxnLst>
    <dgm:cxn modelId="{5608351B-CF82-4A9A-9640-F24A5E2C5D43}" srcId="{52FC7258-B0BE-4692-85D5-9CCA7A20C622}" destId="{4C645924-A47F-48A2-A4AD-2F5F2584D561}" srcOrd="1" destOrd="0" parTransId="{F9E2BF0B-7868-4A51-838C-3DB1D2FFFF9F}" sibTransId="{F9D2DECE-2BFF-4B2C-81E0-74D165E25DC1}"/>
    <dgm:cxn modelId="{7954CF3E-B12B-49E0-9F28-B841F878D5FD}" type="presOf" srcId="{52FC7258-B0BE-4692-85D5-9CCA7A20C622}" destId="{CD2A76B0-6DA6-4604-ABCF-516DD26F2D2C}" srcOrd="0" destOrd="0" presId="urn:microsoft.com/office/officeart/2005/8/layout/process1"/>
    <dgm:cxn modelId="{7DAFED44-0EE6-4E9B-AC7B-B298A4E29BB4}" type="presOf" srcId="{861FDBFB-0ADF-4D10-8CC5-13B72BBCED68}" destId="{396442B3-D89A-48A9-BF24-AB4CD7336D0E}" srcOrd="1" destOrd="0" presId="urn:microsoft.com/office/officeart/2005/8/layout/process1"/>
    <dgm:cxn modelId="{FA243590-045B-4EF2-AE73-6D77C3888BC5}" type="presOf" srcId="{861FDBFB-0ADF-4D10-8CC5-13B72BBCED68}" destId="{8075257E-D4BF-4A9A-B995-2DA1D076B947}" srcOrd="0" destOrd="0" presId="urn:microsoft.com/office/officeart/2005/8/layout/process1"/>
    <dgm:cxn modelId="{5E8FA2AF-EF80-4EF1-B777-3179C2E8CEAE}" type="presOf" srcId="{4C645924-A47F-48A2-A4AD-2F5F2584D561}" destId="{CC2367DE-6969-4A7E-91B1-710F67914D66}" srcOrd="0" destOrd="0" presId="urn:microsoft.com/office/officeart/2005/8/layout/process1"/>
    <dgm:cxn modelId="{2F2AE1F0-4A76-4482-AF34-A65BE259663B}" type="presOf" srcId="{40C02684-0BAF-4C49-B8C1-A9BB5A9DE436}" destId="{BFEF1590-8876-4CF9-A8A6-3E607AED2160}" srcOrd="0" destOrd="0" presId="urn:microsoft.com/office/officeart/2005/8/layout/process1"/>
    <dgm:cxn modelId="{D7E22FF9-9CCB-4DE2-B816-D60374080B9C}" srcId="{52FC7258-B0BE-4692-85D5-9CCA7A20C622}" destId="{40C02684-0BAF-4C49-B8C1-A9BB5A9DE436}" srcOrd="0" destOrd="0" parTransId="{8C8E9C33-B242-45F9-8B7F-FF4A45F710AC}" sibTransId="{861FDBFB-0ADF-4D10-8CC5-13B72BBCED68}"/>
    <dgm:cxn modelId="{DC080162-5F2E-4225-9BE5-55EAF490688D}" type="presParOf" srcId="{CD2A76B0-6DA6-4604-ABCF-516DD26F2D2C}" destId="{BFEF1590-8876-4CF9-A8A6-3E607AED2160}" srcOrd="0" destOrd="0" presId="urn:microsoft.com/office/officeart/2005/8/layout/process1"/>
    <dgm:cxn modelId="{F2677BD4-0599-4E4F-9FCF-6CC0CAAD77D0}" type="presParOf" srcId="{CD2A76B0-6DA6-4604-ABCF-516DD26F2D2C}" destId="{8075257E-D4BF-4A9A-B995-2DA1D076B947}" srcOrd="1" destOrd="0" presId="urn:microsoft.com/office/officeart/2005/8/layout/process1"/>
    <dgm:cxn modelId="{BA11443D-B5F4-4A53-BD33-B4085078DC71}" type="presParOf" srcId="{8075257E-D4BF-4A9A-B995-2DA1D076B947}" destId="{396442B3-D89A-48A9-BF24-AB4CD7336D0E}" srcOrd="0" destOrd="0" presId="urn:microsoft.com/office/officeart/2005/8/layout/process1"/>
    <dgm:cxn modelId="{41CE8E12-884F-40DC-803C-E6D5D126555D}" type="presParOf" srcId="{CD2A76B0-6DA6-4604-ABCF-516DD26F2D2C}" destId="{CC2367DE-6969-4A7E-91B1-710F67914D66}"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2FC7258-B0BE-4692-85D5-9CCA7A20C622}" type="doc">
      <dgm:prSet loTypeId="urn:microsoft.com/office/officeart/2005/8/layout/process1" loCatId="process" qsTypeId="urn:microsoft.com/office/officeart/2005/8/quickstyle/3d1" qsCatId="3D" csTypeId="urn:microsoft.com/office/officeart/2005/8/colors/accent6_1" csCatId="accent6" phldr="1"/>
      <dgm:spPr/>
    </dgm:pt>
    <dgm:pt modelId="{40C02684-0BAF-4C49-B8C1-A9BB5A9DE436}">
      <dgm:prSet phldrT="[Texto]" phldr="0"/>
      <dgm:spPr/>
      <dgm:t>
        <a:bodyPr/>
        <a:lstStyle/>
        <a:p>
          <a:pPr rtl="0"/>
          <a:r>
            <a:rPr lang="es-ES" dirty="0">
              <a:latin typeface="Sagona Book"/>
            </a:rPr>
            <a:t>Espumas</a:t>
          </a:r>
          <a:r>
            <a:rPr lang="es-ES" dirty="0">
              <a:solidFill>
                <a:srgbClr val="010000"/>
              </a:solidFill>
              <a:latin typeface="Sagona Book"/>
            </a:rPr>
            <a:t> Geles  Lociones</a:t>
          </a:r>
          <a:br>
            <a:rPr lang="es-ES" dirty="0">
              <a:solidFill>
                <a:srgbClr val="010000"/>
              </a:solidFill>
              <a:latin typeface="Sagona Book"/>
            </a:rPr>
          </a:br>
          <a:endParaRPr lang="es-ES" b="0" i="0" u="none" strike="noStrike" cap="none" baseline="0" noProof="0" dirty="0">
            <a:latin typeface="Sagona Book"/>
          </a:endParaRPr>
        </a:p>
      </dgm:t>
    </dgm:pt>
    <dgm:pt modelId="{8C8E9C33-B242-45F9-8B7F-FF4A45F710AC}" type="parTrans" cxnId="{D7E22FF9-9CCB-4DE2-B816-D60374080B9C}">
      <dgm:prSet/>
      <dgm:spPr/>
    </dgm:pt>
    <dgm:pt modelId="{861FDBFB-0ADF-4D10-8CC5-13B72BBCED68}" type="sibTrans" cxnId="{D7E22FF9-9CCB-4DE2-B816-D60374080B9C}">
      <dgm:prSet/>
      <dgm:spPr/>
      <dgm:t>
        <a:bodyPr/>
        <a:lstStyle/>
        <a:p>
          <a:endParaRPr lang="es-ES"/>
        </a:p>
      </dgm:t>
    </dgm:pt>
    <dgm:pt modelId="{CD2A76B0-6DA6-4604-ABCF-516DD26F2D2C}" type="pres">
      <dgm:prSet presAssocID="{52FC7258-B0BE-4692-85D5-9CCA7A20C622}" presName="Name0" presStyleCnt="0">
        <dgm:presLayoutVars>
          <dgm:dir/>
          <dgm:resizeHandles val="exact"/>
        </dgm:presLayoutVars>
      </dgm:prSet>
      <dgm:spPr/>
    </dgm:pt>
    <dgm:pt modelId="{BFEF1590-8876-4CF9-A8A6-3E607AED2160}" type="pres">
      <dgm:prSet presAssocID="{40C02684-0BAF-4C49-B8C1-A9BB5A9DE436}" presName="node" presStyleLbl="node1" presStyleIdx="0" presStyleCnt="1">
        <dgm:presLayoutVars>
          <dgm:bulletEnabled val="1"/>
        </dgm:presLayoutVars>
      </dgm:prSet>
      <dgm:spPr/>
    </dgm:pt>
  </dgm:ptLst>
  <dgm:cxnLst>
    <dgm:cxn modelId="{7954CF3E-B12B-49E0-9F28-B841F878D5FD}" type="presOf" srcId="{52FC7258-B0BE-4692-85D5-9CCA7A20C622}" destId="{CD2A76B0-6DA6-4604-ABCF-516DD26F2D2C}" srcOrd="0" destOrd="0" presId="urn:microsoft.com/office/officeart/2005/8/layout/process1"/>
    <dgm:cxn modelId="{2F2AE1F0-4A76-4482-AF34-A65BE259663B}" type="presOf" srcId="{40C02684-0BAF-4C49-B8C1-A9BB5A9DE436}" destId="{BFEF1590-8876-4CF9-A8A6-3E607AED2160}" srcOrd="0" destOrd="0" presId="urn:microsoft.com/office/officeart/2005/8/layout/process1"/>
    <dgm:cxn modelId="{D7E22FF9-9CCB-4DE2-B816-D60374080B9C}" srcId="{52FC7258-B0BE-4692-85D5-9CCA7A20C622}" destId="{40C02684-0BAF-4C49-B8C1-A9BB5A9DE436}" srcOrd="0" destOrd="0" parTransId="{8C8E9C33-B242-45F9-8B7F-FF4A45F710AC}" sibTransId="{861FDBFB-0ADF-4D10-8CC5-13B72BBCED68}"/>
    <dgm:cxn modelId="{DC080162-5F2E-4225-9BE5-55EAF490688D}" type="presParOf" srcId="{CD2A76B0-6DA6-4604-ABCF-516DD26F2D2C}" destId="{BFEF1590-8876-4CF9-A8A6-3E607AED2160}"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EF1590-8876-4CF9-A8A6-3E607AED2160}">
      <dsp:nvSpPr>
        <dsp:cNvPr id="0" name=""/>
        <dsp:cNvSpPr/>
      </dsp:nvSpPr>
      <dsp:spPr>
        <a:xfrm>
          <a:off x="892" y="820741"/>
          <a:ext cx="1904255" cy="1974363"/>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s-ES" sz="1800" kern="1200">
              <a:latin typeface="Sagona Book"/>
            </a:rPr>
            <a:t> </a:t>
          </a:r>
          <a:r>
            <a:rPr lang="es-ES" sz="1800" b="0" i="0" u="none" strike="noStrike" kern="1200" cap="none" baseline="0" noProof="0">
              <a:latin typeface="Sagona Book"/>
            </a:rPr>
            <a:t>Lesiones agudas. </a:t>
          </a:r>
          <a:br>
            <a:rPr lang="es-ES" sz="1800" b="0" i="0" u="none" strike="noStrike" kern="1200" cap="none" baseline="0" noProof="0" dirty="0">
              <a:latin typeface="Sagona Book"/>
            </a:rPr>
          </a:br>
          <a:r>
            <a:rPr lang="es-ES" sz="1800" b="0" i="0" u="none" strike="noStrike" kern="1200" cap="none" baseline="0" noProof="0">
              <a:latin typeface="Sagona Book"/>
            </a:rPr>
            <a:t>    Húmedas - exudativas</a:t>
          </a:r>
          <a:endParaRPr lang="es-ES" sz="1800" kern="1200"/>
        </a:p>
      </dsp:txBody>
      <dsp:txXfrm>
        <a:off x="56666" y="876515"/>
        <a:ext cx="1792707" cy="1862815"/>
      </dsp:txXfrm>
    </dsp:sp>
    <dsp:sp modelId="{8075257E-D4BF-4A9A-B995-2DA1D076B947}">
      <dsp:nvSpPr>
        <dsp:cNvPr id="0" name=""/>
        <dsp:cNvSpPr/>
      </dsp:nvSpPr>
      <dsp:spPr>
        <a:xfrm>
          <a:off x="2095574" y="1571795"/>
          <a:ext cx="403702" cy="472255"/>
        </a:xfrm>
        <a:prstGeom prst="rightArrow">
          <a:avLst>
            <a:gd name="adj1" fmla="val 60000"/>
            <a:gd name="adj2" fmla="val 50000"/>
          </a:avLst>
        </a:prstGeom>
        <a:gradFill rotWithShape="0">
          <a:gsLst>
            <a:gs pos="0">
              <a:schemeClr val="accent5">
                <a:tint val="60000"/>
                <a:hueOff val="0"/>
                <a:satOff val="0"/>
                <a:lumOff val="0"/>
                <a:alphaOff val="0"/>
                <a:satMod val="103000"/>
                <a:lumMod val="102000"/>
                <a:tint val="94000"/>
              </a:schemeClr>
            </a:gs>
            <a:gs pos="50000">
              <a:schemeClr val="accent5">
                <a:tint val="60000"/>
                <a:hueOff val="0"/>
                <a:satOff val="0"/>
                <a:lumOff val="0"/>
                <a:alphaOff val="0"/>
                <a:satMod val="110000"/>
                <a:lumMod val="100000"/>
                <a:shade val="100000"/>
              </a:schemeClr>
            </a:gs>
            <a:gs pos="100000">
              <a:schemeClr val="accent5">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ES" sz="1400" kern="1200"/>
        </a:p>
      </dsp:txBody>
      <dsp:txXfrm>
        <a:off x="2095574" y="1666246"/>
        <a:ext cx="282591" cy="283353"/>
      </dsp:txXfrm>
    </dsp:sp>
    <dsp:sp modelId="{CC2367DE-6969-4A7E-91B1-710F67914D66}">
      <dsp:nvSpPr>
        <dsp:cNvPr id="0" name=""/>
        <dsp:cNvSpPr/>
      </dsp:nvSpPr>
      <dsp:spPr>
        <a:xfrm>
          <a:off x="2666851" y="820741"/>
          <a:ext cx="1904255" cy="1974363"/>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s-ES" sz="1800" kern="1200">
              <a:latin typeface="Sagona Book"/>
            </a:rPr>
            <a:t>Fórmula ACUOSA</a:t>
          </a:r>
          <a:br>
            <a:rPr lang="es-ES" sz="1800" kern="1200" dirty="0">
              <a:latin typeface="Sagona Book"/>
            </a:rPr>
          </a:br>
          <a:r>
            <a:rPr lang="es-ES" sz="1800" kern="1200">
              <a:latin typeface="Sagona Book"/>
            </a:rPr>
            <a:t>Lociones</a:t>
          </a:r>
          <a:br>
            <a:rPr lang="es-ES" sz="1800" kern="1200" dirty="0">
              <a:latin typeface="Sagona Book"/>
            </a:rPr>
          </a:br>
          <a:r>
            <a:rPr lang="es-ES" sz="1800" kern="1200">
              <a:latin typeface="Sagona Book"/>
            </a:rPr>
            <a:t>Fomentos</a:t>
          </a:r>
          <a:br>
            <a:rPr lang="es-ES" sz="1800" kern="1200" dirty="0">
              <a:latin typeface="Sagona Book"/>
            </a:rPr>
          </a:br>
          <a:r>
            <a:rPr lang="es-ES" sz="1800" kern="1200">
              <a:latin typeface="Sagona Book"/>
            </a:rPr>
            <a:t>Pastas al agua</a:t>
          </a:r>
          <a:br>
            <a:rPr lang="es-ES" sz="1800" kern="1200" dirty="0">
              <a:latin typeface="Sagona Book"/>
            </a:rPr>
          </a:br>
          <a:r>
            <a:rPr lang="es-ES" sz="1800" kern="1200">
              <a:latin typeface="Sagona Book"/>
            </a:rPr>
            <a:t>Soluciones y polvos </a:t>
          </a:r>
          <a:r>
            <a:rPr lang="es-ES" sz="1800" kern="1200" dirty="0">
              <a:latin typeface="Sagona Book"/>
            </a:rPr>
            <a:t> </a:t>
          </a:r>
        </a:p>
      </dsp:txBody>
      <dsp:txXfrm>
        <a:off x="2722625" y="876515"/>
        <a:ext cx="1792707" cy="18628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EF1590-8876-4CF9-A8A6-3E607AED2160}">
      <dsp:nvSpPr>
        <dsp:cNvPr id="0" name=""/>
        <dsp:cNvSpPr/>
      </dsp:nvSpPr>
      <dsp:spPr>
        <a:xfrm>
          <a:off x="892" y="1209868"/>
          <a:ext cx="1904255" cy="1196110"/>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s-ES" sz="1800" kern="1200" dirty="0">
              <a:latin typeface="Sagona Book"/>
            </a:rPr>
            <a:t> </a:t>
          </a:r>
          <a:r>
            <a:rPr lang="es-ES" sz="1800" b="0" i="0" u="none" strike="noStrike" kern="1200" cap="none" baseline="0" noProof="0" dirty="0">
              <a:latin typeface="Sagona Book"/>
            </a:rPr>
            <a:t>Lesiones CRÓNICAS. </a:t>
          </a:r>
          <a:br>
            <a:rPr lang="es-ES" sz="1800" b="0" i="0" u="none" strike="noStrike" kern="1200" cap="none" baseline="0" noProof="0" dirty="0">
              <a:latin typeface="Sagona Book"/>
            </a:rPr>
          </a:br>
          <a:r>
            <a:rPr lang="es-ES" sz="1800" b="0" i="0" u="none" strike="noStrike" kern="1200" cap="none" baseline="0" noProof="0" dirty="0">
              <a:latin typeface="Sagona Book"/>
            </a:rPr>
            <a:t>Costras muy secas</a:t>
          </a:r>
        </a:p>
      </dsp:txBody>
      <dsp:txXfrm>
        <a:off x="35925" y="1244901"/>
        <a:ext cx="1834189" cy="1126044"/>
      </dsp:txXfrm>
    </dsp:sp>
    <dsp:sp modelId="{8075257E-D4BF-4A9A-B995-2DA1D076B947}">
      <dsp:nvSpPr>
        <dsp:cNvPr id="0" name=""/>
        <dsp:cNvSpPr/>
      </dsp:nvSpPr>
      <dsp:spPr>
        <a:xfrm>
          <a:off x="2095574" y="1571795"/>
          <a:ext cx="403702" cy="472255"/>
        </a:xfrm>
        <a:prstGeom prst="rightArrow">
          <a:avLst>
            <a:gd name="adj1" fmla="val 60000"/>
            <a:gd name="adj2" fmla="val 50000"/>
          </a:avLst>
        </a:prstGeom>
        <a:gradFill rotWithShape="0">
          <a:gsLst>
            <a:gs pos="0">
              <a:schemeClr val="accent3">
                <a:tint val="60000"/>
                <a:hueOff val="0"/>
                <a:satOff val="0"/>
                <a:lumOff val="0"/>
                <a:alphaOff val="0"/>
                <a:satMod val="103000"/>
                <a:lumMod val="102000"/>
                <a:tint val="94000"/>
              </a:schemeClr>
            </a:gs>
            <a:gs pos="50000">
              <a:schemeClr val="accent3">
                <a:tint val="60000"/>
                <a:hueOff val="0"/>
                <a:satOff val="0"/>
                <a:lumOff val="0"/>
                <a:alphaOff val="0"/>
                <a:satMod val="110000"/>
                <a:lumMod val="100000"/>
                <a:shade val="100000"/>
              </a:schemeClr>
            </a:gs>
            <a:gs pos="100000">
              <a:schemeClr val="accent3">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ES" sz="1400" kern="1200"/>
        </a:p>
      </dsp:txBody>
      <dsp:txXfrm>
        <a:off x="2095574" y="1666246"/>
        <a:ext cx="282591" cy="283353"/>
      </dsp:txXfrm>
    </dsp:sp>
    <dsp:sp modelId="{CC2367DE-6969-4A7E-91B1-710F67914D66}">
      <dsp:nvSpPr>
        <dsp:cNvPr id="0" name=""/>
        <dsp:cNvSpPr/>
      </dsp:nvSpPr>
      <dsp:spPr>
        <a:xfrm>
          <a:off x="2666851" y="1209868"/>
          <a:ext cx="1904255" cy="1196110"/>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s-ES" sz="1800" kern="1200">
              <a:latin typeface="Sagona Book"/>
            </a:rPr>
            <a:t>Emulsión aceite-agua</a:t>
          </a:r>
          <a:br>
            <a:rPr lang="es-ES" sz="1800" kern="1200" dirty="0">
              <a:latin typeface="Sagona Book"/>
            </a:rPr>
          </a:br>
          <a:r>
            <a:rPr lang="es-ES" sz="1800" kern="1200" dirty="0">
              <a:latin typeface="Sagona Book"/>
            </a:rPr>
            <a:t>POMADAS</a:t>
          </a:r>
          <a:br>
            <a:rPr lang="es-ES" sz="1800" kern="1200" dirty="0">
              <a:latin typeface="Sagona Book"/>
            </a:rPr>
          </a:br>
          <a:r>
            <a:rPr lang="es-ES" sz="1800" kern="1200" dirty="0">
              <a:latin typeface="Sagona Book"/>
            </a:rPr>
            <a:t>UNGUENTOS</a:t>
          </a:r>
          <a:endParaRPr lang="es-ES" sz="1800" kern="1200" dirty="0"/>
        </a:p>
      </dsp:txBody>
      <dsp:txXfrm>
        <a:off x="2701884" y="1244901"/>
        <a:ext cx="1834189" cy="11260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EF1590-8876-4CF9-A8A6-3E607AED2160}">
      <dsp:nvSpPr>
        <dsp:cNvPr id="0" name=""/>
        <dsp:cNvSpPr/>
      </dsp:nvSpPr>
      <dsp:spPr>
        <a:xfrm>
          <a:off x="892" y="1054217"/>
          <a:ext cx="1904255" cy="1507411"/>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s-ES" sz="1800" kern="1200" dirty="0">
              <a:latin typeface="Sagona Book"/>
            </a:rPr>
            <a:t> </a:t>
          </a:r>
          <a:r>
            <a:rPr lang="es-ES" sz="1800" b="0" i="0" u="none" strike="noStrike" kern="1200" cap="none" baseline="0" noProof="0" dirty="0">
              <a:latin typeface="Sagona Book"/>
            </a:rPr>
            <a:t>Lesiones subagudas </a:t>
          </a:r>
          <a:br>
            <a:rPr lang="es-ES" sz="1800" b="0" i="0" u="none" strike="noStrike" kern="1200" cap="none" baseline="0" noProof="0" dirty="0">
              <a:latin typeface="Sagona Book"/>
            </a:rPr>
          </a:br>
          <a:r>
            <a:rPr lang="es-ES" sz="1800" b="0" i="0" u="none" strike="noStrike" kern="1200" cap="none" baseline="0" noProof="0" dirty="0">
              <a:latin typeface="Sagona Book"/>
            </a:rPr>
            <a:t>Costras muy secas</a:t>
          </a:r>
        </a:p>
      </dsp:txBody>
      <dsp:txXfrm>
        <a:off x="45043" y="1098368"/>
        <a:ext cx="1815953" cy="1419109"/>
      </dsp:txXfrm>
    </dsp:sp>
    <dsp:sp modelId="{8075257E-D4BF-4A9A-B995-2DA1D076B947}">
      <dsp:nvSpPr>
        <dsp:cNvPr id="0" name=""/>
        <dsp:cNvSpPr/>
      </dsp:nvSpPr>
      <dsp:spPr>
        <a:xfrm>
          <a:off x="2095574" y="1571795"/>
          <a:ext cx="403702" cy="472255"/>
        </a:xfrm>
        <a:prstGeom prst="rightArrow">
          <a:avLst>
            <a:gd name="adj1" fmla="val 60000"/>
            <a:gd name="adj2" fmla="val 50000"/>
          </a:avLst>
        </a:prstGeom>
        <a:gradFill rotWithShape="0">
          <a:gsLst>
            <a:gs pos="0">
              <a:schemeClr val="accent6">
                <a:tint val="60000"/>
                <a:hueOff val="0"/>
                <a:satOff val="0"/>
                <a:lumOff val="0"/>
                <a:alphaOff val="0"/>
                <a:satMod val="103000"/>
                <a:lumMod val="102000"/>
                <a:tint val="94000"/>
              </a:schemeClr>
            </a:gs>
            <a:gs pos="50000">
              <a:schemeClr val="accent6">
                <a:tint val="60000"/>
                <a:hueOff val="0"/>
                <a:satOff val="0"/>
                <a:lumOff val="0"/>
                <a:alphaOff val="0"/>
                <a:satMod val="110000"/>
                <a:lumMod val="100000"/>
                <a:shade val="100000"/>
              </a:schemeClr>
            </a:gs>
            <a:gs pos="100000">
              <a:schemeClr val="accent6">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ES" sz="1400" kern="1200"/>
        </a:p>
      </dsp:txBody>
      <dsp:txXfrm>
        <a:off x="2095574" y="1666246"/>
        <a:ext cx="282591" cy="283353"/>
      </dsp:txXfrm>
    </dsp:sp>
    <dsp:sp modelId="{CC2367DE-6969-4A7E-91B1-710F67914D66}">
      <dsp:nvSpPr>
        <dsp:cNvPr id="0" name=""/>
        <dsp:cNvSpPr/>
      </dsp:nvSpPr>
      <dsp:spPr>
        <a:xfrm>
          <a:off x="2666851" y="1054217"/>
          <a:ext cx="1904255" cy="1507411"/>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s-ES" sz="1800" kern="1200" dirty="0">
              <a:latin typeface="Sagona Book"/>
            </a:rPr>
            <a:t>Emulsión agua-aceite:</a:t>
          </a:r>
          <a:br>
            <a:rPr lang="es-ES" sz="1800" kern="1200" dirty="0">
              <a:latin typeface="Sagona Book"/>
            </a:rPr>
          </a:br>
          <a:r>
            <a:rPr lang="es-ES" sz="1800" kern="1200" dirty="0">
              <a:latin typeface="Sagona Book"/>
            </a:rPr>
            <a:t>CREMAS</a:t>
          </a:r>
          <a:br>
            <a:rPr lang="es-ES" sz="1800" kern="1200" dirty="0">
              <a:latin typeface="Sagona Book"/>
            </a:rPr>
          </a:br>
          <a:r>
            <a:rPr lang="es-ES" sz="1800" kern="1200" dirty="0">
              <a:latin typeface="Sagona Book"/>
            </a:rPr>
            <a:t>LECHES</a:t>
          </a:r>
          <a:br>
            <a:rPr lang="es-ES" sz="1800" kern="1200" dirty="0">
              <a:latin typeface="Sagona Book"/>
            </a:rPr>
          </a:br>
          <a:endParaRPr lang="es-ES" sz="1800" kern="1200" dirty="0"/>
        </a:p>
      </dsp:txBody>
      <dsp:txXfrm>
        <a:off x="2711002" y="1098368"/>
        <a:ext cx="1815953" cy="14191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EF1590-8876-4CF9-A8A6-3E607AED2160}">
      <dsp:nvSpPr>
        <dsp:cNvPr id="0" name=""/>
        <dsp:cNvSpPr/>
      </dsp:nvSpPr>
      <dsp:spPr>
        <a:xfrm>
          <a:off x="0" y="321501"/>
          <a:ext cx="3110631" cy="1866378"/>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es-ES" sz="2900" kern="1200" dirty="0">
              <a:latin typeface="Sagona Book"/>
            </a:rPr>
            <a:t>Espumas</a:t>
          </a:r>
          <a:r>
            <a:rPr lang="es-ES" sz="2900" kern="1200" dirty="0">
              <a:solidFill>
                <a:srgbClr val="010000"/>
              </a:solidFill>
              <a:latin typeface="Sagona Book"/>
            </a:rPr>
            <a:t> Geles  Lociones</a:t>
          </a:r>
          <a:br>
            <a:rPr lang="es-ES" sz="2900" kern="1200" dirty="0">
              <a:solidFill>
                <a:srgbClr val="010000"/>
              </a:solidFill>
              <a:latin typeface="Sagona Book"/>
            </a:rPr>
          </a:br>
          <a:endParaRPr lang="es-ES" sz="2900" b="0" i="0" u="none" strike="noStrike" kern="1200" cap="none" baseline="0" noProof="0" dirty="0">
            <a:latin typeface="Sagona Book"/>
          </a:endParaRPr>
        </a:p>
      </dsp:txBody>
      <dsp:txXfrm>
        <a:off x="54664" y="376165"/>
        <a:ext cx="3001303" cy="175705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DD0831-0307-4B2D-ABC0-25E3B81E6F0C}" type="datetimeFigureOut">
              <a:rPr lang="es-ES"/>
              <a:t>28/10/2020</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ABE186-E865-4F9D-82E7-172955955FC2}" type="slidenum">
              <a:rPr lang="es-ES"/>
              <a:t>‹Nº›</a:t>
            </a:fld>
            <a:endParaRPr lang="es-ES"/>
          </a:p>
        </p:txBody>
      </p:sp>
    </p:spTree>
    <p:extLst>
      <p:ext uri="{BB962C8B-B14F-4D97-AF65-F5344CB8AC3E}">
        <p14:creationId xmlns:p14="http://schemas.microsoft.com/office/powerpoint/2010/main" val="2797311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a:t>Generales: Urticaria, erupción cutánea, shock anafiláctico, fotosensibilidad, sudoración excesiva, escalofríos, sequedad de boca, nariz y garganta. Sistema cardiovascular: Hipotensión, dolor de cabeza, palpitaciones, taquicardia, extrasístoles. Sistema hematológico: Anemia hemolítica, trombocitopenia, agranulocitosis. Sistema nervioso: Sedación, somnolencia, mareos, disturbios en la coordinación motora, fatiga, confusión, agitación, excitación, nerviosismo, temblores, irritabilidad, insomnio, euforia, parestesias, visión borrosa, diplopía, vértigo, tinnitus, laberintitis aguda, neuritis, convulsiones. Sistema gastrointestinal: Malestar epigástrico, anorexia, náuseas, vómitos, diarrea, estreñimiento. Sistema genitourinario: Incremento en la frecuencia urinaria, dificultad para la emisión urinaria, retención urinaria, disturbios menstruales. Sistema respiratorio: Espesamiento de las secreciones bronquiales, opresión en el pecho o en la garganta, sibilancias, congestión nasal.</a:t>
            </a:r>
            <a:endParaRPr lang="es-ES"/>
          </a:p>
        </p:txBody>
      </p:sp>
      <p:sp>
        <p:nvSpPr>
          <p:cNvPr id="4" name="Marcador de número de diapositiva 3"/>
          <p:cNvSpPr>
            <a:spLocks noGrp="1"/>
          </p:cNvSpPr>
          <p:nvPr>
            <p:ph type="sldNum" sz="quarter" idx="5"/>
          </p:nvPr>
        </p:nvSpPr>
        <p:spPr/>
        <p:txBody>
          <a:bodyPr/>
          <a:lstStyle/>
          <a:p>
            <a:fld id="{63ABE186-E865-4F9D-82E7-172955955FC2}" type="slidenum">
              <a:rPr lang="es-ES"/>
              <a:t>27</a:t>
            </a:fld>
            <a:endParaRPr lang="es-ES"/>
          </a:p>
        </p:txBody>
      </p:sp>
    </p:spTree>
    <p:extLst>
      <p:ext uri="{BB962C8B-B14F-4D97-AF65-F5344CB8AC3E}">
        <p14:creationId xmlns:p14="http://schemas.microsoft.com/office/powerpoint/2010/main" val="1845508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ción de imagen de diapositiva 1"/>
          <p:cNvSpPr>
            <a:spLocks noGrp="1" noRot="1" noChangeAspect="1"/>
          </p:cNvSpPr>
          <p:nvPr>
            <p:ph type="sldImg"/>
          </p:nvPr>
        </p:nvSpPr>
        <p:spPr/>
      </p:sp>
      <p:sp>
        <p:nvSpPr>
          <p:cNvPr id="3" name="Marcador de posición de notas 2"/>
          <p:cNvSpPr>
            <a:spLocks noGrp="1"/>
          </p:cNvSpPr>
          <p:nvPr>
            <p:ph type="body" idx="1"/>
          </p:nvPr>
        </p:nvSpPr>
        <p:spPr/>
        <p:txBody>
          <a:bodyPr rtlCol="0"/>
          <a:lstStyle/>
          <a:p>
            <a:pPr rtl="0"/>
            <a:endParaRPr lang="es-ES"/>
          </a:p>
        </p:txBody>
      </p:sp>
      <p:sp>
        <p:nvSpPr>
          <p:cNvPr id="4" name="Marcador de posición de número de diapositiva 3"/>
          <p:cNvSpPr>
            <a:spLocks noGrp="1"/>
          </p:cNvSpPr>
          <p:nvPr>
            <p:ph type="sldNum" sz="quarter" idx="5"/>
          </p:nvPr>
        </p:nvSpPr>
        <p:spPr/>
        <p:txBody>
          <a:bodyPr rtlCol="0"/>
          <a:lstStyle/>
          <a:p>
            <a:pPr rtl="0"/>
            <a:fld id="{E35A0C8E-E5FA-4BA7-AA40-1087BE768251}" type="slidenum">
              <a:rPr lang="es-ES" smtClean="0"/>
              <a:t>44</a:t>
            </a:fld>
            <a:endParaRPr lang="es-ES"/>
          </a:p>
        </p:txBody>
      </p:sp>
    </p:spTree>
    <p:extLst>
      <p:ext uri="{BB962C8B-B14F-4D97-AF65-F5344CB8AC3E}">
        <p14:creationId xmlns:p14="http://schemas.microsoft.com/office/powerpoint/2010/main" val="13759692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640013" y="484479"/>
            <a:ext cx="6911974" cy="2954655"/>
          </a:xfrm>
        </p:spPr>
        <p:txBody>
          <a:bodyPr anchor="b">
            <a:normAutofit/>
          </a:bodyPr>
          <a:lstStyle>
            <a:lvl1pPr algn="ctr">
              <a:defRPr sz="5600" spc="-100" baseline="0"/>
            </a:lvl1pPr>
          </a:lstStyle>
          <a:p>
            <a:r>
              <a:rPr lang="en-US"/>
              <a:t>Click to edit Master title style</a:t>
            </a:r>
            <a:endParaRPr lang="en-US" dirty="0"/>
          </a:p>
        </p:txBody>
      </p:sp>
      <p:sp>
        <p:nvSpPr>
          <p:cNvPr id="3" name="Subtitle 2"/>
          <p:cNvSpPr>
            <a:spLocks noGrp="1"/>
          </p:cNvSpPr>
          <p:nvPr>
            <p:ph type="subTitle" idx="1"/>
          </p:nvPr>
        </p:nvSpPr>
        <p:spPr>
          <a:xfrm>
            <a:off x="2640013" y="3799133"/>
            <a:ext cx="6911974" cy="1969841"/>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2395C5C9-164C-46B3-A87E-7660D39D3106}" type="datetime2">
              <a:rPr lang="en-US" smtClean="0"/>
              <a:t>Wednesday, October 28, 2020</a:t>
            </a:fld>
            <a:endParaRPr lang="en-US" dirty="0"/>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pPr algn="l"/>
            <a:r>
              <a:rPr lang="en-US" dirty="0"/>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‹Nº›</a:t>
            </a:fld>
            <a:endParaRPr lang="en-US"/>
          </a:p>
        </p:txBody>
      </p:sp>
    </p:spTree>
    <p:extLst>
      <p:ext uri="{BB962C8B-B14F-4D97-AF65-F5344CB8AC3E}">
        <p14:creationId xmlns:p14="http://schemas.microsoft.com/office/powerpoint/2010/main" val="3443841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720000" y="2541600"/>
            <a:ext cx="10728325" cy="3227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4DDCFF8A-AAF8-4A12-8A91-9CA0EAF6CBB9}" type="datetime2">
              <a:rPr lang="en-US" smtClean="0"/>
              <a:t>Wednesday, October 28, 2020</a:t>
            </a:fld>
            <a:endParaRPr lang="en-US" dirty="0"/>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pPr algn="l"/>
            <a:r>
              <a:rPr lang="en-US" dirty="0"/>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‹Nº›</a:t>
            </a:fld>
            <a:endParaRPr lang="en-US"/>
          </a:p>
        </p:txBody>
      </p:sp>
    </p:spTree>
    <p:extLst>
      <p:ext uri="{BB962C8B-B14F-4D97-AF65-F5344CB8AC3E}">
        <p14:creationId xmlns:p14="http://schemas.microsoft.com/office/powerpoint/2010/main" val="2560322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10728326" cy="2879724"/>
          </a:xfrm>
        </p:spPr>
        <p:txBody>
          <a:bodyPr anchor="b">
            <a:normAutofit/>
          </a:bodyPr>
          <a:lstStyle>
            <a:lvl1pPr>
              <a:defRPr sz="5600"/>
            </a:lvl1pPr>
          </a:lstStyle>
          <a:p>
            <a:r>
              <a:rPr lang="en-US"/>
              <a:t>Click to edit Master title style</a:t>
            </a:r>
            <a:endParaRPr lang="en-US" dirty="0"/>
          </a:p>
        </p:txBody>
      </p:sp>
      <p:sp>
        <p:nvSpPr>
          <p:cNvPr id="3" name="Text Placeholder 2"/>
          <p:cNvSpPr>
            <a:spLocks noGrp="1"/>
          </p:cNvSpPr>
          <p:nvPr>
            <p:ph type="body" idx="1"/>
          </p:nvPr>
        </p:nvSpPr>
        <p:spPr>
          <a:xfrm>
            <a:off x="719910" y="3858924"/>
            <a:ext cx="10728326" cy="1919076"/>
          </a:xfrm>
        </p:spPr>
        <p:txBody>
          <a:bodyPr>
            <a:normAutofit/>
          </a:bodyPr>
          <a:lstStyle>
            <a:lvl1pPr marL="0" indent="0">
              <a:buNone/>
              <a:defRPr sz="2800">
                <a:solidFill>
                  <a:schemeClr val="tx1">
                    <a:tint val="75000"/>
                    <a:alpha val="6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ABCC25C3-021A-4B0B-8F70-0C181FE1CF45}" type="datetime2">
              <a:rPr lang="en-US" smtClean="0"/>
              <a:t>Wednesday, October 28, 2020</a:t>
            </a:fld>
            <a:endParaRPr lang="en-US"/>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pPr algn="l"/>
            <a:r>
              <a:rPr lang="en-US" dirty="0"/>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‹Nº›</a:t>
            </a:fld>
            <a:endParaRPr lang="en-US"/>
          </a:p>
        </p:txBody>
      </p:sp>
    </p:spTree>
    <p:extLst>
      <p:ext uri="{BB962C8B-B14F-4D97-AF65-F5344CB8AC3E}">
        <p14:creationId xmlns:p14="http://schemas.microsoft.com/office/powerpoint/2010/main" val="4055011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20000" y="2541600"/>
            <a:ext cx="5003800"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58400" y="2541600"/>
            <a:ext cx="5003801" cy="3234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731837" y="6138000"/>
            <a:ext cx="3095626" cy="720000"/>
          </a:xfrm>
          <a:prstGeom prst="rect">
            <a:avLst/>
          </a:prstGeom>
        </p:spPr>
        <p:txBody>
          <a:bodyPr/>
          <a:lstStyle/>
          <a:p>
            <a:fld id="{0C23D88D-8CEC-4ED9-A53B-5596187D9A16}" type="datetime2">
              <a:rPr lang="en-US" smtClean="0"/>
              <a:t>Wednesday, October 28, 2020</a:t>
            </a:fld>
            <a:endParaRPr lang="en-US"/>
          </a:p>
        </p:txBody>
      </p:sp>
      <p:sp>
        <p:nvSpPr>
          <p:cNvPr id="6" name="Footer Placeholder 5"/>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7" name="Slide Number Placeholder 6"/>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‹Nº›</a:t>
            </a:fld>
            <a:endParaRPr lang="en-US"/>
          </a:p>
        </p:txBody>
      </p:sp>
    </p:spTree>
    <p:extLst>
      <p:ext uri="{BB962C8B-B14F-4D97-AF65-F5344CB8AC3E}">
        <p14:creationId xmlns:p14="http://schemas.microsoft.com/office/powerpoint/2010/main" val="1056186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10728325" cy="673005"/>
          </a:xfrm>
        </p:spPr>
        <p:txBody>
          <a:bodyPr>
            <a:normAutofit/>
          </a:bodyPr>
          <a:lstStyle/>
          <a:p>
            <a:r>
              <a:rPr lang="en-US"/>
              <a:t>Click to edit Master title style</a:t>
            </a:r>
            <a:endParaRPr lang="en-US" dirty="0"/>
          </a:p>
        </p:txBody>
      </p:sp>
      <p:sp>
        <p:nvSpPr>
          <p:cNvPr id="3" name="Text Placeholder 2"/>
          <p:cNvSpPr>
            <a:spLocks noGrp="1"/>
          </p:cNvSpPr>
          <p:nvPr>
            <p:ph type="body" idx="1"/>
          </p:nvPr>
        </p:nvSpPr>
        <p:spPr>
          <a:xfrm>
            <a:off x="720000" y="1840698"/>
            <a:ext cx="5015638" cy="565796"/>
          </a:xfrm>
        </p:spPr>
        <p:txBody>
          <a:bodyPr wrap="square" anchor="b">
            <a:normAutofit/>
          </a:bodyPr>
          <a:lstStyle>
            <a:lvl1pPr marL="0" indent="0">
              <a:lnSpc>
                <a:spcPct val="120000"/>
              </a:lnSpc>
              <a:buNone/>
              <a:defRPr sz="16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20000" y="2541600"/>
            <a:ext cx="5003801"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400" y="1840698"/>
            <a:ext cx="5015638" cy="565796"/>
          </a:xfrm>
        </p:spPr>
        <p:txBody>
          <a:bodyPr anchor="b">
            <a:normAutofit/>
          </a:bodyPr>
          <a:lstStyle>
            <a:lvl1pPr marL="0" indent="0">
              <a:lnSpc>
                <a:spcPct val="120000"/>
              </a:lnSpc>
              <a:buNone/>
              <a:defRPr sz="16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400" y="2541600"/>
            <a:ext cx="5003800"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731837" y="6138000"/>
            <a:ext cx="3095626" cy="720000"/>
          </a:xfrm>
          <a:prstGeom prst="rect">
            <a:avLst/>
          </a:prstGeom>
        </p:spPr>
        <p:txBody>
          <a:bodyPr/>
          <a:lstStyle/>
          <a:p>
            <a:fld id="{D2CCD382-DFDA-4722-A27A-59C21AD112F2}" type="datetime2">
              <a:rPr lang="en-US" smtClean="0"/>
              <a:t>Wednesday, October 28, 2020</a:t>
            </a:fld>
            <a:endParaRPr lang="en-US"/>
          </a:p>
        </p:txBody>
      </p:sp>
      <p:sp>
        <p:nvSpPr>
          <p:cNvPr id="8" name="Footer Placeholder 7"/>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9" name="Slide Number Placeholder 8"/>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‹Nº›</a:t>
            </a:fld>
            <a:endParaRPr lang="en-US"/>
          </a:p>
        </p:txBody>
      </p:sp>
    </p:spTree>
    <p:extLst>
      <p:ext uri="{BB962C8B-B14F-4D97-AF65-F5344CB8AC3E}">
        <p14:creationId xmlns:p14="http://schemas.microsoft.com/office/powerpoint/2010/main" val="2425395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731837" y="6138000"/>
            <a:ext cx="3095626" cy="720000"/>
          </a:xfrm>
          <a:prstGeom prst="rect">
            <a:avLst/>
          </a:prstGeom>
        </p:spPr>
        <p:txBody>
          <a:bodyPr/>
          <a:lstStyle/>
          <a:p>
            <a:fld id="{22F2A30D-1C09-413F-AAB1-38F366000715}" type="datetime2">
              <a:rPr lang="en-US" smtClean="0"/>
              <a:t>Wednesday, October 28, 2020</a:t>
            </a:fld>
            <a:endParaRPr lang="en-US"/>
          </a:p>
        </p:txBody>
      </p:sp>
      <p:sp>
        <p:nvSpPr>
          <p:cNvPr id="4" name="Footer Placeholder 3"/>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5" name="Slide Number Placeholder 4"/>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‹Nº›</a:t>
            </a:fld>
            <a:endParaRPr lang="en-US"/>
          </a:p>
        </p:txBody>
      </p:sp>
    </p:spTree>
    <p:extLst>
      <p:ext uri="{BB962C8B-B14F-4D97-AF65-F5344CB8AC3E}">
        <p14:creationId xmlns:p14="http://schemas.microsoft.com/office/powerpoint/2010/main" val="3918047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31837" y="6138000"/>
            <a:ext cx="3095626" cy="720000"/>
          </a:xfrm>
          <a:prstGeom prst="rect">
            <a:avLst/>
          </a:prstGeom>
        </p:spPr>
        <p:txBody>
          <a:bodyPr/>
          <a:lstStyle/>
          <a:p>
            <a:fld id="{6DB82B9C-D65E-4F64-95C3-B10F3B00F0D9}" type="datetime2">
              <a:rPr lang="en-US" smtClean="0"/>
              <a:t>Wednesday, October 28, 2020</a:t>
            </a:fld>
            <a:endParaRPr lang="en-US"/>
          </a:p>
        </p:txBody>
      </p:sp>
      <p:sp>
        <p:nvSpPr>
          <p:cNvPr id="3" name="Footer Placeholder 2"/>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4" name="Slide Number Placeholder 3"/>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‹Nº›</a:t>
            </a:fld>
            <a:endParaRPr lang="en-US"/>
          </a:p>
        </p:txBody>
      </p:sp>
    </p:spTree>
    <p:extLst>
      <p:ext uri="{BB962C8B-B14F-4D97-AF65-F5344CB8AC3E}">
        <p14:creationId xmlns:p14="http://schemas.microsoft.com/office/powerpoint/2010/main" val="2992606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3107463" cy="1477328"/>
          </a:xfrm>
        </p:spPr>
        <p:txBody>
          <a:bodyPr anchor="t" anchorCtr="0">
            <a:normAutofit/>
          </a:bodyPr>
          <a:lstStyle>
            <a:lvl1pPr>
              <a:lnSpc>
                <a:spcPct val="100000"/>
              </a:lnSpc>
              <a:defRPr sz="2800"/>
            </a:lvl1pPr>
          </a:lstStyle>
          <a:p>
            <a:r>
              <a:rPr lang="en-US"/>
              <a:t>Click to edit Master title style</a:t>
            </a:r>
            <a:endParaRPr lang="en-US" dirty="0"/>
          </a:p>
        </p:txBody>
      </p:sp>
      <p:sp>
        <p:nvSpPr>
          <p:cNvPr id="3" name="Content Placeholder 2"/>
          <p:cNvSpPr>
            <a:spLocks noGrp="1"/>
          </p:cNvSpPr>
          <p:nvPr>
            <p:ph idx="1"/>
          </p:nvPr>
        </p:nvSpPr>
        <p:spPr>
          <a:xfrm>
            <a:off x="4548188" y="584662"/>
            <a:ext cx="6911974" cy="5184313"/>
          </a:xfrm>
        </p:spPr>
        <p:txBody>
          <a:bodyPr/>
          <a:lstStyle>
            <a:lvl1pPr marL="0" indent="0">
              <a:lnSpc>
                <a:spcPct val="100000"/>
              </a:lnSpc>
              <a:buNone/>
              <a:defRPr sz="4800"/>
            </a:lvl1pPr>
            <a:lvl2pPr marL="914400" indent="-457200">
              <a:buFont typeface="Arial" panose="020B0604020202020204" pitchFamily="34" charset="0"/>
              <a:buChar char="•"/>
              <a:defRPr sz="2000"/>
            </a:lvl2pPr>
            <a:lvl3pPr marL="1257300" indent="-342900">
              <a:buFont typeface="Arial" panose="020B0604020202020204" pitchFamily="34" charset="0"/>
              <a:buChar char="•"/>
              <a:defRPr sz="2000"/>
            </a:lvl3pPr>
            <a:lvl4pPr marL="1714500" indent="-342900">
              <a:buFont typeface="Arial" panose="020B0604020202020204" pitchFamily="34" charset="0"/>
              <a:buChar char="•"/>
              <a:defRPr sz="2000"/>
            </a:lvl4pPr>
            <a:lvl5pPr marL="2171700" indent="-342900">
              <a:buFont typeface="Arial" panose="020B0604020202020204" pitchFamily="34" charset="0"/>
              <a:buChar cha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0000" y="2541600"/>
            <a:ext cx="3107463" cy="323183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31837" y="6138000"/>
            <a:ext cx="3095626" cy="720000"/>
          </a:xfrm>
          <a:prstGeom prst="rect">
            <a:avLst/>
          </a:prstGeom>
        </p:spPr>
        <p:txBody>
          <a:bodyPr/>
          <a:lstStyle/>
          <a:p>
            <a:fld id="{B7F5FDCC-6AAC-4A08-B9E0-3793AB5E64C3}" type="datetime2">
              <a:rPr lang="en-US" smtClean="0"/>
              <a:t>Wednesday, October 28, 2020</a:t>
            </a:fld>
            <a:endParaRPr lang="en-US"/>
          </a:p>
        </p:txBody>
      </p:sp>
      <p:sp>
        <p:nvSpPr>
          <p:cNvPr id="6" name="Footer Placeholder 5"/>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7" name="Slide Number Placeholder 6"/>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‹Nº›</a:t>
            </a:fld>
            <a:endParaRPr lang="en-US"/>
          </a:p>
        </p:txBody>
      </p:sp>
    </p:spTree>
    <p:extLst>
      <p:ext uri="{BB962C8B-B14F-4D97-AF65-F5344CB8AC3E}">
        <p14:creationId xmlns:p14="http://schemas.microsoft.com/office/powerpoint/2010/main" val="2900829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3095626" cy="1476000"/>
          </a:xfrm>
        </p:spPr>
        <p:txBody>
          <a:bodyPr anchor="t" anchorCtr="0">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548188" y="728664"/>
            <a:ext cx="6923812" cy="504031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0000" y="2541600"/>
            <a:ext cx="3095625" cy="3232800"/>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31837" y="6138000"/>
            <a:ext cx="3095626" cy="720000"/>
          </a:xfrm>
          <a:prstGeom prst="rect">
            <a:avLst/>
          </a:prstGeom>
        </p:spPr>
        <p:txBody>
          <a:bodyPr/>
          <a:lstStyle/>
          <a:p>
            <a:fld id="{349FE94D-439C-40F1-900E-BC07940E3988}" type="datetime2">
              <a:rPr lang="en-US" smtClean="0"/>
              <a:t>Wednesday, October 28, 2020</a:t>
            </a:fld>
            <a:endParaRPr lang="en-US"/>
          </a:p>
        </p:txBody>
      </p:sp>
      <p:sp>
        <p:nvSpPr>
          <p:cNvPr id="6" name="Footer Placeholder 5"/>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7" name="Slide Number Placeholder 6"/>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‹Nº›</a:t>
            </a:fld>
            <a:endParaRPr lang="en-US"/>
          </a:p>
        </p:txBody>
      </p:sp>
    </p:spTree>
    <p:extLst>
      <p:ext uri="{BB962C8B-B14F-4D97-AF65-F5344CB8AC3E}">
        <p14:creationId xmlns:p14="http://schemas.microsoft.com/office/powerpoint/2010/main" val="1075907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720000" y="2636838"/>
            <a:ext cx="10728325" cy="31321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5B75179A-1E2B-41AB-B400-4F1B4022FAEE}" type="datetime2">
              <a:rPr lang="en-US" smtClean="0"/>
              <a:t>Wednesday, October 28, 2020</a:t>
            </a:fld>
            <a:endParaRPr lang="en-US"/>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‹Nº›</a:t>
            </a:fld>
            <a:endParaRPr lang="en-US"/>
          </a:p>
        </p:txBody>
      </p:sp>
    </p:spTree>
    <p:extLst>
      <p:ext uri="{BB962C8B-B14F-4D97-AF65-F5344CB8AC3E}">
        <p14:creationId xmlns:p14="http://schemas.microsoft.com/office/powerpoint/2010/main" val="3385578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140486" y="720000"/>
            <a:ext cx="1477328" cy="5048975"/>
          </a:xfrm>
        </p:spPr>
        <p:txBody>
          <a:bodyPr vert="eaVert">
            <a:normAutofit/>
          </a:bodyPr>
          <a:lstStyle>
            <a:lvl1pP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31838" y="720000"/>
            <a:ext cx="8929614" cy="50489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05681D0F-6595-4F14-8EF3-954CD87C797B}" type="datetime2">
              <a:rPr lang="en-US" smtClean="0"/>
              <a:t>Wednesday, October 28, 2020</a:t>
            </a:fld>
            <a:endParaRPr lang="en-US"/>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‹Nº›</a:t>
            </a:fld>
            <a:endParaRPr lang="en-US"/>
          </a:p>
        </p:txBody>
      </p:sp>
    </p:spTree>
    <p:extLst>
      <p:ext uri="{BB962C8B-B14F-4D97-AF65-F5344CB8AC3E}">
        <p14:creationId xmlns:p14="http://schemas.microsoft.com/office/powerpoint/2010/main" val="6488324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dirty="0"/>
              <a:t>Click to edit Master title style</a:t>
            </a:r>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10/28/2020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3562970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10/28/2020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3979726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dirty="0"/>
              <a:t>Click to edit Master title style</a:t>
            </a:r>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204407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B61BEF0D-F0BB-DE4B-95CE-6DB70DBA9567}" type="datetimeFigureOut">
              <a:rPr lang="en-US" dirty="0"/>
              <a:pPr/>
              <a:t>10/28/2020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9174256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10/28/2020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26656090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10/28/2020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9502639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6254206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dirty="0"/>
              <a:t>Click to edit Master title style</a:t>
            </a:r>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8900561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dirty="0"/>
              <a:t>Click to edit Master title style</a:t>
            </a:r>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10/28/2020</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3272064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106870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dirty="0"/>
              <a:t>Click to edit Master title style</a:t>
            </a:r>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1338202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dirty="0"/>
              <a:t>Click to edit Master title style</a:t>
            </a:r>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5504714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dirty="0"/>
              <a:t>Click to edit Master title style</a:t>
            </a:r>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40479209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dirty="0"/>
              <a:t>Click to edit Master title style</a:t>
            </a:r>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dirty="0"/>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23288044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dirty="0"/>
              <a:t>Click to edit Master title style</a:t>
            </a:r>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dirty="0"/>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6123749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10/28/2020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20998798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10/28/2020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3166520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a:p>
        </p:txBody>
      </p:sp>
    </p:spTree>
    <p:extLst>
      <p:ext uri="{BB962C8B-B14F-4D97-AF65-F5344CB8AC3E}">
        <p14:creationId xmlns:p14="http://schemas.microsoft.com/office/powerpoint/2010/main" val="29738187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a:p>
        </p:txBody>
      </p:sp>
    </p:spTree>
    <p:extLst>
      <p:ext uri="{BB962C8B-B14F-4D97-AF65-F5344CB8AC3E}">
        <p14:creationId xmlns:p14="http://schemas.microsoft.com/office/powerpoint/2010/main" val="40884326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a:p>
        </p:txBody>
      </p:sp>
    </p:spTree>
    <p:extLst>
      <p:ext uri="{BB962C8B-B14F-4D97-AF65-F5344CB8AC3E}">
        <p14:creationId xmlns:p14="http://schemas.microsoft.com/office/powerpoint/2010/main" val="9720364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10/28/2020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a:p>
        </p:txBody>
      </p:sp>
    </p:spTree>
    <p:extLst>
      <p:ext uri="{BB962C8B-B14F-4D97-AF65-F5344CB8AC3E}">
        <p14:creationId xmlns:p14="http://schemas.microsoft.com/office/powerpoint/2010/main" val="9612512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10/28/2020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‹Nº›</a:t>
            </a:fld>
            <a:endParaRPr lang="en-US"/>
          </a:p>
        </p:txBody>
      </p:sp>
    </p:spTree>
    <p:extLst>
      <p:ext uri="{BB962C8B-B14F-4D97-AF65-F5344CB8AC3E}">
        <p14:creationId xmlns:p14="http://schemas.microsoft.com/office/powerpoint/2010/main" val="32216872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10/28/2020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‹Nº›</a:t>
            </a:fld>
            <a:endParaRPr lang="en-US"/>
          </a:p>
        </p:txBody>
      </p:sp>
    </p:spTree>
    <p:extLst>
      <p:ext uri="{BB962C8B-B14F-4D97-AF65-F5344CB8AC3E}">
        <p14:creationId xmlns:p14="http://schemas.microsoft.com/office/powerpoint/2010/main" val="208955330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‹Nº›</a:t>
            </a:fld>
            <a:endParaRPr lang="en-US"/>
          </a:p>
        </p:txBody>
      </p:sp>
    </p:spTree>
    <p:extLst>
      <p:ext uri="{BB962C8B-B14F-4D97-AF65-F5344CB8AC3E}">
        <p14:creationId xmlns:p14="http://schemas.microsoft.com/office/powerpoint/2010/main" val="4560945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a:p>
        </p:txBody>
      </p:sp>
    </p:spTree>
    <p:extLst>
      <p:ext uri="{BB962C8B-B14F-4D97-AF65-F5344CB8AC3E}">
        <p14:creationId xmlns:p14="http://schemas.microsoft.com/office/powerpoint/2010/main" val="13505053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a:p>
        </p:txBody>
      </p:sp>
    </p:spTree>
    <p:extLst>
      <p:ext uri="{BB962C8B-B14F-4D97-AF65-F5344CB8AC3E}">
        <p14:creationId xmlns:p14="http://schemas.microsoft.com/office/powerpoint/2010/main" val="17389897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a:p>
        </p:txBody>
      </p:sp>
    </p:spTree>
    <p:extLst>
      <p:ext uri="{BB962C8B-B14F-4D97-AF65-F5344CB8AC3E}">
        <p14:creationId xmlns:p14="http://schemas.microsoft.com/office/powerpoint/2010/main" val="33804581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a:p>
        </p:txBody>
      </p:sp>
    </p:spTree>
    <p:extLst>
      <p:ext uri="{BB962C8B-B14F-4D97-AF65-F5344CB8AC3E}">
        <p14:creationId xmlns:p14="http://schemas.microsoft.com/office/powerpoint/2010/main" val="19986127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rmAutofit/>
          </a:bodyPr>
          <a:lstStyle>
            <a:lvl1pPr algn="l">
              <a:lnSpc>
                <a:spcPct val="100000"/>
              </a:lnSpc>
              <a:defRPr sz="6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rm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lstStyle/>
          <a:p>
            <a:fld id="{72EA7947-E287-4738-8C82-07CE4F01EF03}" type="datetime2">
              <a:rPr lang="en-US" smtClean="0"/>
              <a:t>Wednesday, October 28, 2020</a:t>
            </a:fld>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lstStyle/>
          <a:p>
            <a:fld id="{DBA1B0FB-D917-4C8C-928F-313BD683BF39}" type="slidenum">
              <a:rPr lang="en-US" smtClean="0"/>
              <a:t>‹Nº›</a:t>
            </a:fld>
            <a:endParaRPr lang="en-US"/>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1127762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rmAutofit/>
          </a:bodyPr>
          <a:lstStyle>
            <a:lvl1pPr>
              <a:defRPr lang="en-US" dirty="0"/>
            </a:lvl1pPr>
          </a:lstStyle>
          <a:p>
            <a:pPr lvl="0">
              <a:lnSpc>
                <a:spcPct val="100000"/>
              </a:lnSpc>
            </a:pPr>
            <a:r>
              <a:rPr lang="en-US"/>
              <a:t>Click to edit Master title style</a:t>
            </a:r>
            <a:endParaRPr lang="en-US" dirty="0"/>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lstStyle/>
          <a:p>
            <a:fld id="{6FE8C025-CD7A-4966-867E-81CF82B15267}" type="datetime2">
              <a:rPr lang="en-US" smtClean="0"/>
              <a:t>Wednesday, October 28, 2020</a:t>
            </a:fld>
            <a:endParaRPr lang="en-US"/>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lstStyle/>
          <a:p>
            <a:fld id="{DBA1B0FB-D917-4C8C-928F-313BD683BF39}" type="slidenum">
              <a:rPr lang="en-US" smtClean="0"/>
              <a:t>‹Nº›</a:t>
            </a:fld>
            <a:endParaRPr lang="en-US"/>
          </a:p>
        </p:txBody>
      </p:sp>
    </p:spTree>
    <p:extLst>
      <p:ext uri="{BB962C8B-B14F-4D97-AF65-F5344CB8AC3E}">
        <p14:creationId xmlns:p14="http://schemas.microsoft.com/office/powerpoint/2010/main" val="177990141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id="{4644CBB8-40B8-42F8-9172-07A476341DDA}"/>
              </a:ext>
            </a:extLst>
          </p:cNvPr>
          <p:cNvGrpSpPr/>
          <p:nvPr/>
        </p:nvGrpSpPr>
        <p:grpSpPr>
          <a:xfrm>
            <a:off x="356481" y="879007"/>
            <a:ext cx="734257" cy="760506"/>
            <a:chOff x="5243759" y="1363788"/>
            <a:chExt cx="734257" cy="760506"/>
          </a:xfrm>
        </p:grpSpPr>
        <p:sp>
          <p:nvSpPr>
            <p:cNvPr id="49" name="Freeform 5">
              <a:extLst>
                <a:ext uri="{FF2B5EF4-FFF2-40B4-BE49-F238E27FC236}">
                  <a16:creationId xmlns:a16="http://schemas.microsoft.com/office/drawing/2014/main" id="{35CE073E-302A-4AA7-98C7-8667DDDCFA18}"/>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0" name="Freeform 6">
              <a:extLst>
                <a:ext uri="{FF2B5EF4-FFF2-40B4-BE49-F238E27FC236}">
                  <a16:creationId xmlns:a16="http://schemas.microsoft.com/office/drawing/2014/main" id="{4FD1AE2F-DD70-4E93-B905-E052A23F0B1C}"/>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1" name="Freeform 8">
              <a:extLst>
                <a:ext uri="{FF2B5EF4-FFF2-40B4-BE49-F238E27FC236}">
                  <a16:creationId xmlns:a16="http://schemas.microsoft.com/office/drawing/2014/main" id="{E8D529E5-8838-47F0-98A4-2D46F11E499C}"/>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45DA2564-D3DB-48AD-83F0-6CC6B5743960}"/>
              </a:ext>
            </a:extLst>
          </p:cNvPr>
          <p:cNvSpPr>
            <a:spLocks noGrp="1"/>
          </p:cNvSpPr>
          <p:nvPr>
            <p:ph type="title"/>
          </p:nvPr>
        </p:nvSpPr>
        <p:spPr>
          <a:xfrm>
            <a:off x="563563" y="474345"/>
            <a:ext cx="11077574" cy="2954655"/>
          </a:xfrm>
        </p:spPr>
        <p:txBody>
          <a:bodyPr vert="horz" wrap="square" lIns="0" tIns="0" rIns="0" bIns="0" rtlCol="0" anchor="b" anchorCtr="0">
            <a:normAutofit/>
          </a:bodyPr>
          <a:lstStyle>
            <a:lvl1pPr>
              <a:defRPr lang="en-US" sz="6400" dirty="0"/>
            </a:lvl1pPr>
          </a:lstStyle>
          <a:p>
            <a:pPr lvl="0">
              <a:lnSpc>
                <a:spcPct val="100000"/>
              </a:lnSpc>
            </a:pPr>
            <a:r>
              <a:rPr lang="en-US"/>
              <a:t>Click to edit Master title style</a:t>
            </a:r>
            <a:endParaRPr lang="en-US" dirty="0"/>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fld id="{FE809929-0719-4517-94D6-FDF7F99E70F6}" type="datetime2">
              <a:rPr lang="en-US" smtClean="0"/>
              <a:t>Wednesday, October 28, 2020</a:t>
            </a:fld>
            <a:endParaRPr lang="en-US"/>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‹Nº›</a:t>
            </a:fld>
            <a:endParaRPr lang="en-US"/>
          </a:p>
        </p:txBody>
      </p:sp>
      <p:sp>
        <p:nvSpPr>
          <p:cNvPr id="3" name="Text Placeholder 2">
            <a:extLst>
              <a:ext uri="{FF2B5EF4-FFF2-40B4-BE49-F238E27FC236}">
                <a16:creationId xmlns:a16="http://schemas.microsoft.com/office/drawing/2014/main" id="{76EEA752-36DA-440B-8747-0EB2914080EE}"/>
              </a:ext>
            </a:extLst>
          </p:cNvPr>
          <p:cNvSpPr>
            <a:spLocks noGrp="1"/>
          </p:cNvSpPr>
          <p:nvPr>
            <p:ph type="body" idx="1"/>
          </p:nvPr>
        </p:nvSpPr>
        <p:spPr>
          <a:xfrm>
            <a:off x="566271" y="3629772"/>
            <a:ext cx="11074866" cy="2678953"/>
          </a:xfrm>
        </p:spPr>
        <p:txBody>
          <a:bodyPr>
            <a:normAutofit/>
          </a:bodyPr>
          <a:lstStyle>
            <a:lvl1pPr marL="0" indent="0">
              <a:lnSpc>
                <a:spcPct val="110000"/>
              </a:lnSpc>
              <a:spcBef>
                <a:spcPts val="0"/>
              </a:spcBef>
              <a:buNone/>
              <a:defRPr sz="2400">
                <a:solidFill>
                  <a:schemeClr val="tx1">
                    <a:alpha val="8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1" name="Freeform: Shape 40">
            <a:extLst>
              <a:ext uri="{FF2B5EF4-FFF2-40B4-BE49-F238E27FC236}">
                <a16:creationId xmlns:a16="http://schemas.microsoft.com/office/drawing/2014/main" id="{0BCC02B0-8581-4752-B7BC-3CE1EF17B9F7}"/>
              </a:ext>
            </a:extLst>
          </p:cNvPr>
          <p:cNvSpPr>
            <a:spLocks noChangeAspect="1"/>
          </p:cNvSpPr>
          <p:nvPr/>
        </p:nvSpPr>
        <p:spPr>
          <a:xfrm rot="18900000">
            <a:off x="11209132" y="4448189"/>
            <a:ext cx="999200" cy="1262947"/>
          </a:xfrm>
          <a:custGeom>
            <a:avLst/>
            <a:gdLst>
              <a:gd name="connsiteX0" fmla="*/ 540000 w 999200"/>
              <a:gd name="connsiteY0" fmla="*/ 0 h 1262947"/>
              <a:gd name="connsiteX1" fmla="*/ 999200 w 999200"/>
              <a:gd name="connsiteY1" fmla="*/ 815317 h 1262947"/>
              <a:gd name="connsiteX2" fmla="*/ 552185 w 999200"/>
              <a:gd name="connsiteY2" fmla="*/ 1262333 h 1262947"/>
              <a:gd name="connsiteX3" fmla="*/ 540000 w 999200"/>
              <a:gd name="connsiteY3" fmla="*/ 1262947 h 1262947"/>
              <a:gd name="connsiteX4" fmla="*/ 0 w 999200"/>
              <a:gd name="connsiteY4" fmla="*/ 992947 h 1262947"/>
              <a:gd name="connsiteX5" fmla="*/ 10971 w 999200"/>
              <a:gd name="connsiteY5" fmla="*/ 938533 h 1262947"/>
              <a:gd name="connsiteX6" fmla="*/ 15626 w 999200"/>
              <a:gd name="connsiteY6" fmla="*/ 931034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00" h="1262947">
                <a:moveTo>
                  <a:pt x="540000" y="0"/>
                </a:moveTo>
                <a:lnTo>
                  <a:pt x="999200" y="815317"/>
                </a:lnTo>
                <a:lnTo>
                  <a:pt x="552185" y="1262333"/>
                </a:lnTo>
                <a:lnTo>
                  <a:pt x="540000" y="1262947"/>
                </a:lnTo>
                <a:cubicBezTo>
                  <a:pt x="241766" y="1262947"/>
                  <a:pt x="0" y="1142064"/>
                  <a:pt x="0" y="992947"/>
                </a:cubicBezTo>
                <a:cubicBezTo>
                  <a:pt x="0" y="974307"/>
                  <a:pt x="3778" y="956109"/>
                  <a:pt x="10971" y="938533"/>
                </a:cubicBezTo>
                <a:lnTo>
                  <a:pt x="15626" y="931034"/>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10200000" scaled="0"/>
          </a:gradFill>
          <a:ln>
            <a:noFill/>
          </a:ln>
          <a:effectLst>
            <a:innerShdw blurRad="254000" dist="101600" dir="42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3" name="Freeform: Shape 42">
            <a:extLst>
              <a:ext uri="{FF2B5EF4-FFF2-40B4-BE49-F238E27FC236}">
                <a16:creationId xmlns:a16="http://schemas.microsoft.com/office/drawing/2014/main" id="{EA0FF4DB-8180-4D26-AEAE-7ECDB670F71D}"/>
              </a:ext>
            </a:extLst>
          </p:cNvPr>
          <p:cNvSpPr/>
          <p:nvPr/>
        </p:nvSpPr>
        <p:spPr>
          <a:xfrm rot="2700000">
            <a:off x="11686937" y="4853516"/>
            <a:ext cx="540000" cy="978284"/>
          </a:xfrm>
          <a:custGeom>
            <a:avLst/>
            <a:gdLst>
              <a:gd name="connsiteX0" fmla="*/ 113288 w 540000"/>
              <a:gd name="connsiteY0" fmla="*/ 0 h 978284"/>
              <a:gd name="connsiteX1" fmla="*/ 539386 w 540000"/>
              <a:gd name="connsiteY1" fmla="*/ 426099 h 978284"/>
              <a:gd name="connsiteX2" fmla="*/ 540000 w 540000"/>
              <a:gd name="connsiteY2" fmla="*/ 438284 h 978284"/>
              <a:gd name="connsiteX3" fmla="*/ 270000 w 540000"/>
              <a:gd name="connsiteY3" fmla="*/ 978284 h 978284"/>
              <a:gd name="connsiteX4" fmla="*/ 0 w 540000"/>
              <a:gd name="connsiteY4" fmla="*/ 438284 h 978284"/>
              <a:gd name="connsiteX5" fmla="*/ 79081 w 540000"/>
              <a:gd name="connsiteY5" fmla="*/ 56446 h 978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978284">
                <a:moveTo>
                  <a:pt x="113288" y="0"/>
                </a:moveTo>
                <a:lnTo>
                  <a:pt x="539386" y="426099"/>
                </a:lnTo>
                <a:lnTo>
                  <a:pt x="540000" y="438284"/>
                </a:lnTo>
                <a:cubicBezTo>
                  <a:pt x="540000" y="736518"/>
                  <a:pt x="419117" y="978284"/>
                  <a:pt x="270000" y="978284"/>
                </a:cubicBezTo>
                <a:cubicBezTo>
                  <a:pt x="120883" y="978284"/>
                  <a:pt x="0" y="736518"/>
                  <a:pt x="0" y="438284"/>
                </a:cubicBezTo>
                <a:cubicBezTo>
                  <a:pt x="0" y="289167"/>
                  <a:pt x="30220" y="154167"/>
                  <a:pt x="79081" y="56446"/>
                </a:cubicBezTo>
                <a:close/>
              </a:path>
            </a:pathLst>
          </a:cu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4769931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lstStyle/>
          <a:p>
            <a:fld id="{20E95673-5512-4AAA-9AEB-E00C61EC65D5}" type="datetime2">
              <a:rPr lang="en-US" smtClean="0"/>
              <a:t>Wednesday, October 28, 2020</a:t>
            </a:fld>
            <a:endParaRPr lang="en-US"/>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lstStyle/>
          <a:p>
            <a:r>
              <a:rPr lang="en-US"/>
              <a:t>Sample Footer</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lstStyle/>
          <a:p>
            <a:fld id="{DBA1B0FB-D917-4C8C-928F-313BD683BF39}" type="slidenum">
              <a:rPr lang="en-US" smtClean="0"/>
              <a:t>‹Nº›</a:t>
            </a:fld>
            <a:endParaRPr lang="en-US"/>
          </a:p>
        </p:txBody>
      </p:sp>
    </p:spTree>
    <p:extLst>
      <p:ext uri="{BB962C8B-B14F-4D97-AF65-F5344CB8AC3E}">
        <p14:creationId xmlns:p14="http://schemas.microsoft.com/office/powerpoint/2010/main" val="42929743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rmAutofit/>
          </a:bodyPr>
          <a:lstStyle>
            <a:lvl1pPr>
              <a:defRPr lang="en-US" sz="3200" dirty="0"/>
            </a:lvl1p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881275"/>
            <a:ext cx="5437186" cy="535354"/>
          </a:xfrm>
        </p:spPr>
        <p:txBody>
          <a:bodyPr anchor="b">
            <a:norm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577270"/>
            <a:ext cx="5429114" cy="3515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881275"/>
            <a:ext cx="5436392" cy="535354"/>
          </a:xfrm>
        </p:spPr>
        <p:txBody>
          <a:bodyPr vert="horz" wrap="square" lIns="0" tIns="0" rIns="0" bIns="0" rtlCol="0" anchor="b">
            <a:normAutofit/>
          </a:bodyPr>
          <a:lstStyle>
            <a:lvl1pPr>
              <a:defRPr lang="en-US" sz="1400" b="0" cap="all" spc="200" baseline="0" dirty="0">
                <a:solidFill>
                  <a:schemeClr val="tx1"/>
                </a:solidFill>
              </a:defRPr>
            </a:lvl1pPr>
          </a:lstStyle>
          <a:p>
            <a:pPr marL="0" lvl="0" indent="0">
              <a:buNone/>
            </a:pPr>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577270"/>
            <a:ext cx="5436391" cy="3515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lstStyle/>
          <a:p>
            <a:fld id="{C13138FA-2E87-4873-8BBA-13E447C9A99A}" type="datetime2">
              <a:rPr lang="en-US" smtClean="0"/>
              <a:t>Wednesday, October 28, 2020</a:t>
            </a:fld>
            <a:endParaRPr lang="en-US"/>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lstStyle/>
          <a:p>
            <a:r>
              <a:rPr lang="en-US"/>
              <a:t>Sample Footer</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lstStyle/>
          <a:p>
            <a:fld id="{DBA1B0FB-D917-4C8C-928F-313BD683BF39}" type="slidenum">
              <a:rPr lang="en-US" smtClean="0"/>
              <a:t>‹Nº›</a:t>
            </a:fld>
            <a:endParaRPr lang="en-US"/>
          </a:p>
        </p:txBody>
      </p:sp>
    </p:spTree>
    <p:extLst>
      <p:ext uri="{BB962C8B-B14F-4D97-AF65-F5344CB8AC3E}">
        <p14:creationId xmlns:p14="http://schemas.microsoft.com/office/powerpoint/2010/main" val="153641188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2053C-0E9C-4159-B7C9-6AB74343918D}"/>
              </a:ext>
            </a:extLst>
          </p:cNvPr>
          <p:cNvSpPr>
            <a:spLocks noGrp="1"/>
          </p:cNvSpPr>
          <p:nvPr>
            <p:ph type="title"/>
          </p:nvPr>
        </p:nvSpPr>
        <p:spPr>
          <a:xfrm>
            <a:off x="3359149" y="550799"/>
            <a:ext cx="8283313" cy="5542025"/>
          </a:xfrm>
        </p:spPr>
        <p:txBody>
          <a:bodyPr vert="horz" wrap="square" lIns="0" tIns="0" rIns="0" bIns="0" rtlCol="0" anchor="ctr" anchorCtr="0">
            <a:normAutofit/>
          </a:bodyPr>
          <a:lstStyle>
            <a:lvl1pPr>
              <a:defRPr lang="en-US" dirty="0"/>
            </a:lvl1pPr>
          </a:lstStyle>
          <a:p>
            <a:pPr lvl="0">
              <a:lnSpc>
                <a:spcPct val="100000"/>
              </a:lnSpc>
            </a:pPr>
            <a:r>
              <a:rPr lang="en-US"/>
              <a:t>Click to edit Master title style</a:t>
            </a:r>
            <a:endParaRPr lang="en-US" dirty="0"/>
          </a:p>
        </p:txBody>
      </p:sp>
      <p:sp>
        <p:nvSpPr>
          <p:cNvPr id="3" name="Date Placeholder 2">
            <a:extLst>
              <a:ext uri="{FF2B5EF4-FFF2-40B4-BE49-F238E27FC236}">
                <a16:creationId xmlns:a16="http://schemas.microsoft.com/office/drawing/2014/main" id="{D4F51F65-E111-4656-83BE-CFCDE2DD6CD6}"/>
              </a:ext>
            </a:extLst>
          </p:cNvPr>
          <p:cNvSpPr>
            <a:spLocks noGrp="1"/>
          </p:cNvSpPr>
          <p:nvPr>
            <p:ph type="dt" sz="half" idx="10"/>
          </p:nvPr>
        </p:nvSpPr>
        <p:spPr/>
        <p:txBody>
          <a:bodyPr/>
          <a:lstStyle/>
          <a:p>
            <a:fld id="{D75BB40A-97BD-4BFB-B639-0BFF95FDE8B7}" type="datetime2">
              <a:rPr lang="en-US" smtClean="0"/>
              <a:t>Wednesday, October 28, 2020</a:t>
            </a:fld>
            <a:endParaRPr lang="en-US"/>
          </a:p>
        </p:txBody>
      </p:sp>
      <p:sp>
        <p:nvSpPr>
          <p:cNvPr id="4" name="Footer Placeholder 3">
            <a:extLst>
              <a:ext uri="{FF2B5EF4-FFF2-40B4-BE49-F238E27FC236}">
                <a16:creationId xmlns:a16="http://schemas.microsoft.com/office/drawing/2014/main" id="{F9FF82CB-2D17-4918-821E-485475CF243B}"/>
              </a:ext>
            </a:extLst>
          </p:cNvPr>
          <p:cNvSpPr>
            <a:spLocks noGrp="1"/>
          </p:cNvSpPr>
          <p:nvPr>
            <p:ph type="ftr" sz="quarter" idx="11"/>
          </p:nvPr>
        </p:nvSpPr>
        <p:spPr/>
        <p:txBody>
          <a:bodyPr/>
          <a:lstStyle/>
          <a:p>
            <a:r>
              <a:rPr lang="en-US"/>
              <a:t>Sample Footer</a:t>
            </a:r>
          </a:p>
        </p:txBody>
      </p:sp>
      <p:sp>
        <p:nvSpPr>
          <p:cNvPr id="5" name="Slide Number Placeholder 4">
            <a:extLst>
              <a:ext uri="{FF2B5EF4-FFF2-40B4-BE49-F238E27FC236}">
                <a16:creationId xmlns:a16="http://schemas.microsoft.com/office/drawing/2014/main" id="{7B66589D-A056-4817-AE15-39D87FE13169}"/>
              </a:ext>
            </a:extLst>
          </p:cNvPr>
          <p:cNvSpPr>
            <a:spLocks noGrp="1"/>
          </p:cNvSpPr>
          <p:nvPr>
            <p:ph type="sldNum" sz="quarter" idx="12"/>
          </p:nvPr>
        </p:nvSpPr>
        <p:spPr/>
        <p:txBody>
          <a:bodyPr/>
          <a:lstStyle/>
          <a:p>
            <a:fld id="{DBA1B0FB-D917-4C8C-928F-313BD683BF39}" type="slidenum">
              <a:rPr lang="en-US" smtClean="0"/>
              <a:t>‹Nº›</a:t>
            </a:fld>
            <a:endParaRPr lang="en-US"/>
          </a:p>
        </p:txBody>
      </p:sp>
      <p:sp>
        <p:nvSpPr>
          <p:cNvPr id="39" name="Freeform: Shape 38">
            <a:extLst>
              <a:ext uri="{FF2B5EF4-FFF2-40B4-BE49-F238E27FC236}">
                <a16:creationId xmlns:a16="http://schemas.microsoft.com/office/drawing/2014/main" id="{E489F067-39E1-4757-BC11-6169A343F2E1}"/>
              </a:ext>
            </a:extLst>
          </p:cNvPr>
          <p:cNvSpPr>
            <a:spLocks noChangeAspect="1"/>
          </p:cNvSpPr>
          <p:nvPr/>
        </p:nvSpPr>
        <p:spPr>
          <a:xfrm rot="18900000" flipV="1">
            <a:off x="-410727" y="3958416"/>
            <a:ext cx="3536330" cy="1853969"/>
          </a:xfrm>
          <a:custGeom>
            <a:avLst/>
            <a:gdLst>
              <a:gd name="connsiteX0" fmla="*/ 3536330 w 3536330"/>
              <a:gd name="connsiteY0" fmla="*/ 1853969 h 1853969"/>
              <a:gd name="connsiteX1" fmla="*/ 1682362 w 3536330"/>
              <a:gd name="connsiteY1" fmla="*/ 0 h 1853969"/>
              <a:gd name="connsiteX2" fmla="*/ 52157 w 3536330"/>
              <a:gd name="connsiteY2" fmla="*/ 970257 h 1853969"/>
              <a:gd name="connsiteX3" fmla="*/ 0 w 3536330"/>
              <a:gd name="connsiteY3" fmla="*/ 1078528 h 1853969"/>
              <a:gd name="connsiteX4" fmla="*/ 757215 w 3536330"/>
              <a:gd name="connsiteY4" fmla="*/ 1835743 h 1853969"/>
              <a:gd name="connsiteX5" fmla="*/ 774211 w 3536330"/>
              <a:gd name="connsiteY5" fmla="*/ 1667149 h 1853969"/>
              <a:gd name="connsiteX6" fmla="*/ 1682362 w 3536330"/>
              <a:gd name="connsiteY6" fmla="*/ 926985 h 1853969"/>
              <a:gd name="connsiteX7" fmla="*/ 2609345 w 3536330"/>
              <a:gd name="connsiteY7" fmla="*/ 1853969 h 185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36330" h="1853969">
                <a:moveTo>
                  <a:pt x="3536330" y="1853969"/>
                </a:moveTo>
                <a:cubicBezTo>
                  <a:pt x="3536330" y="830051"/>
                  <a:pt x="2706280" y="0"/>
                  <a:pt x="1682362" y="0"/>
                </a:cubicBezTo>
                <a:cubicBezTo>
                  <a:pt x="978418" y="0"/>
                  <a:pt x="366107" y="392328"/>
                  <a:pt x="52157" y="970257"/>
                </a:cubicBezTo>
                <a:lnTo>
                  <a:pt x="0" y="1078528"/>
                </a:lnTo>
                <a:lnTo>
                  <a:pt x="757215" y="1835743"/>
                </a:lnTo>
                <a:lnTo>
                  <a:pt x="774211" y="1667149"/>
                </a:lnTo>
                <a:cubicBezTo>
                  <a:pt x="860649" y="1244739"/>
                  <a:pt x="1234397" y="926985"/>
                  <a:pt x="1682362" y="926985"/>
                </a:cubicBezTo>
                <a:cubicBezTo>
                  <a:pt x="2194320" y="926985"/>
                  <a:pt x="2609345" y="1342010"/>
                  <a:pt x="2609345" y="1853969"/>
                </a:cubicBezTo>
                <a:close/>
              </a:path>
            </a:pathLst>
          </a:custGeom>
          <a:gradFill flip="none" rotWithShape="1">
            <a:gsLst>
              <a:gs pos="97000">
                <a:schemeClr val="bg2"/>
              </a:gs>
              <a:gs pos="31000">
                <a:schemeClr val="bg2">
                  <a:lumMod val="90000"/>
                  <a:lumOff val="10000"/>
                </a:schemeClr>
              </a:gs>
            </a:gsLst>
            <a:lin ang="15000000" scaled="0"/>
            <a:tileRect/>
          </a:gradFill>
          <a:ln>
            <a:noFill/>
          </a:ln>
          <a:effectLst>
            <a:innerShdw blurRad="355600" dist="101600" dir="16200000">
              <a:schemeClr val="accent1">
                <a:lumMod val="60000"/>
                <a:lumOff val="40000"/>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3" name="Freeform: Shape 32">
            <a:extLst>
              <a:ext uri="{FF2B5EF4-FFF2-40B4-BE49-F238E27FC236}">
                <a16:creationId xmlns:a16="http://schemas.microsoft.com/office/drawing/2014/main" id="{DD231011-607F-42F1-B2D9-2BA8E91CC6AF}"/>
              </a:ext>
            </a:extLst>
          </p:cNvPr>
          <p:cNvSpPr>
            <a:spLocks noChangeAspect="1"/>
          </p:cNvSpPr>
          <p:nvPr/>
        </p:nvSpPr>
        <p:spPr>
          <a:xfrm rot="18900000" flipV="1">
            <a:off x="-481151" y="3649708"/>
            <a:ext cx="3478701" cy="2164843"/>
          </a:xfrm>
          <a:custGeom>
            <a:avLst/>
            <a:gdLst>
              <a:gd name="connsiteX0" fmla="*/ 3478701 w 3478701"/>
              <a:gd name="connsiteY0" fmla="*/ 2164843 h 2164843"/>
              <a:gd name="connsiteX1" fmla="*/ 1624733 w 3478701"/>
              <a:gd name="connsiteY1" fmla="*/ 0 h 2164843"/>
              <a:gd name="connsiteX2" fmla="*/ 87393 w 3478701"/>
              <a:gd name="connsiteY2" fmla="*/ 954459 h 2164843"/>
              <a:gd name="connsiteX3" fmla="*/ 0 w 3478701"/>
              <a:gd name="connsiteY3" fmla="*/ 1122434 h 2164843"/>
              <a:gd name="connsiteX4" fmla="*/ 736015 w 3478701"/>
              <a:gd name="connsiteY4" fmla="*/ 1858449 h 2164843"/>
              <a:gd name="connsiteX5" fmla="*/ 739424 w 3478701"/>
              <a:gd name="connsiteY5" fmla="*/ 1842964 h 2164843"/>
              <a:gd name="connsiteX6" fmla="*/ 1624733 w 3478701"/>
              <a:gd name="connsiteY6" fmla="*/ 1082422 h 2164843"/>
              <a:gd name="connsiteX7" fmla="*/ 2551716 w 3478701"/>
              <a:gd name="connsiteY7" fmla="*/ 2164843 h 216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8701" h="2164843">
                <a:moveTo>
                  <a:pt x="3478701" y="2164843"/>
                </a:moveTo>
                <a:cubicBezTo>
                  <a:pt x="3478701" y="969234"/>
                  <a:pt x="2648651" y="0"/>
                  <a:pt x="1624733" y="0"/>
                </a:cubicBezTo>
                <a:cubicBezTo>
                  <a:pt x="984784" y="0"/>
                  <a:pt x="420564" y="378607"/>
                  <a:pt x="87393" y="954459"/>
                </a:cubicBezTo>
                <a:lnTo>
                  <a:pt x="0" y="1122434"/>
                </a:lnTo>
                <a:lnTo>
                  <a:pt x="736015" y="1858449"/>
                </a:lnTo>
                <a:lnTo>
                  <a:pt x="739424" y="1842964"/>
                </a:lnTo>
                <a:cubicBezTo>
                  <a:pt x="856791" y="1402344"/>
                  <a:pt x="1208766" y="1082422"/>
                  <a:pt x="1624733" y="1082422"/>
                </a:cubicBezTo>
                <a:cubicBezTo>
                  <a:pt x="2136692" y="1082422"/>
                  <a:pt x="2551716" y="1567038"/>
                  <a:pt x="2551716" y="2164843"/>
                </a:cubicBezTo>
                <a:close/>
              </a:path>
            </a:pathLst>
          </a:custGeom>
          <a:solidFill>
            <a:schemeClr val="bg2">
              <a:lumMod val="50000"/>
              <a:lumOff val="50000"/>
              <a:alpha val="40000"/>
            </a:schemeClr>
          </a:solidFill>
          <a:ln>
            <a:noFill/>
          </a:ln>
          <a:effectLst>
            <a:softEdge rad="381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Oval 23">
            <a:extLst>
              <a:ext uri="{FF2B5EF4-FFF2-40B4-BE49-F238E27FC236}">
                <a16:creationId xmlns:a16="http://schemas.microsoft.com/office/drawing/2014/main" id="{EC472EFA-56B5-4A41-8D4B-E9F37727F34D}"/>
              </a:ext>
            </a:extLst>
          </p:cNvPr>
          <p:cNvSpPr/>
          <p:nvPr/>
        </p:nvSpPr>
        <p:spPr>
          <a:xfrm rot="13500000" flipV="1">
            <a:off x="1512277" y="2840042"/>
            <a:ext cx="214196" cy="933178"/>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2" name="Oval 41">
            <a:extLst>
              <a:ext uri="{FF2B5EF4-FFF2-40B4-BE49-F238E27FC236}">
                <a16:creationId xmlns:a16="http://schemas.microsoft.com/office/drawing/2014/main" id="{33781B6C-21AD-489D-A3CB-522BB2AC543F}"/>
              </a:ext>
            </a:extLst>
          </p:cNvPr>
          <p:cNvSpPr>
            <a:spLocks noChangeAspect="1"/>
          </p:cNvSpPr>
          <p:nvPr/>
        </p:nvSpPr>
        <p:spPr>
          <a:xfrm>
            <a:off x="1780661" y="385236"/>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51" name="Group 50">
            <a:extLst>
              <a:ext uri="{FF2B5EF4-FFF2-40B4-BE49-F238E27FC236}">
                <a16:creationId xmlns:a16="http://schemas.microsoft.com/office/drawing/2014/main" id="{01AD5B80-530E-44CD-8D4A-2796FB214CBF}"/>
              </a:ext>
            </a:extLst>
          </p:cNvPr>
          <p:cNvGrpSpPr/>
          <p:nvPr/>
        </p:nvGrpSpPr>
        <p:grpSpPr>
          <a:xfrm>
            <a:off x="623181" y="1514007"/>
            <a:ext cx="734257" cy="760506"/>
            <a:chOff x="5243759" y="1363788"/>
            <a:chExt cx="734257" cy="760506"/>
          </a:xfrm>
        </p:grpSpPr>
        <p:sp>
          <p:nvSpPr>
            <p:cNvPr id="52" name="Freeform 5">
              <a:extLst>
                <a:ext uri="{FF2B5EF4-FFF2-40B4-BE49-F238E27FC236}">
                  <a16:creationId xmlns:a16="http://schemas.microsoft.com/office/drawing/2014/main" id="{2F746AA8-9050-4515-9B17-BC8503685299}"/>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3" name="Freeform 6">
              <a:extLst>
                <a:ext uri="{FF2B5EF4-FFF2-40B4-BE49-F238E27FC236}">
                  <a16:creationId xmlns:a16="http://schemas.microsoft.com/office/drawing/2014/main" id="{23EC1AC3-1698-46D5-80B7-F22F15E1A5E4}"/>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4" name="Freeform 8">
              <a:extLst>
                <a:ext uri="{FF2B5EF4-FFF2-40B4-BE49-F238E27FC236}">
                  <a16:creationId xmlns:a16="http://schemas.microsoft.com/office/drawing/2014/main" id="{73766156-553C-46EB-93FA-4F37CC0FF5CF}"/>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412617101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lstStyle/>
          <a:p>
            <a:fld id="{9EE9E0E3-ECF6-4CFE-8698-AEFEBCECC3C0}" type="datetime2">
              <a:rPr lang="en-US" smtClean="0"/>
              <a:t>Wednesday, October 28, 2020</a:t>
            </a:fld>
            <a:endParaRPr lang="en-US"/>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lstStyle/>
          <a:p>
            <a:r>
              <a:rPr lang="en-US"/>
              <a:t>Sample Footer</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lstStyle/>
          <a:p>
            <a:fld id="{DBA1B0FB-D917-4C8C-928F-313BD683BF39}" type="slidenum">
              <a:rPr lang="en-US" smtClean="0"/>
              <a:t>‹Nº›</a:t>
            </a:fld>
            <a:endParaRPr lang="en-US"/>
          </a:p>
        </p:txBody>
      </p:sp>
    </p:spTree>
    <p:extLst>
      <p:ext uri="{BB962C8B-B14F-4D97-AF65-F5344CB8AC3E}">
        <p14:creationId xmlns:p14="http://schemas.microsoft.com/office/powerpoint/2010/main" val="24075283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rmAutofit/>
          </a:bodyPr>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rm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lstStyle/>
          <a:p>
            <a:fld id="{251462FC-960E-4740-921F-B36862979F21}" type="datetime2">
              <a:rPr lang="en-US" smtClean="0"/>
              <a:t>Wednesday, October 28, 2020</a:t>
            </a:fld>
            <a:endParaRPr lang="en-US"/>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lstStyle/>
          <a:p>
            <a:r>
              <a:rPr lang="en-US"/>
              <a:t>Sample Footer</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lstStyle/>
          <a:p>
            <a:fld id="{DBA1B0FB-D917-4C8C-928F-313BD683BF39}" type="slidenum">
              <a:rPr lang="en-US" smtClean="0"/>
              <a:t>‹Nº›</a:t>
            </a:fld>
            <a:endParaRPr lang="en-US"/>
          </a:p>
        </p:txBody>
      </p:sp>
    </p:spTree>
    <p:extLst>
      <p:ext uri="{BB962C8B-B14F-4D97-AF65-F5344CB8AC3E}">
        <p14:creationId xmlns:p14="http://schemas.microsoft.com/office/powerpoint/2010/main" val="16803894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98F1FBA-F8BB-42CF-8B3E-D19AAFEE96C1}"/>
              </a:ext>
            </a:extLst>
          </p:cNvPr>
          <p:cNvGrpSpPr/>
          <p:nvPr/>
        </p:nvGrpSpPr>
        <p:grpSpPr>
          <a:xfrm>
            <a:off x="334964" y="5115518"/>
            <a:ext cx="734257" cy="760506"/>
            <a:chOff x="5243759" y="1363788"/>
            <a:chExt cx="734257" cy="760506"/>
          </a:xfrm>
        </p:grpSpPr>
        <p:sp>
          <p:nvSpPr>
            <p:cNvPr id="18" name="Freeform 5">
              <a:extLst>
                <a:ext uri="{FF2B5EF4-FFF2-40B4-BE49-F238E27FC236}">
                  <a16:creationId xmlns:a16="http://schemas.microsoft.com/office/drawing/2014/main" id="{60EE09DD-C3DB-4266-BCC3-A765CFFBF379}"/>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9" name="Freeform 6">
              <a:extLst>
                <a:ext uri="{FF2B5EF4-FFF2-40B4-BE49-F238E27FC236}">
                  <a16:creationId xmlns:a16="http://schemas.microsoft.com/office/drawing/2014/main" id="{5F301FE0-96DC-4EFB-BBEE-AED762C337C9}"/>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Freeform 8">
              <a:extLst>
                <a:ext uri="{FF2B5EF4-FFF2-40B4-BE49-F238E27FC236}">
                  <a16:creationId xmlns:a16="http://schemas.microsoft.com/office/drawing/2014/main" id="{3BEAD276-8850-4C0C-9777-8537000D522A}"/>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4E5EE0A0-B07E-479B-9684-4BD09FA4376C}"/>
              </a:ext>
            </a:extLst>
          </p:cNvPr>
          <p:cNvSpPr>
            <a:spLocks noGrp="1"/>
          </p:cNvSpPr>
          <p:nvPr>
            <p:ph type="title"/>
          </p:nvPr>
        </p:nvSpPr>
        <p:spPr>
          <a:xfrm>
            <a:off x="550863" y="575409"/>
            <a:ext cx="4500562" cy="984885"/>
          </a:xfrm>
        </p:spPr>
        <p:txBody>
          <a:bodyPr vert="horz" wrap="square" lIns="0" tIns="0" rIns="0" bIns="0" rtlCol="0" anchor="t" anchorCtr="0">
            <a:normAutofit/>
          </a:bodyPr>
          <a:lstStyle>
            <a:lvl1pPr>
              <a:defRPr lang="en-US" sz="3200" dirty="0"/>
            </a:lvl1pPr>
          </a:lstStyle>
          <a:p>
            <a:pPr lvl="0">
              <a:lnSpc>
                <a:spcPct val="100000"/>
              </a:lnSpc>
            </a:pPr>
            <a:r>
              <a:rPr lang="en-US"/>
              <a:t>Click to edit Master title style</a:t>
            </a:r>
            <a:endParaRPr lang="en-US" dirty="0"/>
          </a:p>
        </p:txBody>
      </p:sp>
      <p:sp>
        <p:nvSpPr>
          <p:cNvPr id="3" name="Picture Placeholder 2">
            <a:extLst>
              <a:ext uri="{FF2B5EF4-FFF2-40B4-BE49-F238E27FC236}">
                <a16:creationId xmlns:a16="http://schemas.microsoft.com/office/drawing/2014/main" id="{C11893A9-3462-4F51-83AE-5D2F124B985F}"/>
              </a:ext>
            </a:extLst>
          </p:cNvPr>
          <p:cNvSpPr>
            <a:spLocks noGrp="1"/>
          </p:cNvSpPr>
          <p:nvPr>
            <p:ph type="pic" idx="1"/>
          </p:nvPr>
        </p:nvSpPr>
        <p:spPr>
          <a:xfrm>
            <a:off x="5267324" y="575409"/>
            <a:ext cx="6373813" cy="5733316"/>
          </a:xfrm>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8BA9240C-79C0-4A88-A476-725DE1B9C28F}"/>
              </a:ext>
            </a:extLst>
          </p:cNvPr>
          <p:cNvSpPr>
            <a:spLocks noGrp="1"/>
          </p:cNvSpPr>
          <p:nvPr>
            <p:ph type="body" sz="half" idx="2"/>
          </p:nvPr>
        </p:nvSpPr>
        <p:spPr>
          <a:xfrm>
            <a:off x="550863" y="1776195"/>
            <a:ext cx="4500562" cy="4532530"/>
          </a:xfrm>
        </p:spPr>
        <p:txBody>
          <a:bodyPr anchor="t" anchorCtr="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lstStyle/>
          <a:p>
            <a:fld id="{E50BC9E2-CB44-4C05-9BB5-496C18A241E0}" type="datetime2">
              <a:rPr lang="en-US" smtClean="0"/>
              <a:t>Wednesday, October 28, 2020</a:t>
            </a:fld>
            <a:endParaRPr lang="en-US"/>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lstStyle/>
          <a:p>
            <a:r>
              <a:rPr lang="en-US"/>
              <a:t>Sample Footer</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lstStyle/>
          <a:p>
            <a:fld id="{DBA1B0FB-D917-4C8C-928F-313BD683BF39}" type="slidenum">
              <a:rPr lang="en-US" smtClean="0"/>
              <a:t>‹Nº›</a:t>
            </a:fld>
            <a:endParaRPr lang="en-US"/>
          </a:p>
        </p:txBody>
      </p:sp>
    </p:spTree>
    <p:extLst>
      <p:ext uri="{BB962C8B-B14F-4D97-AF65-F5344CB8AC3E}">
        <p14:creationId xmlns:p14="http://schemas.microsoft.com/office/powerpoint/2010/main" val="1934227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79361-B9A1-48F2-9473-23DE30E2D151}"/>
              </a:ext>
            </a:extLst>
          </p:cNvPr>
          <p:cNvSpPr>
            <a:spLocks noGrp="1"/>
          </p:cNvSpPr>
          <p:nvPr>
            <p:ph type="title"/>
          </p:nvPr>
        </p:nvSpPr>
        <p:spPr>
          <a:xfrm>
            <a:off x="550862" y="503906"/>
            <a:ext cx="11090275" cy="1333057"/>
          </a:xfrm>
        </p:spPr>
        <p:txBody>
          <a:bodyPr vert="horz" wrap="square" lIns="0" tIns="0" rIns="0" bIns="0" rtlCol="0" anchor="t" anchorCtr="0">
            <a:normAutofit/>
          </a:bodyPr>
          <a:lstStyle>
            <a:lvl1pPr>
              <a:defRPr lang="en-US" dirty="0"/>
            </a:lvl1pPr>
          </a:lstStyle>
          <a:p>
            <a:pPr lvl="0"/>
            <a:r>
              <a:rPr lang="en-US"/>
              <a:t>Click to edit Master title style</a:t>
            </a:r>
            <a:endParaRPr lang="en-US" dirty="0"/>
          </a:p>
        </p:txBody>
      </p:sp>
      <p:sp>
        <p:nvSpPr>
          <p:cNvPr id="3" name="Vertical Text Placeholder 2">
            <a:extLst>
              <a:ext uri="{FF2B5EF4-FFF2-40B4-BE49-F238E27FC236}">
                <a16:creationId xmlns:a16="http://schemas.microsoft.com/office/drawing/2014/main" id="{FD986779-C2F3-447D-85F7-F6B0E2C97D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lstStyle/>
          <a:p>
            <a:fld id="{EE2EBD84-71F4-4271-8C46-0D47C0A9B12E}" type="datetime2">
              <a:rPr lang="en-US" smtClean="0"/>
              <a:t>Wednesday, October 28, 2020</a:t>
            </a:fld>
            <a:endParaRPr lang="en-US"/>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lstStyle/>
          <a:p>
            <a:fld id="{DBA1B0FB-D917-4C8C-928F-313BD683BF39}" type="slidenum">
              <a:rPr lang="en-US" smtClean="0"/>
              <a:t>‹Nº›</a:t>
            </a:fld>
            <a:endParaRPr lang="en-US"/>
          </a:p>
        </p:txBody>
      </p:sp>
    </p:spTree>
    <p:extLst>
      <p:ext uri="{BB962C8B-B14F-4D97-AF65-F5344CB8AC3E}">
        <p14:creationId xmlns:p14="http://schemas.microsoft.com/office/powerpoint/2010/main" val="295893935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56583A-514F-4632-820D-E7EE236A465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73CBBB-7DDC-4437-8C7D-22A1C35202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C69EBF-DA20-4024-8006-B158D571E08E}"/>
              </a:ext>
            </a:extLst>
          </p:cNvPr>
          <p:cNvSpPr>
            <a:spLocks noGrp="1"/>
          </p:cNvSpPr>
          <p:nvPr>
            <p:ph type="dt" sz="half" idx="10"/>
          </p:nvPr>
        </p:nvSpPr>
        <p:spPr/>
        <p:txBody>
          <a:bodyPr/>
          <a:lstStyle/>
          <a:p>
            <a:fld id="{ABAE0CE1-F450-4107-B2CB-17B18F8A3F4A}" type="datetime2">
              <a:rPr lang="en-US" smtClean="0"/>
              <a:t>Wednesday, October 28, 2020</a:t>
            </a:fld>
            <a:endParaRPr lang="en-US"/>
          </a:p>
        </p:txBody>
      </p:sp>
      <p:sp>
        <p:nvSpPr>
          <p:cNvPr id="5" name="Footer Placeholder 4">
            <a:extLst>
              <a:ext uri="{FF2B5EF4-FFF2-40B4-BE49-F238E27FC236}">
                <a16:creationId xmlns:a16="http://schemas.microsoft.com/office/drawing/2014/main" id="{ADBAC8B9-14B5-4DF1-994D-AB47DB3BA0C5}"/>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C7876582-5F9B-4F5E-AAD5-D608CB68EA3D}"/>
              </a:ext>
            </a:extLst>
          </p:cNvPr>
          <p:cNvSpPr>
            <a:spLocks noGrp="1"/>
          </p:cNvSpPr>
          <p:nvPr>
            <p:ph type="sldNum" sz="quarter" idx="12"/>
          </p:nvPr>
        </p:nvSpPr>
        <p:spPr/>
        <p:txBody>
          <a:bodyPr/>
          <a:lstStyle/>
          <a:p>
            <a:fld id="{DBA1B0FB-D917-4C8C-928F-313BD683BF39}" type="slidenum">
              <a:rPr lang="en-US" smtClean="0"/>
              <a:t>‹Nº›</a:t>
            </a:fld>
            <a:endParaRPr lang="en-US"/>
          </a:p>
        </p:txBody>
      </p:sp>
    </p:spTree>
    <p:extLst>
      <p:ext uri="{BB962C8B-B14F-4D97-AF65-F5344CB8AC3E}">
        <p14:creationId xmlns:p14="http://schemas.microsoft.com/office/powerpoint/2010/main" val="1609758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646535-AEF6-4883-A4F9-EEC1F8B4319E}"/>
              </a:ext>
            </a:extLst>
          </p:cNvPr>
          <p:cNvSpPr/>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20000" y="619200"/>
            <a:ext cx="10728322" cy="1477328"/>
          </a:xfrm>
          <a:prstGeom prst="rect">
            <a:avLst/>
          </a:prstGeom>
        </p:spPr>
        <p:txBody>
          <a:bodyPr vert="horz" wrap="square" lIns="0" tIns="0" rIns="0" bIns="0" rtlCol="0" anchor="t" anchorCtr="0">
            <a:normAutofit/>
          </a:bodyPr>
          <a:lstStyle/>
          <a:p>
            <a:endParaRPr lang="en-US" dirty="0"/>
          </a:p>
        </p:txBody>
      </p:sp>
      <p:sp>
        <p:nvSpPr>
          <p:cNvPr id="3" name="Text Placeholder 2"/>
          <p:cNvSpPr>
            <a:spLocks noGrp="1"/>
          </p:cNvSpPr>
          <p:nvPr>
            <p:ph type="body" idx="1"/>
          </p:nvPr>
        </p:nvSpPr>
        <p:spPr>
          <a:xfrm>
            <a:off x="720000" y="2541600"/>
            <a:ext cx="10728325" cy="3227375"/>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1837" y="6138000"/>
            <a:ext cx="3095626" cy="720000"/>
          </a:xfrm>
          <a:prstGeom prst="rect">
            <a:avLst/>
          </a:prstGeom>
        </p:spPr>
        <p:txBody>
          <a:bodyPr vert="horz" lIns="0" tIns="180000" rIns="0" bIns="180000" rtlCol="0" anchor="ctr"/>
          <a:lstStyle>
            <a:lvl1pPr algn="l">
              <a:lnSpc>
                <a:spcPct val="120000"/>
              </a:lnSpc>
              <a:defRPr sz="1200" spc="20" baseline="0">
                <a:solidFill>
                  <a:schemeClr val="tx1"/>
                </a:solidFill>
                <a:latin typeface="+mn-lt"/>
              </a:defRPr>
            </a:lvl1pPr>
          </a:lstStyle>
          <a:p>
            <a:fld id="{8DEA2CF1-0EB2-4673-802D-3371233E4A77}" type="datetime2">
              <a:rPr lang="en-US" smtClean="0"/>
              <a:t>Wednesday, October 28, 2020</a:t>
            </a:fld>
            <a:endParaRPr lang="en-US" dirty="0"/>
          </a:p>
        </p:txBody>
      </p:sp>
      <p:sp>
        <p:nvSpPr>
          <p:cNvPr id="5" name="Footer Placeholder 4"/>
          <p:cNvSpPr>
            <a:spLocks noGrp="1"/>
          </p:cNvSpPr>
          <p:nvPr>
            <p:ph type="ftr" sz="quarter" idx="3"/>
          </p:nvPr>
        </p:nvSpPr>
        <p:spPr>
          <a:xfrm>
            <a:off x="4548188" y="6138000"/>
            <a:ext cx="5003800" cy="720000"/>
          </a:xfrm>
          <a:prstGeom prst="rect">
            <a:avLst/>
          </a:prstGeom>
        </p:spPr>
        <p:txBody>
          <a:bodyPr vert="horz" lIns="0" tIns="180000" rIns="0" bIns="180000" rtlCol="0" anchor="ctr"/>
          <a:lstStyle>
            <a:lvl1pPr algn="ctr">
              <a:lnSpc>
                <a:spcPct val="120000"/>
              </a:lnSpc>
              <a:defRPr sz="1200" spc="20" baseline="0">
                <a:solidFill>
                  <a:schemeClr val="tx1"/>
                </a:solidFill>
                <a:latin typeface="+mn-lt"/>
              </a:defRPr>
            </a:lvl1pPr>
          </a:lstStyle>
          <a:p>
            <a:pPr algn="l"/>
            <a:r>
              <a:rPr lang="en-US"/>
              <a:t>Sample Footer Text</a:t>
            </a:r>
            <a:endParaRPr lang="en-US" dirty="0"/>
          </a:p>
        </p:txBody>
      </p:sp>
      <p:sp>
        <p:nvSpPr>
          <p:cNvPr id="6" name="Slide Number Placeholder 5"/>
          <p:cNvSpPr>
            <a:spLocks noGrp="1"/>
          </p:cNvSpPr>
          <p:nvPr>
            <p:ph type="sldNum" sz="quarter" idx="4"/>
          </p:nvPr>
        </p:nvSpPr>
        <p:spPr>
          <a:xfrm>
            <a:off x="10272713" y="6138000"/>
            <a:ext cx="1187449" cy="720000"/>
          </a:xfrm>
          <a:prstGeom prst="rect">
            <a:avLst/>
          </a:prstGeom>
        </p:spPr>
        <p:txBody>
          <a:bodyPr vert="horz" lIns="0" tIns="180000" rIns="0" bIns="180000" rtlCol="0" anchor="ctr"/>
          <a:lstStyle>
            <a:lvl1pPr algn="r">
              <a:lnSpc>
                <a:spcPct val="120000"/>
              </a:lnSpc>
              <a:defRPr sz="1200" spc="20" baseline="0">
                <a:solidFill>
                  <a:schemeClr val="tx1"/>
                </a:solidFill>
                <a:latin typeface="+mn-lt"/>
              </a:defRPr>
            </a:lvl1pPr>
          </a:lstStyle>
          <a:p>
            <a:fld id="{1621B6DD-29C1-4FEA-923F-71EA1347694C}" type="slidenum">
              <a:rPr lang="en-US" smtClean="0"/>
              <a:pPr/>
              <a:t>‹Nº›</a:t>
            </a:fld>
            <a:endParaRPr lang="en-US" dirty="0"/>
          </a:p>
        </p:txBody>
      </p:sp>
    </p:spTree>
    <p:extLst>
      <p:ext uri="{BB962C8B-B14F-4D97-AF65-F5344CB8AC3E}">
        <p14:creationId xmlns:p14="http://schemas.microsoft.com/office/powerpoint/2010/main" val="3812336951"/>
      </p:ext>
    </p:extLst>
  </p:cSld>
  <p:clrMap bg1="dk1" tx1="lt1" bg2="dk2" tx2="lt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2" r:id="rId6"/>
    <p:sldLayoutId id="2147483688" r:id="rId7"/>
    <p:sldLayoutId id="2147483689" r:id="rId8"/>
    <p:sldLayoutId id="2147483690" r:id="rId9"/>
    <p:sldLayoutId id="2147483691" r:id="rId10"/>
    <p:sldLayoutId id="2147483693" r:id="rId11"/>
  </p:sldLayoutIdLst>
  <p:hf sldNum="0" hdr="0" ftr="0" dt="0"/>
  <p:txStyles>
    <p:titleStyle>
      <a:lvl1pPr algn="l" defTabSz="914400" rtl="0" eaLnBrk="1" latinLnBrk="0" hangingPunct="1">
        <a:lnSpc>
          <a:spcPct val="100000"/>
        </a:lnSpc>
        <a:spcBef>
          <a:spcPct val="0"/>
        </a:spcBef>
        <a:buNone/>
        <a:defRPr sz="3200" kern="1200" cap="none"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1pPr>
      <a:lvl2pPr marL="6858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2pPr>
      <a:lvl3pPr marL="11430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3pPr>
      <a:lvl4pPr marL="16002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4pPr>
      <a:lvl5pPr marL="20574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10/28/2020</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144378815"/>
      </p:ext>
    </p:extLst>
  </p:cSld>
  <p:clrMap bg1="dk1" tx1="lt1" bg2="dk2" tx2="lt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10/28/2020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‹Nº›</a:t>
            </a:fld>
            <a:endParaRPr lang="en-US"/>
          </a:p>
        </p:txBody>
      </p:sp>
    </p:spTree>
    <p:extLst>
      <p:ext uri="{BB962C8B-B14F-4D97-AF65-F5344CB8AC3E}">
        <p14:creationId xmlns:p14="http://schemas.microsoft.com/office/powerpoint/2010/main" val="2315931134"/>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rmAutofit/>
          </a:body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900">
                <a:solidFill>
                  <a:schemeClr val="tx1">
                    <a:alpha val="80000"/>
                  </a:schemeClr>
                </a:solidFill>
              </a:defRPr>
            </a:lvl1pPr>
          </a:lstStyle>
          <a:p>
            <a:fld id="{246CB39B-5F4C-4A7E-9BE3-AAFD45576D16}" type="datetime2">
              <a:rPr lang="en-US" smtClean="0"/>
              <a:t>Wednesday, October 28, 2020</a:t>
            </a:fld>
            <a:endParaRPr lang="en-US" dirty="0"/>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900">
                <a:solidFill>
                  <a:schemeClr val="tx1">
                    <a:alpha val="80000"/>
                  </a:schemeClr>
                </a:solidFill>
              </a:defRPr>
            </a:lvl1pPr>
          </a:lstStyle>
          <a:p>
            <a:r>
              <a:rPr lang="en-US"/>
              <a:t>Sample Footer</a:t>
            </a:r>
            <a:endParaRPr lang="en-US" dirty="0"/>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900">
                <a:solidFill>
                  <a:schemeClr val="tx1">
                    <a:alpha val="80000"/>
                  </a:schemeClr>
                </a:solidFill>
              </a:defRPr>
            </a:lvl1pPr>
          </a:lstStyle>
          <a:p>
            <a:fld id="{DBA1B0FB-D917-4C8C-928F-313BD683BF39}" type="slidenum">
              <a:rPr lang="en-US" smtClean="0"/>
              <a:pPr/>
              <a:t>‹Nº›</a:t>
            </a:fld>
            <a:endParaRPr lang="en-US"/>
          </a:p>
        </p:txBody>
      </p:sp>
    </p:spTree>
    <p:extLst>
      <p:ext uri="{BB962C8B-B14F-4D97-AF65-F5344CB8AC3E}">
        <p14:creationId xmlns:p14="http://schemas.microsoft.com/office/powerpoint/2010/main" val="373826117"/>
      </p:ext>
    </p:extLst>
  </p:cSld>
  <p:clrMap bg1="dk1" tx1="lt1" bg2="dk2"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hf sldNum="0" hdr="0" ftr="0" dt="0"/>
  <p:txStyles>
    <p:titleStyle>
      <a:lvl1pPr algn="l" defTabSz="914400" rtl="0" eaLnBrk="1" latinLnBrk="0" hangingPunct="1">
        <a:lnSpc>
          <a:spcPct val="10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20.png"/><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3" Type="http://schemas.openxmlformats.org/officeDocument/2006/relationships/hyperlink" Target="https://es.wikipedia.org/wiki/Barrera_hematoencef%C3%A1lica" TargetMode="External"/><Relationship Id="rId2" Type="http://schemas.openxmlformats.org/officeDocument/2006/relationships/notesSlide" Target="../notesSlides/notesSlide1.xml"/><Relationship Id="rId1" Type="http://schemas.openxmlformats.org/officeDocument/2006/relationships/slideLayout" Target="../slideLayouts/slideLayout41.xml"/><Relationship Id="rId4" Type="http://schemas.openxmlformats.org/officeDocument/2006/relationships/hyperlink" Target="https://es.wikipedia.org/wiki/Sistema_nervioso_central"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0.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0.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44CA1620-2C02-4B4E-97C8-06FCE85EEB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657DE79-27F8-4881-BE3B-5321D1801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DB733608-1322-485D-B942-B827E6997F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43527" y="954724"/>
            <a:ext cx="10904945" cy="3364228"/>
            <a:chOff x="643527" y="954724"/>
            <a:chExt cx="10904945" cy="3364228"/>
          </a:xfrm>
        </p:grpSpPr>
        <p:sp>
          <p:nvSpPr>
            <p:cNvPr id="30" name="Freeform 78">
              <a:extLst>
                <a:ext uri="{FF2B5EF4-FFF2-40B4-BE49-F238E27FC236}">
                  <a16:creationId xmlns:a16="http://schemas.microsoft.com/office/drawing/2014/main" id="{7975F1CD-7143-447F-AC1A-8D3EA46ECA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800114">
              <a:off x="1083914" y="3331230"/>
              <a:ext cx="879143" cy="903430"/>
            </a:xfrm>
            <a:custGeom>
              <a:avLst/>
              <a:gdLst>
                <a:gd name="T0" fmla="*/ 32 w 58"/>
                <a:gd name="T1" fmla="*/ 56 h 60"/>
                <a:gd name="T2" fmla="*/ 24 w 58"/>
                <a:gd name="T3" fmla="*/ 48 h 60"/>
                <a:gd name="T4" fmla="*/ 14 w 58"/>
                <a:gd name="T5" fmla="*/ 36 h 60"/>
                <a:gd name="T6" fmla="*/ 7 w 58"/>
                <a:gd name="T7" fmla="*/ 29 h 60"/>
                <a:gd name="T8" fmla="*/ 1 w 58"/>
                <a:gd name="T9" fmla="*/ 17 h 60"/>
                <a:gd name="T10" fmla="*/ 7 w 58"/>
                <a:gd name="T11" fmla="*/ 4 h 60"/>
                <a:gd name="T12" fmla="*/ 17 w 58"/>
                <a:gd name="T13" fmla="*/ 1 h 60"/>
                <a:gd name="T14" fmla="*/ 29 w 58"/>
                <a:gd name="T15" fmla="*/ 6 h 60"/>
                <a:gd name="T16" fmla="*/ 31 w 58"/>
                <a:gd name="T17" fmla="*/ 8 h 60"/>
                <a:gd name="T18" fmla="*/ 38 w 58"/>
                <a:gd name="T19" fmla="*/ 15 h 60"/>
                <a:gd name="T20" fmla="*/ 44 w 58"/>
                <a:gd name="T21" fmla="*/ 22 h 60"/>
                <a:gd name="T22" fmla="*/ 54 w 58"/>
                <a:gd name="T23" fmla="*/ 33 h 60"/>
                <a:gd name="T24" fmla="*/ 58 w 58"/>
                <a:gd name="T25" fmla="*/ 44 h 60"/>
                <a:gd name="T26" fmla="*/ 53 w 58"/>
                <a:gd name="T27" fmla="*/ 54 h 60"/>
                <a:gd name="T28" fmla="*/ 42 w 58"/>
                <a:gd name="T29" fmla="*/ 60 h 60"/>
                <a:gd name="T30" fmla="*/ 32 w 58"/>
                <a:gd name="T31"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60">
                  <a:moveTo>
                    <a:pt x="32" y="56"/>
                  </a:moveTo>
                  <a:cubicBezTo>
                    <a:pt x="30" y="54"/>
                    <a:pt x="31" y="55"/>
                    <a:pt x="24" y="48"/>
                  </a:cubicBezTo>
                  <a:cubicBezTo>
                    <a:pt x="17" y="40"/>
                    <a:pt x="14" y="36"/>
                    <a:pt x="14" y="36"/>
                  </a:cubicBezTo>
                  <a:cubicBezTo>
                    <a:pt x="8" y="30"/>
                    <a:pt x="14" y="37"/>
                    <a:pt x="7" y="29"/>
                  </a:cubicBezTo>
                  <a:cubicBezTo>
                    <a:pt x="3" y="24"/>
                    <a:pt x="1" y="20"/>
                    <a:pt x="1" y="17"/>
                  </a:cubicBezTo>
                  <a:cubicBezTo>
                    <a:pt x="0" y="13"/>
                    <a:pt x="3" y="9"/>
                    <a:pt x="7" y="4"/>
                  </a:cubicBezTo>
                  <a:cubicBezTo>
                    <a:pt x="10" y="2"/>
                    <a:pt x="13" y="0"/>
                    <a:pt x="17" y="1"/>
                  </a:cubicBezTo>
                  <a:cubicBezTo>
                    <a:pt x="21" y="1"/>
                    <a:pt x="25" y="3"/>
                    <a:pt x="29" y="6"/>
                  </a:cubicBezTo>
                  <a:cubicBezTo>
                    <a:pt x="31" y="8"/>
                    <a:pt x="31" y="8"/>
                    <a:pt x="31" y="8"/>
                  </a:cubicBezTo>
                  <a:cubicBezTo>
                    <a:pt x="33" y="11"/>
                    <a:pt x="37" y="15"/>
                    <a:pt x="38" y="15"/>
                  </a:cubicBezTo>
                  <a:cubicBezTo>
                    <a:pt x="42" y="20"/>
                    <a:pt x="40" y="18"/>
                    <a:pt x="44" y="22"/>
                  </a:cubicBezTo>
                  <a:cubicBezTo>
                    <a:pt x="51" y="29"/>
                    <a:pt x="50" y="29"/>
                    <a:pt x="54" y="33"/>
                  </a:cubicBezTo>
                  <a:cubicBezTo>
                    <a:pt x="57" y="37"/>
                    <a:pt x="58" y="40"/>
                    <a:pt x="58" y="44"/>
                  </a:cubicBezTo>
                  <a:cubicBezTo>
                    <a:pt x="58" y="47"/>
                    <a:pt x="56" y="50"/>
                    <a:pt x="53" y="54"/>
                  </a:cubicBezTo>
                  <a:cubicBezTo>
                    <a:pt x="49" y="58"/>
                    <a:pt x="45" y="60"/>
                    <a:pt x="42" y="60"/>
                  </a:cubicBezTo>
                  <a:cubicBezTo>
                    <a:pt x="39" y="60"/>
                    <a:pt x="36" y="59"/>
                    <a:pt x="32" y="5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31" name="Freeform 79">
              <a:extLst>
                <a:ext uri="{FF2B5EF4-FFF2-40B4-BE49-F238E27FC236}">
                  <a16:creationId xmlns:a16="http://schemas.microsoft.com/office/drawing/2014/main" id="{501A6B8C-11DF-404A-89DD-354DA4C193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800114">
              <a:off x="869193" y="1989904"/>
              <a:ext cx="743890" cy="1195221"/>
            </a:xfrm>
            <a:custGeom>
              <a:avLst/>
              <a:gdLst>
                <a:gd name="T0" fmla="*/ 15 w 49"/>
                <a:gd name="T1" fmla="*/ 65 h 79"/>
                <a:gd name="T2" fmla="*/ 12 w 49"/>
                <a:gd name="T3" fmla="*/ 54 h 79"/>
                <a:gd name="T4" fmla="*/ 8 w 49"/>
                <a:gd name="T5" fmla="*/ 33 h 79"/>
                <a:gd name="T6" fmla="*/ 38 w 49"/>
                <a:gd name="T7" fmla="*/ 24 h 79"/>
                <a:gd name="T8" fmla="*/ 45 w 49"/>
                <a:gd name="T9" fmla="*/ 70 h 79"/>
                <a:gd name="T10" fmla="*/ 15 w 49"/>
                <a:gd name="T11" fmla="*/ 65 h 79"/>
              </a:gdLst>
              <a:ahLst/>
              <a:cxnLst>
                <a:cxn ang="0">
                  <a:pos x="T0" y="T1"/>
                </a:cxn>
                <a:cxn ang="0">
                  <a:pos x="T2" y="T3"/>
                </a:cxn>
                <a:cxn ang="0">
                  <a:pos x="T4" y="T5"/>
                </a:cxn>
                <a:cxn ang="0">
                  <a:pos x="T6" y="T7"/>
                </a:cxn>
                <a:cxn ang="0">
                  <a:pos x="T8" y="T9"/>
                </a:cxn>
                <a:cxn ang="0">
                  <a:pos x="T10" y="T11"/>
                </a:cxn>
              </a:cxnLst>
              <a:rect l="0" t="0" r="r" b="b"/>
              <a:pathLst>
                <a:path w="49" h="79">
                  <a:moveTo>
                    <a:pt x="15" y="65"/>
                  </a:moveTo>
                  <a:cubicBezTo>
                    <a:pt x="14" y="59"/>
                    <a:pt x="13" y="58"/>
                    <a:pt x="12" y="54"/>
                  </a:cubicBezTo>
                  <a:cubicBezTo>
                    <a:pt x="11" y="45"/>
                    <a:pt x="10" y="40"/>
                    <a:pt x="8" y="33"/>
                  </a:cubicBezTo>
                  <a:cubicBezTo>
                    <a:pt x="0" y="9"/>
                    <a:pt x="34" y="0"/>
                    <a:pt x="38" y="24"/>
                  </a:cubicBezTo>
                  <a:cubicBezTo>
                    <a:pt x="43" y="43"/>
                    <a:pt x="49" y="60"/>
                    <a:pt x="45" y="70"/>
                  </a:cubicBezTo>
                  <a:cubicBezTo>
                    <a:pt x="38" y="77"/>
                    <a:pt x="19" y="79"/>
                    <a:pt x="15" y="6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32" name="Freeform 85">
              <a:extLst>
                <a:ext uri="{FF2B5EF4-FFF2-40B4-BE49-F238E27FC236}">
                  <a16:creationId xmlns:a16="http://schemas.microsoft.com/office/drawing/2014/main" id="{14D1F65C-CD34-4E1F-8743-D3879A8712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800114">
              <a:off x="1316205" y="967005"/>
              <a:ext cx="541011" cy="981989"/>
            </a:xfrm>
            <a:custGeom>
              <a:avLst/>
              <a:gdLst>
                <a:gd name="T0" fmla="*/ 36 w 36"/>
                <a:gd name="T1" fmla="*/ 15 h 65"/>
                <a:gd name="T2" fmla="*/ 34 w 36"/>
                <a:gd name="T3" fmla="*/ 5 h 65"/>
                <a:gd name="T4" fmla="*/ 28 w 36"/>
                <a:gd name="T5" fmla="*/ 1 h 65"/>
                <a:gd name="T6" fmla="*/ 23 w 36"/>
                <a:gd name="T7" fmla="*/ 0 h 65"/>
                <a:gd name="T8" fmla="*/ 13 w 36"/>
                <a:gd name="T9" fmla="*/ 1 h 65"/>
                <a:gd name="T10" fmla="*/ 7 w 36"/>
                <a:gd name="T11" fmla="*/ 9 h 65"/>
                <a:gd name="T12" fmla="*/ 4 w 36"/>
                <a:gd name="T13" fmla="*/ 19 h 65"/>
                <a:gd name="T14" fmla="*/ 0 w 36"/>
                <a:gd name="T15" fmla="*/ 44 h 65"/>
                <a:gd name="T16" fmla="*/ 1 w 36"/>
                <a:gd name="T17" fmla="*/ 58 h 65"/>
                <a:gd name="T18" fmla="*/ 8 w 36"/>
                <a:gd name="T19" fmla="*/ 64 h 65"/>
                <a:gd name="T20" fmla="*/ 16 w 36"/>
                <a:gd name="T21" fmla="*/ 65 h 65"/>
                <a:gd name="T22" fmla="*/ 25 w 36"/>
                <a:gd name="T23" fmla="*/ 63 h 65"/>
                <a:gd name="T24" fmla="*/ 31 w 36"/>
                <a:gd name="T25" fmla="*/ 55 h 65"/>
                <a:gd name="T26" fmla="*/ 34 w 36"/>
                <a:gd name="T27" fmla="*/ 40 h 65"/>
                <a:gd name="T28" fmla="*/ 36 w 36"/>
                <a:gd name="T29" fmla="*/ 1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65">
                  <a:moveTo>
                    <a:pt x="36" y="15"/>
                  </a:moveTo>
                  <a:cubicBezTo>
                    <a:pt x="36" y="10"/>
                    <a:pt x="35" y="7"/>
                    <a:pt x="34" y="5"/>
                  </a:cubicBezTo>
                  <a:cubicBezTo>
                    <a:pt x="33" y="3"/>
                    <a:pt x="31" y="2"/>
                    <a:pt x="28" y="1"/>
                  </a:cubicBezTo>
                  <a:cubicBezTo>
                    <a:pt x="27" y="1"/>
                    <a:pt x="25" y="1"/>
                    <a:pt x="23" y="0"/>
                  </a:cubicBezTo>
                  <a:cubicBezTo>
                    <a:pt x="19" y="0"/>
                    <a:pt x="16" y="0"/>
                    <a:pt x="13" y="1"/>
                  </a:cubicBezTo>
                  <a:cubicBezTo>
                    <a:pt x="11" y="2"/>
                    <a:pt x="9" y="4"/>
                    <a:pt x="7" y="9"/>
                  </a:cubicBezTo>
                  <a:cubicBezTo>
                    <a:pt x="6" y="13"/>
                    <a:pt x="5" y="17"/>
                    <a:pt x="4" y="19"/>
                  </a:cubicBezTo>
                  <a:cubicBezTo>
                    <a:pt x="2" y="29"/>
                    <a:pt x="0" y="44"/>
                    <a:pt x="0" y="44"/>
                  </a:cubicBezTo>
                  <a:cubicBezTo>
                    <a:pt x="0" y="50"/>
                    <a:pt x="0" y="55"/>
                    <a:pt x="1" y="58"/>
                  </a:cubicBezTo>
                  <a:cubicBezTo>
                    <a:pt x="2" y="61"/>
                    <a:pt x="5" y="63"/>
                    <a:pt x="8" y="64"/>
                  </a:cubicBezTo>
                  <a:cubicBezTo>
                    <a:pt x="11" y="65"/>
                    <a:pt x="13" y="65"/>
                    <a:pt x="16" y="65"/>
                  </a:cubicBezTo>
                  <a:cubicBezTo>
                    <a:pt x="19" y="65"/>
                    <a:pt x="22" y="64"/>
                    <a:pt x="25" y="63"/>
                  </a:cubicBezTo>
                  <a:cubicBezTo>
                    <a:pt x="28" y="61"/>
                    <a:pt x="30" y="59"/>
                    <a:pt x="31" y="55"/>
                  </a:cubicBezTo>
                  <a:cubicBezTo>
                    <a:pt x="32" y="50"/>
                    <a:pt x="31" y="54"/>
                    <a:pt x="34" y="40"/>
                  </a:cubicBezTo>
                  <a:lnTo>
                    <a:pt x="36" y="1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33" name="Freeform 80">
              <a:extLst>
                <a:ext uri="{FF2B5EF4-FFF2-40B4-BE49-F238E27FC236}">
                  <a16:creationId xmlns:a16="http://schemas.microsoft.com/office/drawing/2014/main" id="{E5C58F66-1B6C-4935-9BB4-583D612CD2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62739" y="2385730"/>
              <a:ext cx="985733" cy="504616"/>
            </a:xfrm>
            <a:custGeom>
              <a:avLst/>
              <a:gdLst>
                <a:gd name="T0" fmla="*/ 53 w 66"/>
                <a:gd name="T1" fmla="*/ 33 h 34"/>
                <a:gd name="T2" fmla="*/ 39 w 66"/>
                <a:gd name="T3" fmla="*/ 33 h 34"/>
                <a:gd name="T4" fmla="*/ 21 w 66"/>
                <a:gd name="T5" fmla="*/ 33 h 34"/>
                <a:gd name="T6" fmla="*/ 12 w 66"/>
                <a:gd name="T7" fmla="*/ 32 h 34"/>
                <a:gd name="T8" fmla="*/ 3 w 66"/>
                <a:gd name="T9" fmla="*/ 28 h 34"/>
                <a:gd name="T10" fmla="*/ 0 w 66"/>
                <a:gd name="T11" fmla="*/ 21 h 34"/>
                <a:gd name="T12" fmla="*/ 0 w 66"/>
                <a:gd name="T13" fmla="*/ 16 h 34"/>
                <a:gd name="T14" fmla="*/ 3 w 66"/>
                <a:gd name="T15" fmla="*/ 7 h 34"/>
                <a:gd name="T16" fmla="*/ 11 w 66"/>
                <a:gd name="T17" fmla="*/ 3 h 34"/>
                <a:gd name="T18" fmla="*/ 23 w 66"/>
                <a:gd name="T19" fmla="*/ 2 h 34"/>
                <a:gd name="T20" fmla="*/ 43 w 66"/>
                <a:gd name="T21" fmla="*/ 0 h 34"/>
                <a:gd name="T22" fmla="*/ 48 w 66"/>
                <a:gd name="T23" fmla="*/ 0 h 34"/>
                <a:gd name="T24" fmla="*/ 62 w 66"/>
                <a:gd name="T25" fmla="*/ 4 h 34"/>
                <a:gd name="T26" fmla="*/ 66 w 66"/>
                <a:gd name="T27" fmla="*/ 13 h 34"/>
                <a:gd name="T28" fmla="*/ 66 w 66"/>
                <a:gd name="T29" fmla="*/ 20 h 34"/>
                <a:gd name="T30" fmla="*/ 62 w 66"/>
                <a:gd name="T31" fmla="*/ 29 h 34"/>
                <a:gd name="T32" fmla="*/ 53 w 66"/>
                <a:gd name="T33"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34">
                  <a:moveTo>
                    <a:pt x="53" y="33"/>
                  </a:moveTo>
                  <a:cubicBezTo>
                    <a:pt x="47" y="33"/>
                    <a:pt x="53" y="34"/>
                    <a:pt x="39" y="33"/>
                  </a:cubicBezTo>
                  <a:cubicBezTo>
                    <a:pt x="24" y="33"/>
                    <a:pt x="21" y="33"/>
                    <a:pt x="21" y="33"/>
                  </a:cubicBezTo>
                  <a:cubicBezTo>
                    <a:pt x="12" y="32"/>
                    <a:pt x="12" y="32"/>
                    <a:pt x="12" y="32"/>
                  </a:cubicBezTo>
                  <a:cubicBezTo>
                    <a:pt x="7" y="31"/>
                    <a:pt x="4" y="30"/>
                    <a:pt x="3" y="28"/>
                  </a:cubicBezTo>
                  <a:cubicBezTo>
                    <a:pt x="1" y="26"/>
                    <a:pt x="0" y="24"/>
                    <a:pt x="0" y="21"/>
                  </a:cubicBezTo>
                  <a:cubicBezTo>
                    <a:pt x="0" y="21"/>
                    <a:pt x="0" y="19"/>
                    <a:pt x="0" y="16"/>
                  </a:cubicBezTo>
                  <a:cubicBezTo>
                    <a:pt x="0" y="13"/>
                    <a:pt x="1" y="10"/>
                    <a:pt x="3" y="7"/>
                  </a:cubicBezTo>
                  <a:cubicBezTo>
                    <a:pt x="4" y="5"/>
                    <a:pt x="7" y="3"/>
                    <a:pt x="11" y="3"/>
                  </a:cubicBezTo>
                  <a:cubicBezTo>
                    <a:pt x="16" y="2"/>
                    <a:pt x="20" y="2"/>
                    <a:pt x="23" y="2"/>
                  </a:cubicBezTo>
                  <a:cubicBezTo>
                    <a:pt x="32" y="1"/>
                    <a:pt x="37" y="0"/>
                    <a:pt x="43" y="0"/>
                  </a:cubicBezTo>
                  <a:cubicBezTo>
                    <a:pt x="48" y="0"/>
                    <a:pt x="48" y="0"/>
                    <a:pt x="48" y="0"/>
                  </a:cubicBezTo>
                  <a:cubicBezTo>
                    <a:pt x="54" y="1"/>
                    <a:pt x="59" y="3"/>
                    <a:pt x="62" y="4"/>
                  </a:cubicBezTo>
                  <a:cubicBezTo>
                    <a:pt x="65" y="6"/>
                    <a:pt x="66" y="9"/>
                    <a:pt x="66" y="13"/>
                  </a:cubicBezTo>
                  <a:cubicBezTo>
                    <a:pt x="66" y="15"/>
                    <a:pt x="66" y="17"/>
                    <a:pt x="66" y="20"/>
                  </a:cubicBezTo>
                  <a:cubicBezTo>
                    <a:pt x="65" y="23"/>
                    <a:pt x="64" y="26"/>
                    <a:pt x="62" y="29"/>
                  </a:cubicBezTo>
                  <a:cubicBezTo>
                    <a:pt x="60" y="31"/>
                    <a:pt x="57" y="32"/>
                    <a:pt x="53" y="33"/>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34" name="Freeform 84">
              <a:extLst>
                <a:ext uri="{FF2B5EF4-FFF2-40B4-BE49-F238E27FC236}">
                  <a16:creationId xmlns:a16="http://schemas.microsoft.com/office/drawing/2014/main" id="{F41F116D-556B-4BC2-9DCD-46DA7CCC0E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874527">
              <a:off x="10288245" y="954724"/>
              <a:ext cx="852074" cy="892781"/>
            </a:xfrm>
            <a:custGeom>
              <a:avLst/>
              <a:gdLst>
                <a:gd name="T0" fmla="*/ 4 w 57"/>
                <a:gd name="T1" fmla="*/ 34 h 60"/>
                <a:gd name="T2" fmla="*/ 17 w 57"/>
                <a:gd name="T3" fmla="*/ 18 h 60"/>
                <a:gd name="T4" fmla="*/ 26 w 57"/>
                <a:gd name="T5" fmla="*/ 8 h 60"/>
                <a:gd name="T6" fmla="*/ 29 w 57"/>
                <a:gd name="T7" fmla="*/ 5 h 60"/>
                <a:gd name="T8" fmla="*/ 41 w 57"/>
                <a:gd name="T9" fmla="*/ 0 h 60"/>
                <a:gd name="T10" fmla="*/ 51 w 57"/>
                <a:gd name="T11" fmla="*/ 6 h 60"/>
                <a:gd name="T12" fmla="*/ 56 w 57"/>
                <a:gd name="T13" fmla="*/ 16 h 60"/>
                <a:gd name="T14" fmla="*/ 51 w 57"/>
                <a:gd name="T15" fmla="*/ 28 h 60"/>
                <a:gd name="T16" fmla="*/ 29 w 57"/>
                <a:gd name="T17" fmla="*/ 53 h 60"/>
                <a:gd name="T18" fmla="*/ 17 w 57"/>
                <a:gd name="T19" fmla="*/ 59 h 60"/>
                <a:gd name="T20" fmla="*/ 5 w 57"/>
                <a:gd name="T21" fmla="*/ 54 h 60"/>
                <a:gd name="T22" fmla="*/ 0 w 57"/>
                <a:gd name="T23" fmla="*/ 45 h 60"/>
                <a:gd name="T24" fmla="*/ 4 w 57"/>
                <a:gd name="T25"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60">
                  <a:moveTo>
                    <a:pt x="4" y="34"/>
                  </a:moveTo>
                  <a:cubicBezTo>
                    <a:pt x="5" y="33"/>
                    <a:pt x="17" y="18"/>
                    <a:pt x="17" y="18"/>
                  </a:cubicBezTo>
                  <a:cubicBezTo>
                    <a:pt x="21" y="14"/>
                    <a:pt x="24" y="10"/>
                    <a:pt x="26" y="8"/>
                  </a:cubicBezTo>
                  <a:cubicBezTo>
                    <a:pt x="29" y="5"/>
                    <a:pt x="29" y="5"/>
                    <a:pt x="29" y="5"/>
                  </a:cubicBezTo>
                  <a:cubicBezTo>
                    <a:pt x="34" y="2"/>
                    <a:pt x="38" y="0"/>
                    <a:pt x="41" y="0"/>
                  </a:cubicBezTo>
                  <a:cubicBezTo>
                    <a:pt x="44" y="1"/>
                    <a:pt x="47" y="2"/>
                    <a:pt x="51" y="6"/>
                  </a:cubicBezTo>
                  <a:cubicBezTo>
                    <a:pt x="55" y="10"/>
                    <a:pt x="57" y="13"/>
                    <a:pt x="56" y="16"/>
                  </a:cubicBezTo>
                  <a:cubicBezTo>
                    <a:pt x="56" y="19"/>
                    <a:pt x="54" y="23"/>
                    <a:pt x="51" y="28"/>
                  </a:cubicBezTo>
                  <a:cubicBezTo>
                    <a:pt x="51" y="28"/>
                    <a:pt x="33" y="48"/>
                    <a:pt x="29" y="53"/>
                  </a:cubicBezTo>
                  <a:cubicBezTo>
                    <a:pt x="25" y="57"/>
                    <a:pt x="21" y="59"/>
                    <a:pt x="17" y="59"/>
                  </a:cubicBezTo>
                  <a:cubicBezTo>
                    <a:pt x="13" y="60"/>
                    <a:pt x="9" y="58"/>
                    <a:pt x="5" y="54"/>
                  </a:cubicBezTo>
                  <a:cubicBezTo>
                    <a:pt x="2" y="51"/>
                    <a:pt x="0" y="48"/>
                    <a:pt x="0" y="45"/>
                  </a:cubicBezTo>
                  <a:cubicBezTo>
                    <a:pt x="0" y="42"/>
                    <a:pt x="2" y="38"/>
                    <a:pt x="4" y="3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35" name="Freeform 87">
              <a:extLst>
                <a:ext uri="{FF2B5EF4-FFF2-40B4-BE49-F238E27FC236}">
                  <a16:creationId xmlns:a16="http://schemas.microsoft.com/office/drawing/2014/main" id="{DE46F0F4-2435-4BDC-A92C-EB13608804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20630858">
              <a:off x="10224385" y="3437261"/>
              <a:ext cx="824227" cy="881691"/>
            </a:xfrm>
            <a:custGeom>
              <a:avLst/>
              <a:gdLst>
                <a:gd name="T0" fmla="*/ 0 w 55"/>
                <a:gd name="T1" fmla="*/ 17 h 59"/>
                <a:gd name="T2" fmla="*/ 1 w 55"/>
                <a:gd name="T3" fmla="*/ 11 h 59"/>
                <a:gd name="T4" fmla="*/ 4 w 55"/>
                <a:gd name="T5" fmla="*/ 6 h 59"/>
                <a:gd name="T6" fmla="*/ 7 w 55"/>
                <a:gd name="T7" fmla="*/ 4 h 59"/>
                <a:gd name="T8" fmla="*/ 14 w 55"/>
                <a:gd name="T9" fmla="*/ 0 h 59"/>
                <a:gd name="T10" fmla="*/ 23 w 55"/>
                <a:gd name="T11" fmla="*/ 3 h 59"/>
                <a:gd name="T12" fmla="*/ 31 w 55"/>
                <a:gd name="T13" fmla="*/ 11 h 59"/>
                <a:gd name="T14" fmla="*/ 38 w 55"/>
                <a:gd name="T15" fmla="*/ 20 h 59"/>
                <a:gd name="T16" fmla="*/ 48 w 55"/>
                <a:gd name="T17" fmla="*/ 31 h 59"/>
                <a:gd name="T18" fmla="*/ 55 w 55"/>
                <a:gd name="T19" fmla="*/ 43 h 59"/>
                <a:gd name="T20" fmla="*/ 49 w 55"/>
                <a:gd name="T21" fmla="*/ 55 h 59"/>
                <a:gd name="T22" fmla="*/ 38 w 55"/>
                <a:gd name="T23" fmla="*/ 59 h 59"/>
                <a:gd name="T24" fmla="*/ 33 w 55"/>
                <a:gd name="T25" fmla="*/ 58 h 59"/>
                <a:gd name="T26" fmla="*/ 26 w 55"/>
                <a:gd name="T27" fmla="*/ 53 h 59"/>
                <a:gd name="T28" fmla="*/ 5 w 55"/>
                <a:gd name="T29" fmla="*/ 27 h 59"/>
                <a:gd name="T30" fmla="*/ 0 w 55"/>
                <a:gd name="T31" fmla="*/ 1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59">
                  <a:moveTo>
                    <a:pt x="0" y="17"/>
                  </a:moveTo>
                  <a:cubicBezTo>
                    <a:pt x="0" y="14"/>
                    <a:pt x="0" y="12"/>
                    <a:pt x="1" y="11"/>
                  </a:cubicBezTo>
                  <a:cubicBezTo>
                    <a:pt x="2" y="9"/>
                    <a:pt x="3" y="8"/>
                    <a:pt x="4" y="6"/>
                  </a:cubicBezTo>
                  <a:cubicBezTo>
                    <a:pt x="6" y="5"/>
                    <a:pt x="7" y="4"/>
                    <a:pt x="7" y="4"/>
                  </a:cubicBezTo>
                  <a:cubicBezTo>
                    <a:pt x="9" y="2"/>
                    <a:pt x="12" y="1"/>
                    <a:pt x="14" y="0"/>
                  </a:cubicBezTo>
                  <a:cubicBezTo>
                    <a:pt x="17" y="0"/>
                    <a:pt x="20" y="1"/>
                    <a:pt x="23" y="3"/>
                  </a:cubicBezTo>
                  <a:cubicBezTo>
                    <a:pt x="26" y="4"/>
                    <a:pt x="29" y="7"/>
                    <a:pt x="31" y="11"/>
                  </a:cubicBezTo>
                  <a:cubicBezTo>
                    <a:pt x="38" y="20"/>
                    <a:pt x="38" y="20"/>
                    <a:pt x="38" y="20"/>
                  </a:cubicBezTo>
                  <a:cubicBezTo>
                    <a:pt x="48" y="31"/>
                    <a:pt x="48" y="31"/>
                    <a:pt x="48" y="31"/>
                  </a:cubicBezTo>
                  <a:cubicBezTo>
                    <a:pt x="52" y="36"/>
                    <a:pt x="54" y="40"/>
                    <a:pt x="55" y="43"/>
                  </a:cubicBezTo>
                  <a:cubicBezTo>
                    <a:pt x="55" y="47"/>
                    <a:pt x="54" y="52"/>
                    <a:pt x="49" y="55"/>
                  </a:cubicBezTo>
                  <a:cubicBezTo>
                    <a:pt x="45" y="58"/>
                    <a:pt x="41" y="59"/>
                    <a:pt x="38" y="59"/>
                  </a:cubicBezTo>
                  <a:cubicBezTo>
                    <a:pt x="37" y="59"/>
                    <a:pt x="35" y="59"/>
                    <a:pt x="33" y="58"/>
                  </a:cubicBezTo>
                  <a:cubicBezTo>
                    <a:pt x="31" y="57"/>
                    <a:pt x="29" y="55"/>
                    <a:pt x="26" y="53"/>
                  </a:cubicBezTo>
                  <a:cubicBezTo>
                    <a:pt x="23" y="50"/>
                    <a:pt x="5" y="27"/>
                    <a:pt x="5" y="27"/>
                  </a:cubicBezTo>
                  <a:cubicBezTo>
                    <a:pt x="2" y="23"/>
                    <a:pt x="0" y="19"/>
                    <a:pt x="0" y="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grpSp>
      <p:sp>
        <p:nvSpPr>
          <p:cNvPr id="2" name="Título 1"/>
          <p:cNvSpPr>
            <a:spLocks noGrp="1"/>
          </p:cNvSpPr>
          <p:nvPr>
            <p:ph type="ctrTitle"/>
          </p:nvPr>
        </p:nvSpPr>
        <p:spPr>
          <a:xfrm>
            <a:off x="2640014" y="1334791"/>
            <a:ext cx="6911974" cy="2803071"/>
          </a:xfrm>
        </p:spPr>
        <p:txBody>
          <a:bodyPr anchor="ctr">
            <a:normAutofit/>
          </a:bodyPr>
          <a:lstStyle/>
          <a:p>
            <a:pPr>
              <a:lnSpc>
                <a:spcPct val="110000"/>
              </a:lnSpc>
              <a:spcBef>
                <a:spcPts val="1000"/>
              </a:spcBef>
            </a:pPr>
            <a:r>
              <a:rPr lang="es-ES" sz="3900" cap="all" dirty="0">
                <a:latin typeface="TW Cen MT"/>
              </a:rPr>
              <a:t>ROTACIÓN DERMATOLOGÍA</a:t>
            </a:r>
            <a:endParaRPr lang="en-US" sz="3900" dirty="0">
              <a:ea typeface="+mj-lt"/>
              <a:cs typeface="+mj-lt"/>
            </a:endParaRPr>
          </a:p>
          <a:p>
            <a:pPr>
              <a:lnSpc>
                <a:spcPct val="110000"/>
              </a:lnSpc>
              <a:spcBef>
                <a:spcPts val="1000"/>
              </a:spcBef>
            </a:pPr>
            <a:r>
              <a:rPr lang="es-ES" sz="3900" cap="all" dirty="0">
                <a:latin typeface="TW Cen MT"/>
              </a:rPr>
              <a:t>AGOSTO - SEPTIEMBRE 2020 </a:t>
            </a:r>
            <a:endParaRPr lang="en-US" cap="all" dirty="0"/>
          </a:p>
          <a:p>
            <a:pPr>
              <a:lnSpc>
                <a:spcPct val="90000"/>
              </a:lnSpc>
            </a:pPr>
            <a:endParaRPr lang="es-ES" sz="3900"/>
          </a:p>
        </p:txBody>
      </p:sp>
      <p:sp useBgFill="1">
        <p:nvSpPr>
          <p:cNvPr id="37" name="Freeform: Shape 36">
            <a:extLst>
              <a:ext uri="{FF2B5EF4-FFF2-40B4-BE49-F238E27FC236}">
                <a16:creationId xmlns:a16="http://schemas.microsoft.com/office/drawing/2014/main" id="{085AB271-571D-4C19-9FCC-C760834A89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5693226" y="359229"/>
            <a:ext cx="805544" cy="12191999"/>
          </a:xfrm>
          <a:custGeom>
            <a:avLst/>
            <a:gdLst>
              <a:gd name="connsiteX0" fmla="*/ 0 w 1214924"/>
              <a:gd name="connsiteY0" fmla="*/ 12191999 h 12191999"/>
              <a:gd name="connsiteX1" fmla="*/ 32 w 1214924"/>
              <a:gd name="connsiteY1" fmla="*/ 12166053 h 12191999"/>
              <a:gd name="connsiteX2" fmla="*/ 59979 w 1214924"/>
              <a:gd name="connsiteY2" fmla="*/ 9224089 h 12191999"/>
              <a:gd name="connsiteX3" fmla="*/ 120877 w 1214924"/>
              <a:gd name="connsiteY3" fmla="*/ 8004225 h 12191999"/>
              <a:gd name="connsiteX4" fmla="*/ 59979 w 1214924"/>
              <a:gd name="connsiteY4" fmla="*/ 7211315 h 12191999"/>
              <a:gd name="connsiteX5" fmla="*/ 59979 w 1214924"/>
              <a:gd name="connsiteY5" fmla="*/ 6601383 h 12191999"/>
              <a:gd name="connsiteX6" fmla="*/ 59979 w 1214924"/>
              <a:gd name="connsiteY6" fmla="*/ 5015562 h 12191999"/>
              <a:gd name="connsiteX7" fmla="*/ 120877 w 1214924"/>
              <a:gd name="connsiteY7" fmla="*/ 3185768 h 12191999"/>
              <a:gd name="connsiteX8" fmla="*/ 74847 w 1214924"/>
              <a:gd name="connsiteY8" fmla="*/ 4714 h 12191999"/>
              <a:gd name="connsiteX9" fmla="*/ 74778 w 1214924"/>
              <a:gd name="connsiteY9" fmla="*/ 0 h 12191999"/>
              <a:gd name="connsiteX10" fmla="*/ 1214924 w 1214924"/>
              <a:gd name="connsiteY10" fmla="*/ 0 h 12191999"/>
              <a:gd name="connsiteX11" fmla="*/ 1214924 w 1214924"/>
              <a:gd name="connsiteY11" fmla="*/ 12191999 h 12191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4924" h="12191999">
                <a:moveTo>
                  <a:pt x="0" y="12191999"/>
                </a:moveTo>
                <a:lnTo>
                  <a:pt x="32" y="12166053"/>
                </a:lnTo>
                <a:cubicBezTo>
                  <a:pt x="2886" y="11339787"/>
                  <a:pt x="14305" y="10367710"/>
                  <a:pt x="59979" y="9224089"/>
                </a:cubicBezTo>
                <a:cubicBezTo>
                  <a:pt x="120877" y="8004225"/>
                  <a:pt x="120877" y="8004225"/>
                  <a:pt x="120877" y="8004225"/>
                </a:cubicBezTo>
                <a:cubicBezTo>
                  <a:pt x="120877" y="7760253"/>
                  <a:pt x="59979" y="7516280"/>
                  <a:pt x="59979" y="7211315"/>
                </a:cubicBezTo>
                <a:cubicBezTo>
                  <a:pt x="59979" y="6906349"/>
                  <a:pt x="59979" y="6662377"/>
                  <a:pt x="59979" y="6601383"/>
                </a:cubicBezTo>
                <a:cubicBezTo>
                  <a:pt x="59979" y="5015562"/>
                  <a:pt x="59979" y="5015562"/>
                  <a:pt x="59979" y="5015562"/>
                </a:cubicBezTo>
                <a:cubicBezTo>
                  <a:pt x="120877" y="3185768"/>
                  <a:pt x="120877" y="3185768"/>
                  <a:pt x="120877" y="3185768"/>
                </a:cubicBezTo>
                <a:cubicBezTo>
                  <a:pt x="98040" y="1607571"/>
                  <a:pt x="83767" y="621197"/>
                  <a:pt x="74847" y="4714"/>
                </a:cubicBezTo>
                <a:lnTo>
                  <a:pt x="74778" y="0"/>
                </a:lnTo>
                <a:lnTo>
                  <a:pt x="1214924" y="0"/>
                </a:lnTo>
                <a:lnTo>
                  <a:pt x="1214924" y="12191999"/>
                </a:lnTo>
                <a:close/>
              </a:path>
            </a:pathLst>
          </a:custGeom>
          <a:ln>
            <a:noFill/>
          </a:ln>
        </p:spPr>
        <p:txBody>
          <a:bodyPr vert="horz" wrap="square" lIns="91440" tIns="45720" rIns="91440" bIns="45720" numCol="1" anchor="t" anchorCtr="0" compatLnSpc="1">
            <a:prstTxWarp prst="textNoShape">
              <a:avLst/>
            </a:prstTxWarp>
          </a:bodyPr>
          <a:lstStyle/>
          <a:p>
            <a:endParaRPr lang="en-US"/>
          </a:p>
        </p:txBody>
      </p:sp>
      <p:sp>
        <p:nvSpPr>
          <p:cNvPr id="26" name="Subtítulo 2">
            <a:extLst>
              <a:ext uri="{FF2B5EF4-FFF2-40B4-BE49-F238E27FC236}">
                <a16:creationId xmlns:a16="http://schemas.microsoft.com/office/drawing/2014/main" id="{63A91804-86F5-4CBF-A521-F275131C07ED}"/>
              </a:ext>
            </a:extLst>
          </p:cNvPr>
          <p:cNvSpPr>
            <a:spLocks noGrp="1"/>
          </p:cNvSpPr>
          <p:nvPr/>
        </p:nvSpPr>
        <p:spPr>
          <a:xfrm>
            <a:off x="2751066" y="3925175"/>
            <a:ext cx="6689868" cy="1090761"/>
          </a:xfrm>
          <a:prstGeom prst="rect">
            <a:avLst/>
          </a:prstGeom>
        </p:spPr>
        <p:txBody>
          <a:bodyPr vert="horz" lIns="91440" tIns="45720" rIns="91440" bIns="45720" rtlCol="0" anchor="t">
            <a:normAutofit/>
          </a:bodyPr>
          <a:lstStyle>
            <a:lvl1pPr marL="0" indent="0" algn="ctr" defTabSz="914400" rtl="0" eaLnBrk="1" latinLnBrk="0" hangingPunct="1">
              <a:lnSpc>
                <a:spcPct val="110000"/>
              </a:lnSpc>
              <a:spcBef>
                <a:spcPts val="1000"/>
              </a:spcBef>
              <a:buFont typeface="Arial" panose="020B0604020202020204" pitchFamily="34" charset="0"/>
              <a:buNone/>
              <a:defRPr sz="2400" kern="1200" cap="all" spc="400" baseline="0">
                <a:solidFill>
                  <a:schemeClr val="tx1"/>
                </a:solidFill>
                <a:latin typeface="+mn-lt"/>
                <a:ea typeface="+mn-ea"/>
                <a:cs typeface="+mn-cs"/>
              </a:defRPr>
            </a:lvl1pPr>
            <a:lvl2pPr marL="457200" indent="0" algn="ctr" defTabSz="914400" rtl="0" eaLnBrk="1" latinLnBrk="0" hangingPunct="1">
              <a:lnSpc>
                <a:spcPct val="11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1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 b="1" dirty="0">
              <a:latin typeface="TW Cen MT"/>
            </a:endParaRPr>
          </a:p>
          <a:p>
            <a:endParaRPr lang="es-ES" dirty="0">
              <a:latin typeface="TW Cen MT"/>
              <a:ea typeface="+mn-lt"/>
              <a:cs typeface="+mn-lt"/>
            </a:endParaRPr>
          </a:p>
          <a:p>
            <a:endParaRPr lang="es-ES" dirty="0"/>
          </a:p>
        </p:txBody>
      </p:sp>
      <p:sp>
        <p:nvSpPr>
          <p:cNvPr id="4" name="CuadroTexto 3">
            <a:extLst>
              <a:ext uri="{FF2B5EF4-FFF2-40B4-BE49-F238E27FC236}">
                <a16:creationId xmlns:a16="http://schemas.microsoft.com/office/drawing/2014/main" id="{004CA0FF-3E52-4C5B-A667-A81C0437515F}"/>
              </a:ext>
            </a:extLst>
          </p:cNvPr>
          <p:cNvSpPr txBox="1"/>
          <p:nvPr/>
        </p:nvSpPr>
        <p:spPr>
          <a:xfrm>
            <a:off x="2835058" y="5382016"/>
            <a:ext cx="821289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cap="all" dirty="0">
                <a:latin typeface="TW Cen MT"/>
              </a:rPr>
              <a:t>RESIDENCIA DE MEDICINA GENERAL HOSPITAL RAMÓN CARRILLO </a:t>
            </a:r>
            <a:endParaRPr lang="es-ES" dirty="0"/>
          </a:p>
        </p:txBody>
      </p:sp>
    </p:spTree>
    <p:extLst>
      <p:ext uri="{BB962C8B-B14F-4D97-AF65-F5344CB8AC3E}">
        <p14:creationId xmlns:p14="http://schemas.microsoft.com/office/powerpoint/2010/main" val="2406273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5ED9E2D9-EE69-4775-8CE5-9EAC35AD2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D75B673-1FA7-415E-8B2E-7A0550C8BD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4" descr="Diagrama&#10;&#10;Descripción generada automáticamente">
            <a:extLst>
              <a:ext uri="{FF2B5EF4-FFF2-40B4-BE49-F238E27FC236}">
                <a16:creationId xmlns:a16="http://schemas.microsoft.com/office/drawing/2014/main" id="{B0549D2B-3724-4E3C-9B6B-38F8D022C529}"/>
              </a:ext>
            </a:extLst>
          </p:cNvPr>
          <p:cNvPicPr>
            <a:picLocks noChangeAspect="1"/>
          </p:cNvPicPr>
          <p:nvPr/>
        </p:nvPicPr>
        <p:blipFill rotWithShape="1">
          <a:blip r:embed="rId2"/>
          <a:srcRect r="-2" b="16941"/>
          <a:stretch/>
        </p:blipFill>
        <p:spPr>
          <a:xfrm>
            <a:off x="20" y="10"/>
            <a:ext cx="5882827" cy="6857990"/>
          </a:xfrm>
          <a:custGeom>
            <a:avLst/>
            <a:gdLst/>
            <a:ahLst/>
            <a:cxnLst/>
            <a:rect l="l" t="t" r="r" b="b"/>
            <a:pathLst>
              <a:path w="5903724" h="6858000">
                <a:moveTo>
                  <a:pt x="0" y="0"/>
                </a:moveTo>
                <a:lnTo>
                  <a:pt x="5886178" y="0"/>
                </a:lnTo>
                <a:lnTo>
                  <a:pt x="5890522" y="42009"/>
                </a:lnTo>
                <a:cubicBezTo>
                  <a:pt x="5948302" y="788432"/>
                  <a:pt x="5795211" y="5194623"/>
                  <a:pt x="5836720" y="6279216"/>
                </a:cubicBezTo>
                <a:cubicBezTo>
                  <a:pt x="5842686" y="6384211"/>
                  <a:pt x="5845802" y="6526851"/>
                  <a:pt x="5846540" y="6699667"/>
                </a:cubicBezTo>
                <a:lnTo>
                  <a:pt x="5846508" y="6858000"/>
                </a:lnTo>
                <a:lnTo>
                  <a:pt x="0" y="6858000"/>
                </a:lnTo>
                <a:close/>
              </a:path>
            </a:pathLst>
          </a:custGeom>
        </p:spPr>
      </p:pic>
      <p:sp>
        <p:nvSpPr>
          <p:cNvPr id="3" name="Marcador de contenido 2">
            <a:extLst>
              <a:ext uri="{FF2B5EF4-FFF2-40B4-BE49-F238E27FC236}">
                <a16:creationId xmlns:a16="http://schemas.microsoft.com/office/drawing/2014/main" id="{4A4153CC-55E4-40CF-9A3C-8D502D671BF4}"/>
              </a:ext>
            </a:extLst>
          </p:cNvPr>
          <p:cNvSpPr>
            <a:spLocks noGrp="1"/>
          </p:cNvSpPr>
          <p:nvPr>
            <p:ph idx="1"/>
          </p:nvPr>
        </p:nvSpPr>
        <p:spPr>
          <a:xfrm>
            <a:off x="6480000" y="1038477"/>
            <a:ext cx="4991962" cy="4719396"/>
          </a:xfrm>
        </p:spPr>
        <p:txBody>
          <a:bodyPr vert="horz" lIns="0" tIns="0" rIns="0" bIns="0" rtlCol="0" anchor="t">
            <a:normAutofit/>
          </a:bodyPr>
          <a:lstStyle/>
          <a:p>
            <a:pPr marL="0" indent="0">
              <a:buNone/>
            </a:pPr>
            <a:r>
              <a:rPr lang="es-ES" sz="2800" cap="small" dirty="0">
                <a:solidFill>
                  <a:srgbClr val="FFFFFF"/>
                </a:solidFill>
                <a:latin typeface="Century Gothic"/>
              </a:rPr>
              <a:t>La superficie de la piel normal se encuentra colonizada por flora bacteriana, fúngica y parasitaria</a:t>
            </a:r>
            <a:endParaRPr lang="es-ES" dirty="0">
              <a:solidFill>
                <a:srgbClr val="FFFFFF"/>
              </a:solidFill>
              <a:latin typeface="Avenir Next LT Pro"/>
            </a:endParaRPr>
          </a:p>
          <a:p>
            <a:pPr marL="0" indent="0">
              <a:buNone/>
            </a:pPr>
            <a:endParaRPr lang="es-ES" sz="2800" cap="small" dirty="0">
              <a:latin typeface="Century Gothic"/>
            </a:endParaRPr>
          </a:p>
          <a:p>
            <a:pPr marL="0" indent="0">
              <a:buNone/>
            </a:pPr>
            <a:br>
              <a:rPr lang="es-ES" sz="2800" cap="small" dirty="0">
                <a:latin typeface="Century Gothic"/>
              </a:rPr>
            </a:br>
            <a:r>
              <a:rPr lang="es-ES" sz="2800" cap="small" dirty="0">
                <a:solidFill>
                  <a:srgbClr val="FFFFFF"/>
                </a:solidFill>
                <a:latin typeface="Century Gothic"/>
              </a:rPr>
              <a:t>(protección y barrera cutánea)</a:t>
            </a:r>
            <a:endParaRPr lang="es-ES">
              <a:solidFill>
                <a:srgbClr val="FFFFFF"/>
              </a:solidFill>
            </a:endParaRPr>
          </a:p>
        </p:txBody>
      </p:sp>
    </p:spTree>
    <p:extLst>
      <p:ext uri="{BB962C8B-B14F-4D97-AF65-F5344CB8AC3E}">
        <p14:creationId xmlns:p14="http://schemas.microsoft.com/office/powerpoint/2010/main" val="373919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C52E2836-9095-4D3C-85DB-A013CBD51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A92B8916-626C-4C83-B808-82B7DF02CA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5" name="Freeform: Shape 34">
            <a:extLst>
              <a:ext uri="{FF2B5EF4-FFF2-40B4-BE49-F238E27FC236}">
                <a16:creationId xmlns:a16="http://schemas.microsoft.com/office/drawing/2014/main" id="{14DAEE6D-D7E7-4E31-9E45-96B6E2F6E0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4896809 h 6858000"/>
              <a:gd name="connsiteX3" fmla="*/ 12035397 w 12192000"/>
              <a:gd name="connsiteY3" fmla="*/ 5061653 h 6858000"/>
              <a:gd name="connsiteX4" fmla="*/ 9984875 w 12192000"/>
              <a:gd name="connsiteY4" fmla="*/ 6788992 h 6858000"/>
              <a:gd name="connsiteX5" fmla="*/ 9851219 w 12192000"/>
              <a:gd name="connsiteY5" fmla="*/ 6858000 h 6858000"/>
              <a:gd name="connsiteX6" fmla="*/ 3573504 w 12192000"/>
              <a:gd name="connsiteY6" fmla="*/ 6858000 h 6858000"/>
              <a:gd name="connsiteX7" fmla="*/ 3556746 w 12192000"/>
              <a:gd name="connsiteY7" fmla="*/ 6850756 h 6858000"/>
              <a:gd name="connsiteX8" fmla="*/ 3261231 w 12192000"/>
              <a:gd name="connsiteY8" fmla="*/ 6719645 h 6858000"/>
              <a:gd name="connsiteX9" fmla="*/ 956496 w 12192000"/>
              <a:gd name="connsiteY9" fmla="*/ 4131559 h 6858000"/>
              <a:gd name="connsiteX10" fmla="*/ 26515 w 12192000"/>
              <a:gd name="connsiteY10" fmla="*/ 2316866 h 6858000"/>
              <a:gd name="connsiteX11" fmla="*/ 0 w 12192000"/>
              <a:gd name="connsiteY11" fmla="*/ 2231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0" y="0"/>
                </a:moveTo>
                <a:lnTo>
                  <a:pt x="12192000" y="0"/>
                </a:lnTo>
                <a:lnTo>
                  <a:pt x="12192000" y="4896809"/>
                </a:lnTo>
                <a:lnTo>
                  <a:pt x="12035397" y="5061653"/>
                </a:lnTo>
                <a:cubicBezTo>
                  <a:pt x="11302532" y="5870430"/>
                  <a:pt x="10648639" y="6426464"/>
                  <a:pt x="9984875" y="6788992"/>
                </a:cubicBezTo>
                <a:lnTo>
                  <a:pt x="9851219" y="6858000"/>
                </a:lnTo>
                <a:lnTo>
                  <a:pt x="3573504" y="6858000"/>
                </a:lnTo>
                <a:lnTo>
                  <a:pt x="3556746" y="6850756"/>
                </a:lnTo>
                <a:cubicBezTo>
                  <a:pt x="3450765" y="6804314"/>
                  <a:pt x="3352207" y="6760084"/>
                  <a:pt x="3261231" y="6719645"/>
                </a:cubicBezTo>
                <a:cubicBezTo>
                  <a:pt x="2573854" y="6234379"/>
                  <a:pt x="1765175" y="5425602"/>
                  <a:pt x="956496" y="4131559"/>
                </a:cubicBezTo>
                <a:cubicBezTo>
                  <a:pt x="552156" y="3565416"/>
                  <a:pt x="238793" y="2958833"/>
                  <a:pt x="26515" y="2316866"/>
                </a:cubicBezTo>
                <a:lnTo>
                  <a:pt x="0" y="2231000"/>
                </a:lnTo>
                <a:close/>
              </a:path>
            </a:pathLst>
          </a:custGeom>
          <a:ln>
            <a:noFill/>
          </a:ln>
        </p:spPr>
        <p:txBody>
          <a:bodyPr vert="horz" wrap="square" lIns="91440" tIns="45720" rIns="91440" bIns="45720" numCol="1" anchor="t" anchorCtr="0" compatLnSpc="1">
            <a:prstTxWarp prst="textNoShape">
              <a:avLst/>
            </a:prstTxWarp>
            <a:noAutofit/>
          </a:bodyPr>
          <a:lstStyle/>
          <a:p>
            <a:endParaRPr lang="en-US"/>
          </a:p>
        </p:txBody>
      </p:sp>
      <p:sp>
        <p:nvSpPr>
          <p:cNvPr id="2" name="Título 1">
            <a:extLst>
              <a:ext uri="{FF2B5EF4-FFF2-40B4-BE49-F238E27FC236}">
                <a16:creationId xmlns:a16="http://schemas.microsoft.com/office/drawing/2014/main" id="{74642A3E-D2F7-48D5-9794-E786117AF9F1}"/>
              </a:ext>
            </a:extLst>
          </p:cNvPr>
          <p:cNvSpPr>
            <a:spLocks noGrp="1"/>
          </p:cNvSpPr>
          <p:nvPr>
            <p:ph type="title"/>
          </p:nvPr>
        </p:nvSpPr>
        <p:spPr>
          <a:xfrm>
            <a:off x="720000" y="619200"/>
            <a:ext cx="3095626" cy="3241599"/>
          </a:xfrm>
        </p:spPr>
        <p:txBody>
          <a:bodyPr vert="horz" wrap="square" lIns="0" tIns="0" rIns="0" bIns="0" rtlCol="0" anchor="t" anchorCtr="0">
            <a:normAutofit/>
          </a:bodyPr>
          <a:lstStyle/>
          <a:p>
            <a:r>
              <a:rPr lang="en-US"/>
              <a:t>MICROBIOTA CUTÁNEA</a:t>
            </a:r>
          </a:p>
        </p:txBody>
      </p:sp>
      <p:sp>
        <p:nvSpPr>
          <p:cNvPr id="37" name="Freeform 10">
            <a:extLst>
              <a:ext uri="{FF2B5EF4-FFF2-40B4-BE49-F238E27FC236}">
                <a16:creationId xmlns:a16="http://schemas.microsoft.com/office/drawing/2014/main" id="{5D976E54-F014-4833-9EB7-2588113E1C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5824556">
            <a:off x="607106" y="4045531"/>
            <a:ext cx="2158648" cy="2020521"/>
          </a:xfrm>
          <a:custGeom>
            <a:avLst/>
            <a:gdLst>
              <a:gd name="T0" fmla="*/ 43 w 250"/>
              <a:gd name="T1" fmla="*/ 167 h 234"/>
              <a:gd name="T2" fmla="*/ 70 w 250"/>
              <a:gd name="T3" fmla="*/ 133 h 234"/>
              <a:gd name="T4" fmla="*/ 48 w 250"/>
              <a:gd name="T5" fmla="*/ 134 h 234"/>
              <a:gd name="T6" fmla="*/ 19 w 250"/>
              <a:gd name="T7" fmla="*/ 130 h 234"/>
              <a:gd name="T8" fmla="*/ 6 w 250"/>
              <a:gd name="T9" fmla="*/ 123 h 234"/>
              <a:gd name="T10" fmla="*/ 1 w 250"/>
              <a:gd name="T11" fmla="*/ 103 h 234"/>
              <a:gd name="T12" fmla="*/ 11 w 250"/>
              <a:gd name="T13" fmla="*/ 81 h 234"/>
              <a:gd name="T14" fmla="*/ 23 w 250"/>
              <a:gd name="T15" fmla="*/ 76 h 234"/>
              <a:gd name="T16" fmla="*/ 81 w 250"/>
              <a:gd name="T17" fmla="*/ 78 h 234"/>
              <a:gd name="T18" fmla="*/ 65 w 250"/>
              <a:gd name="T19" fmla="*/ 49 h 234"/>
              <a:gd name="T20" fmla="*/ 57 w 250"/>
              <a:gd name="T21" fmla="*/ 27 h 234"/>
              <a:gd name="T22" fmla="*/ 67 w 250"/>
              <a:gd name="T23" fmla="*/ 12 h 234"/>
              <a:gd name="T24" fmla="*/ 85 w 250"/>
              <a:gd name="T25" fmla="*/ 1 h 234"/>
              <a:gd name="T26" fmla="*/ 101 w 250"/>
              <a:gd name="T27" fmla="*/ 8 h 234"/>
              <a:gd name="T28" fmla="*/ 107 w 250"/>
              <a:gd name="T29" fmla="*/ 15 h 234"/>
              <a:gd name="T30" fmla="*/ 120 w 250"/>
              <a:gd name="T31" fmla="*/ 37 h 234"/>
              <a:gd name="T32" fmla="*/ 131 w 250"/>
              <a:gd name="T33" fmla="*/ 60 h 234"/>
              <a:gd name="T34" fmla="*/ 164 w 250"/>
              <a:gd name="T35" fmla="*/ 25 h 234"/>
              <a:gd name="T36" fmla="*/ 187 w 250"/>
              <a:gd name="T37" fmla="*/ 11 h 234"/>
              <a:gd name="T38" fmla="*/ 205 w 250"/>
              <a:gd name="T39" fmla="*/ 19 h 234"/>
              <a:gd name="T40" fmla="*/ 214 w 250"/>
              <a:gd name="T41" fmla="*/ 34 h 234"/>
              <a:gd name="T42" fmla="*/ 203 w 250"/>
              <a:gd name="T43" fmla="*/ 57 h 234"/>
              <a:gd name="T44" fmla="*/ 166 w 250"/>
              <a:gd name="T45" fmla="*/ 100 h 234"/>
              <a:gd name="T46" fmla="*/ 217 w 250"/>
              <a:gd name="T47" fmla="*/ 98 h 234"/>
              <a:gd name="T48" fmla="*/ 244 w 250"/>
              <a:gd name="T49" fmla="*/ 104 h 234"/>
              <a:gd name="T50" fmla="*/ 249 w 250"/>
              <a:gd name="T51" fmla="*/ 115 h 234"/>
              <a:gd name="T52" fmla="*/ 247 w 250"/>
              <a:gd name="T53" fmla="*/ 129 h 234"/>
              <a:gd name="T54" fmla="*/ 245 w 250"/>
              <a:gd name="T55" fmla="*/ 134 h 234"/>
              <a:gd name="T56" fmla="*/ 241 w 250"/>
              <a:gd name="T57" fmla="*/ 141 h 234"/>
              <a:gd name="T58" fmla="*/ 227 w 250"/>
              <a:gd name="T59" fmla="*/ 147 h 234"/>
              <a:gd name="T60" fmla="*/ 187 w 250"/>
              <a:gd name="T61" fmla="*/ 151 h 234"/>
              <a:gd name="T62" fmla="*/ 160 w 250"/>
              <a:gd name="T63" fmla="*/ 148 h 234"/>
              <a:gd name="T64" fmla="*/ 168 w 250"/>
              <a:gd name="T65" fmla="*/ 168 h 234"/>
              <a:gd name="T66" fmla="*/ 176 w 250"/>
              <a:gd name="T67" fmla="*/ 194 h 234"/>
              <a:gd name="T68" fmla="*/ 176 w 250"/>
              <a:gd name="T69" fmla="*/ 211 h 234"/>
              <a:gd name="T70" fmla="*/ 170 w 250"/>
              <a:gd name="T71" fmla="*/ 221 h 234"/>
              <a:gd name="T72" fmla="*/ 156 w 250"/>
              <a:gd name="T73" fmla="*/ 230 h 234"/>
              <a:gd name="T74" fmla="*/ 130 w 250"/>
              <a:gd name="T75" fmla="*/ 226 h 234"/>
              <a:gd name="T76" fmla="*/ 122 w 250"/>
              <a:gd name="T77" fmla="*/ 213 h 234"/>
              <a:gd name="T78" fmla="*/ 110 w 250"/>
              <a:gd name="T79" fmla="*/ 169 h 234"/>
              <a:gd name="T80" fmla="*/ 92 w 250"/>
              <a:gd name="T81" fmla="*/ 192 h 234"/>
              <a:gd name="T82" fmla="*/ 87 w 250"/>
              <a:gd name="T83" fmla="*/ 197 h 234"/>
              <a:gd name="T84" fmla="*/ 84 w 250"/>
              <a:gd name="T85" fmla="*/ 201 h 234"/>
              <a:gd name="T86" fmla="*/ 65 w 250"/>
              <a:gd name="T87" fmla="*/ 212 h 234"/>
              <a:gd name="T88" fmla="*/ 50 w 250"/>
              <a:gd name="T89" fmla="*/ 204 h 234"/>
              <a:gd name="T90" fmla="*/ 44 w 250"/>
              <a:gd name="T91" fmla="*/ 198 h 234"/>
              <a:gd name="T92" fmla="*/ 38 w 250"/>
              <a:gd name="T93" fmla="*/ 185 h 234"/>
              <a:gd name="T94" fmla="*/ 43 w 250"/>
              <a:gd name="T95" fmla="*/ 16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0" h="234">
                <a:moveTo>
                  <a:pt x="43" y="167"/>
                </a:moveTo>
                <a:cubicBezTo>
                  <a:pt x="70" y="133"/>
                  <a:pt x="70" y="133"/>
                  <a:pt x="70" y="133"/>
                </a:cubicBezTo>
                <a:cubicBezTo>
                  <a:pt x="60" y="134"/>
                  <a:pt x="61" y="134"/>
                  <a:pt x="48" y="134"/>
                </a:cubicBezTo>
                <a:cubicBezTo>
                  <a:pt x="34" y="133"/>
                  <a:pt x="24" y="132"/>
                  <a:pt x="19" y="130"/>
                </a:cubicBezTo>
                <a:cubicBezTo>
                  <a:pt x="13" y="128"/>
                  <a:pt x="9" y="126"/>
                  <a:pt x="6" y="123"/>
                </a:cubicBezTo>
                <a:cubicBezTo>
                  <a:pt x="1" y="119"/>
                  <a:pt x="0" y="112"/>
                  <a:pt x="1" y="103"/>
                </a:cubicBezTo>
                <a:cubicBezTo>
                  <a:pt x="2" y="93"/>
                  <a:pt x="6" y="86"/>
                  <a:pt x="11" y="81"/>
                </a:cubicBezTo>
                <a:cubicBezTo>
                  <a:pt x="15" y="77"/>
                  <a:pt x="18" y="76"/>
                  <a:pt x="23" y="76"/>
                </a:cubicBezTo>
                <a:cubicBezTo>
                  <a:pt x="81" y="78"/>
                  <a:pt x="81" y="78"/>
                  <a:pt x="81" y="78"/>
                </a:cubicBezTo>
                <a:cubicBezTo>
                  <a:pt x="65" y="49"/>
                  <a:pt x="65" y="49"/>
                  <a:pt x="65" y="49"/>
                </a:cubicBezTo>
                <a:cubicBezTo>
                  <a:pt x="58" y="40"/>
                  <a:pt x="56" y="33"/>
                  <a:pt x="57" y="27"/>
                </a:cubicBezTo>
                <a:cubicBezTo>
                  <a:pt x="58" y="21"/>
                  <a:pt x="62" y="16"/>
                  <a:pt x="67" y="12"/>
                </a:cubicBezTo>
                <a:cubicBezTo>
                  <a:pt x="74" y="6"/>
                  <a:pt x="80" y="2"/>
                  <a:pt x="85" y="1"/>
                </a:cubicBezTo>
                <a:cubicBezTo>
                  <a:pt x="90" y="0"/>
                  <a:pt x="95" y="2"/>
                  <a:pt x="101" y="8"/>
                </a:cubicBezTo>
                <a:cubicBezTo>
                  <a:pt x="104" y="11"/>
                  <a:pt x="106" y="13"/>
                  <a:pt x="107" y="15"/>
                </a:cubicBezTo>
                <a:cubicBezTo>
                  <a:pt x="110" y="19"/>
                  <a:pt x="112" y="20"/>
                  <a:pt x="120" y="37"/>
                </a:cubicBezTo>
                <a:cubicBezTo>
                  <a:pt x="129" y="55"/>
                  <a:pt x="128" y="51"/>
                  <a:pt x="131" y="60"/>
                </a:cubicBezTo>
                <a:cubicBezTo>
                  <a:pt x="164" y="25"/>
                  <a:pt x="164" y="25"/>
                  <a:pt x="164" y="25"/>
                </a:cubicBezTo>
                <a:cubicBezTo>
                  <a:pt x="173" y="16"/>
                  <a:pt x="180" y="11"/>
                  <a:pt x="187" y="11"/>
                </a:cubicBezTo>
                <a:cubicBezTo>
                  <a:pt x="193" y="10"/>
                  <a:pt x="200" y="13"/>
                  <a:pt x="205" y="19"/>
                </a:cubicBezTo>
                <a:cubicBezTo>
                  <a:pt x="210" y="24"/>
                  <a:pt x="213" y="29"/>
                  <a:pt x="214" y="34"/>
                </a:cubicBezTo>
                <a:cubicBezTo>
                  <a:pt x="214" y="39"/>
                  <a:pt x="211" y="47"/>
                  <a:pt x="203" y="57"/>
                </a:cubicBezTo>
                <a:cubicBezTo>
                  <a:pt x="166" y="100"/>
                  <a:pt x="166" y="100"/>
                  <a:pt x="166" y="100"/>
                </a:cubicBezTo>
                <a:cubicBezTo>
                  <a:pt x="217" y="98"/>
                  <a:pt x="217" y="98"/>
                  <a:pt x="217" y="98"/>
                </a:cubicBezTo>
                <a:cubicBezTo>
                  <a:pt x="229" y="96"/>
                  <a:pt x="238" y="98"/>
                  <a:pt x="244" y="104"/>
                </a:cubicBezTo>
                <a:cubicBezTo>
                  <a:pt x="247" y="107"/>
                  <a:pt x="249" y="111"/>
                  <a:pt x="249" y="115"/>
                </a:cubicBezTo>
                <a:cubicBezTo>
                  <a:pt x="250" y="120"/>
                  <a:pt x="249" y="124"/>
                  <a:pt x="247" y="129"/>
                </a:cubicBezTo>
                <a:cubicBezTo>
                  <a:pt x="247" y="130"/>
                  <a:pt x="246" y="132"/>
                  <a:pt x="245" y="134"/>
                </a:cubicBezTo>
                <a:cubicBezTo>
                  <a:pt x="244" y="137"/>
                  <a:pt x="243" y="140"/>
                  <a:pt x="241" y="141"/>
                </a:cubicBezTo>
                <a:cubicBezTo>
                  <a:pt x="239" y="144"/>
                  <a:pt x="234" y="146"/>
                  <a:pt x="227" y="147"/>
                </a:cubicBezTo>
                <a:cubicBezTo>
                  <a:pt x="221" y="149"/>
                  <a:pt x="207" y="150"/>
                  <a:pt x="187" y="151"/>
                </a:cubicBezTo>
                <a:cubicBezTo>
                  <a:pt x="175" y="152"/>
                  <a:pt x="161" y="148"/>
                  <a:pt x="160" y="148"/>
                </a:cubicBezTo>
                <a:cubicBezTo>
                  <a:pt x="161" y="151"/>
                  <a:pt x="165" y="161"/>
                  <a:pt x="168" y="168"/>
                </a:cubicBezTo>
                <a:cubicBezTo>
                  <a:pt x="168" y="171"/>
                  <a:pt x="173" y="181"/>
                  <a:pt x="176" y="194"/>
                </a:cubicBezTo>
                <a:cubicBezTo>
                  <a:pt x="179" y="206"/>
                  <a:pt x="176" y="203"/>
                  <a:pt x="176" y="211"/>
                </a:cubicBezTo>
                <a:cubicBezTo>
                  <a:pt x="176" y="214"/>
                  <a:pt x="174" y="217"/>
                  <a:pt x="170" y="221"/>
                </a:cubicBezTo>
                <a:cubicBezTo>
                  <a:pt x="166" y="226"/>
                  <a:pt x="161" y="228"/>
                  <a:pt x="156" y="230"/>
                </a:cubicBezTo>
                <a:cubicBezTo>
                  <a:pt x="147" y="234"/>
                  <a:pt x="137" y="233"/>
                  <a:pt x="130" y="226"/>
                </a:cubicBezTo>
                <a:cubicBezTo>
                  <a:pt x="127" y="223"/>
                  <a:pt x="125" y="219"/>
                  <a:pt x="122" y="213"/>
                </a:cubicBezTo>
                <a:cubicBezTo>
                  <a:pt x="118" y="188"/>
                  <a:pt x="117" y="189"/>
                  <a:pt x="110" y="169"/>
                </a:cubicBezTo>
                <a:cubicBezTo>
                  <a:pt x="92" y="192"/>
                  <a:pt x="92" y="192"/>
                  <a:pt x="92" y="192"/>
                </a:cubicBezTo>
                <a:cubicBezTo>
                  <a:pt x="90" y="193"/>
                  <a:pt x="88" y="195"/>
                  <a:pt x="87" y="197"/>
                </a:cubicBezTo>
                <a:cubicBezTo>
                  <a:pt x="86" y="198"/>
                  <a:pt x="85" y="200"/>
                  <a:pt x="84" y="201"/>
                </a:cubicBezTo>
                <a:cubicBezTo>
                  <a:pt x="76" y="209"/>
                  <a:pt x="70" y="212"/>
                  <a:pt x="65" y="212"/>
                </a:cubicBezTo>
                <a:cubicBezTo>
                  <a:pt x="60" y="211"/>
                  <a:pt x="55" y="209"/>
                  <a:pt x="50" y="204"/>
                </a:cubicBezTo>
                <a:cubicBezTo>
                  <a:pt x="50" y="203"/>
                  <a:pt x="48" y="202"/>
                  <a:pt x="44" y="198"/>
                </a:cubicBezTo>
                <a:cubicBezTo>
                  <a:pt x="41" y="195"/>
                  <a:pt x="39" y="191"/>
                  <a:pt x="38" y="185"/>
                </a:cubicBezTo>
                <a:cubicBezTo>
                  <a:pt x="37" y="179"/>
                  <a:pt x="39" y="173"/>
                  <a:pt x="43" y="16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4" name="Marcador de contenido 2">
            <a:extLst>
              <a:ext uri="{FF2B5EF4-FFF2-40B4-BE49-F238E27FC236}">
                <a16:creationId xmlns:a16="http://schemas.microsoft.com/office/drawing/2014/main" id="{6D9BC9E1-DDDA-4571-A89D-A69EDDD6936B}"/>
              </a:ext>
            </a:extLst>
          </p:cNvPr>
          <p:cNvSpPr>
            <a:spLocks noGrp="1"/>
          </p:cNvSpPr>
          <p:nvPr/>
        </p:nvSpPr>
        <p:spPr>
          <a:xfrm>
            <a:off x="3890572" y="623162"/>
            <a:ext cx="8027479" cy="5135374"/>
          </a:xfrm>
          <a:prstGeom prst="rect">
            <a:avLst/>
          </a:prstGeom>
        </p:spPr>
        <p:txBody>
          <a:bodyPr vert="horz" lIns="0" tIns="0" rIns="0" bIns="0" rtlCol="0">
            <a:norm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228600" defTabSz="914400">
              <a:lnSpc>
                <a:spcPct val="120000"/>
              </a:lnSpc>
              <a:buClr>
                <a:schemeClr val="accent4"/>
              </a:buClr>
              <a:buFont typeface="The Hand Extrablack" panose="03070A02030502020204" pitchFamily="66" charset="0"/>
              <a:buChar char="•"/>
            </a:pPr>
            <a:r>
              <a:rPr lang="en-US" sz="2000" spc="20">
                <a:solidFill>
                  <a:schemeClr val="tx1">
                    <a:alpha val="58000"/>
                  </a:schemeClr>
                </a:solidFill>
              </a:rPr>
              <a:t>Varía de un individuo a otro según la</a:t>
            </a:r>
            <a:r>
              <a:rPr lang="en-US" sz="2000" b="1" spc="20">
                <a:solidFill>
                  <a:schemeClr val="tx1">
                    <a:alpha val="58000"/>
                  </a:schemeClr>
                </a:solidFill>
              </a:rPr>
              <a:t> edad</a:t>
            </a:r>
            <a:r>
              <a:rPr lang="en-US" sz="2000" spc="20">
                <a:solidFill>
                  <a:schemeClr val="tx1">
                    <a:alpha val="58000"/>
                  </a:schemeClr>
                </a:solidFill>
              </a:rPr>
              <a:t>, el sexo, los factores genéticos, los factores físicoquímicos (humedad, pH, temperatura, contenido lipídico de la piel), el entorno (clima, localización geográfica), el estilo de vida (higiene, productos cosméticos, condiciones socioeconómicas, etc.), así como el estado del sistema inmune, la existencia de enfermedades, la toma de medicamentos, etc. </a:t>
            </a:r>
          </a:p>
          <a:p>
            <a:pPr marL="0" indent="-228600" defTabSz="914400">
              <a:lnSpc>
                <a:spcPct val="120000"/>
              </a:lnSpc>
              <a:buClr>
                <a:schemeClr val="accent4"/>
              </a:buClr>
              <a:buFont typeface="The Hand Extrablack" panose="03070A02030502020204" pitchFamily="66" charset="0"/>
              <a:buChar char="•"/>
            </a:pPr>
            <a:r>
              <a:rPr lang="en-US" sz="2000" spc="20">
                <a:solidFill>
                  <a:schemeClr val="tx1">
                    <a:alpha val="58000"/>
                  </a:schemeClr>
                </a:solidFill>
              </a:rPr>
              <a:t>También difiere en una misma persona, según el lugar (cara, axilas, espalda, etc.). Su desequilibrio está relacionado con enfermedades dermatológicas, como el acné, la psoriasis o la dermatitis atópica</a:t>
            </a:r>
          </a:p>
        </p:txBody>
      </p:sp>
    </p:spTree>
    <p:extLst>
      <p:ext uri="{BB962C8B-B14F-4D97-AF65-F5344CB8AC3E}">
        <p14:creationId xmlns:p14="http://schemas.microsoft.com/office/powerpoint/2010/main" val="1549084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10">
            <a:extLst>
              <a:ext uri="{FF2B5EF4-FFF2-40B4-BE49-F238E27FC236}">
                <a16:creationId xmlns:a16="http://schemas.microsoft.com/office/drawing/2014/main" id="{57FD0D75-1382-4CB8-BFB1-972F6DF554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12">
            <a:extLst>
              <a:ext uri="{FF2B5EF4-FFF2-40B4-BE49-F238E27FC236}">
                <a16:creationId xmlns:a16="http://schemas.microsoft.com/office/drawing/2014/main" id="{B45424FD-F6A1-4096-9DD4-4411854956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BABE6E9-B621-4447-BEAC-EA5662691937}"/>
              </a:ext>
            </a:extLst>
          </p:cNvPr>
          <p:cNvSpPr>
            <a:spLocks noGrp="1"/>
          </p:cNvSpPr>
          <p:nvPr>
            <p:ph type="title"/>
          </p:nvPr>
        </p:nvSpPr>
        <p:spPr>
          <a:xfrm>
            <a:off x="720000" y="483501"/>
            <a:ext cx="4991961" cy="1476000"/>
          </a:xfrm>
        </p:spPr>
        <p:txBody>
          <a:bodyPr vert="horz" wrap="square" lIns="0" tIns="0" rIns="0" bIns="0" rtlCol="0" anchor="ctr" anchorCtr="0">
            <a:normAutofit/>
          </a:bodyPr>
          <a:lstStyle/>
          <a:p>
            <a:r>
              <a:rPr lang="en-US"/>
              <a:t>FLORA RESIDENTE</a:t>
            </a:r>
          </a:p>
        </p:txBody>
      </p:sp>
      <p:sp>
        <p:nvSpPr>
          <p:cNvPr id="4" name="Marcador de contenido 2">
            <a:extLst>
              <a:ext uri="{FF2B5EF4-FFF2-40B4-BE49-F238E27FC236}">
                <a16:creationId xmlns:a16="http://schemas.microsoft.com/office/drawing/2014/main" id="{BC4189F7-5A29-4DE9-819D-1891C2E1B84A}"/>
              </a:ext>
            </a:extLst>
          </p:cNvPr>
          <p:cNvSpPr>
            <a:spLocks noGrp="1"/>
          </p:cNvSpPr>
          <p:nvPr/>
        </p:nvSpPr>
        <p:spPr>
          <a:xfrm>
            <a:off x="720000" y="1748947"/>
            <a:ext cx="4991962" cy="4009588"/>
          </a:xfrm>
          <a:prstGeom prst="rect">
            <a:avLst/>
          </a:prstGeom>
        </p:spPr>
        <p:txBody>
          <a:bodyPr vert="horz" lIns="0" tIns="0" rIns="0" bIns="0" rtlCol="0" anchor="t">
            <a:noAutofit/>
          </a:bodyPr>
          <a:lstStyle>
            <a:defPPr rtl="0">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defTabSz="914400">
              <a:lnSpc>
                <a:spcPct val="120000"/>
              </a:lnSpc>
              <a:spcAft>
                <a:spcPts val="600"/>
              </a:spcAft>
              <a:buClr>
                <a:schemeClr val="accent4"/>
              </a:buClr>
            </a:pPr>
            <a:r>
              <a:rPr lang="en-US" sz="2000" spc="20">
                <a:solidFill>
                  <a:schemeClr val="tx1">
                    <a:alpha val="58000"/>
                  </a:schemeClr>
                </a:solidFill>
              </a:rPr>
              <a:t>2 grandes grupos bacterianos, uno mayor, conformado por </a:t>
            </a:r>
            <a:r>
              <a:rPr lang="en-US" sz="2000" b="1" spc="20">
                <a:solidFill>
                  <a:schemeClr val="tx1">
                    <a:alpha val="58000"/>
                  </a:schemeClr>
                </a:solidFill>
              </a:rPr>
              <a:t>bacterias corineiformes</a:t>
            </a:r>
            <a:r>
              <a:rPr lang="en-US" sz="2000" spc="20" dirty="0">
                <a:solidFill>
                  <a:schemeClr val="tx1">
                    <a:alpha val="58000"/>
                  </a:schemeClr>
                </a:solidFill>
              </a:rPr>
              <a:t> </a:t>
            </a:r>
            <a:r>
              <a:rPr lang="en-US" sz="2000" spc="20">
                <a:solidFill>
                  <a:schemeClr val="tx1">
                    <a:alpha val="58000"/>
                  </a:schemeClr>
                </a:solidFill>
              </a:rPr>
              <a:t>y por </a:t>
            </a:r>
            <a:r>
              <a:rPr lang="en-US" sz="2000" b="1" spc="20">
                <a:solidFill>
                  <a:schemeClr val="tx1">
                    <a:alpha val="58000"/>
                  </a:schemeClr>
                </a:solidFill>
              </a:rPr>
              <a:t>estafilococos</a:t>
            </a:r>
            <a:r>
              <a:rPr lang="en-US" sz="2000" spc="20">
                <a:solidFill>
                  <a:schemeClr val="tx1">
                    <a:alpha val="58000"/>
                  </a:schemeClr>
                </a:solidFill>
              </a:rPr>
              <a:t>; así como un grupo menor, los </a:t>
            </a:r>
            <a:r>
              <a:rPr lang="en-US" sz="2000" b="1" spc="20">
                <a:solidFill>
                  <a:schemeClr val="tx1">
                    <a:alpha val="58000"/>
                  </a:schemeClr>
                </a:solidFill>
              </a:rPr>
              <a:t>micrococos </a:t>
            </a:r>
            <a:r>
              <a:rPr lang="en-US" sz="2000" spc="20">
                <a:solidFill>
                  <a:schemeClr val="tx1">
                    <a:alpha val="58000"/>
                  </a:schemeClr>
                </a:solidFill>
              </a:rPr>
              <a:t>y </a:t>
            </a:r>
            <a:r>
              <a:rPr lang="en-US" sz="2000" b="1" spc="20">
                <a:solidFill>
                  <a:schemeClr val="tx1">
                    <a:alpha val="58000"/>
                  </a:schemeClr>
                </a:solidFill>
              </a:rPr>
              <a:t>acinetobacter</a:t>
            </a:r>
            <a:r>
              <a:rPr lang="en-US" sz="2000" spc="20">
                <a:solidFill>
                  <a:schemeClr val="tx1">
                    <a:alpha val="58000"/>
                  </a:schemeClr>
                </a:solidFill>
              </a:rPr>
              <a:t>; flora fúngica de la familia de </a:t>
            </a:r>
            <a:r>
              <a:rPr lang="en-US" sz="2000" b="1" spc="20">
                <a:solidFill>
                  <a:schemeClr val="tx1">
                    <a:alpha val="58000"/>
                  </a:schemeClr>
                </a:solidFill>
              </a:rPr>
              <a:t>Malassezia</a:t>
            </a:r>
            <a:r>
              <a:rPr lang="en-US" sz="2000" spc="20">
                <a:solidFill>
                  <a:schemeClr val="tx1">
                    <a:alpha val="58000"/>
                  </a:schemeClr>
                </a:solidFill>
              </a:rPr>
              <a:t> y flora parasitaria</a:t>
            </a:r>
            <a:r>
              <a:rPr lang="en-US" sz="2000" b="1" spc="20">
                <a:solidFill>
                  <a:schemeClr val="tx1">
                    <a:alpha val="58000"/>
                  </a:schemeClr>
                </a:solidFill>
              </a:rPr>
              <a:t> -Demodex-</a:t>
            </a:r>
            <a:endParaRPr lang="es-ES" sz="2000">
              <a:solidFill>
                <a:schemeClr val="tx1">
                  <a:alpha val="58000"/>
                </a:schemeClr>
              </a:solidFill>
            </a:endParaRPr>
          </a:p>
          <a:p>
            <a:pPr marL="0" indent="-228600" defTabSz="914400">
              <a:lnSpc>
                <a:spcPct val="120000"/>
              </a:lnSpc>
              <a:spcAft>
                <a:spcPts val="600"/>
              </a:spcAft>
              <a:buClr>
                <a:schemeClr val="accent4"/>
              </a:buClr>
              <a:buFont typeface="The Hand Extrablack" panose="03070A02030502020204" pitchFamily="66" charset="0"/>
              <a:buChar char="•"/>
            </a:pPr>
            <a:endParaRPr lang="en-US" sz="2000" spc="20">
              <a:solidFill>
                <a:schemeClr val="tx1">
                  <a:alpha val="58000"/>
                </a:schemeClr>
              </a:solidFill>
            </a:endParaRPr>
          </a:p>
        </p:txBody>
      </p:sp>
      <p:sp useBgFill="1">
        <p:nvSpPr>
          <p:cNvPr id="15" name="Freeform: Shape 14">
            <a:extLst>
              <a:ext uri="{FF2B5EF4-FFF2-40B4-BE49-F238E27FC236}">
                <a16:creationId xmlns:a16="http://schemas.microsoft.com/office/drawing/2014/main" id="{D7E55FD5-B961-45FE-A940-4A462DE8C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flipV="1">
            <a:off x="5867335" y="533334"/>
            <a:ext cx="6858000" cy="5791331"/>
          </a:xfrm>
          <a:custGeom>
            <a:avLst/>
            <a:gdLst>
              <a:gd name="connsiteX0" fmla="*/ 6858000 w 6858000"/>
              <a:gd name="connsiteY0" fmla="*/ 14535 h 5791331"/>
              <a:gd name="connsiteX1" fmla="*/ 6858000 w 6858000"/>
              <a:gd name="connsiteY1" fmla="*/ 5791331 h 5791331"/>
              <a:gd name="connsiteX2" fmla="*/ 0 w 6858000"/>
              <a:gd name="connsiteY2" fmla="*/ 5791330 h 5791331"/>
              <a:gd name="connsiteX3" fmla="*/ 0 w 6858000"/>
              <a:gd name="connsiteY3" fmla="*/ 0 h 5791331"/>
              <a:gd name="connsiteX4" fmla="*/ 145832 w 6858000"/>
              <a:gd name="connsiteY4" fmla="*/ 1175 h 5791331"/>
              <a:gd name="connsiteX5" fmla="*/ 2611132 w 6858000"/>
              <a:gd name="connsiteY5" fmla="*/ 48625 h 5791331"/>
              <a:gd name="connsiteX6" fmla="*/ 6643031 w 6858000"/>
              <a:gd name="connsiteY6" fmla="*/ 15010 h 5791331"/>
              <a:gd name="connsiteX0" fmla="*/ 6858000 w 6858000"/>
              <a:gd name="connsiteY0" fmla="*/ 14535 h 5791331"/>
              <a:gd name="connsiteX1" fmla="*/ 6858000 w 6858000"/>
              <a:gd name="connsiteY1" fmla="*/ 5791331 h 5791331"/>
              <a:gd name="connsiteX2" fmla="*/ 0 w 6858000"/>
              <a:gd name="connsiteY2" fmla="*/ 5791330 h 5791331"/>
              <a:gd name="connsiteX3" fmla="*/ 0 w 6858000"/>
              <a:gd name="connsiteY3" fmla="*/ 0 h 5791331"/>
              <a:gd name="connsiteX4" fmla="*/ 145832 w 6858000"/>
              <a:gd name="connsiteY4" fmla="*/ 1175 h 5791331"/>
              <a:gd name="connsiteX5" fmla="*/ 2611132 w 6858000"/>
              <a:gd name="connsiteY5" fmla="*/ 48625 h 5791331"/>
              <a:gd name="connsiteX6" fmla="*/ 6643031 w 6858000"/>
              <a:gd name="connsiteY6" fmla="*/ 15010 h 5791331"/>
              <a:gd name="connsiteX7" fmla="*/ 6858000 w 6858000"/>
              <a:gd name="connsiteY7" fmla="*/ 14535 h 5791331"/>
              <a:gd name="connsiteX0" fmla="*/ 6858000 w 6858000"/>
              <a:gd name="connsiteY0" fmla="*/ 14535 h 5791331"/>
              <a:gd name="connsiteX1" fmla="*/ 6858000 w 6858000"/>
              <a:gd name="connsiteY1" fmla="*/ 5791331 h 5791331"/>
              <a:gd name="connsiteX2" fmla="*/ 0 w 6858000"/>
              <a:gd name="connsiteY2" fmla="*/ 5791330 h 5791331"/>
              <a:gd name="connsiteX3" fmla="*/ 0 w 6858000"/>
              <a:gd name="connsiteY3" fmla="*/ 0 h 5791331"/>
              <a:gd name="connsiteX4" fmla="*/ 145832 w 6858000"/>
              <a:gd name="connsiteY4" fmla="*/ 1175 h 5791331"/>
              <a:gd name="connsiteX5" fmla="*/ 2611132 w 6858000"/>
              <a:gd name="connsiteY5" fmla="*/ 48625 h 5791331"/>
              <a:gd name="connsiteX6" fmla="*/ 6643031 w 6858000"/>
              <a:gd name="connsiteY6" fmla="*/ 15010 h 5791331"/>
              <a:gd name="connsiteX7" fmla="*/ 6858000 w 6858000"/>
              <a:gd name="connsiteY7" fmla="*/ 14535 h 5791331"/>
              <a:gd name="connsiteX0" fmla="*/ 6858000 w 6858000"/>
              <a:gd name="connsiteY0" fmla="*/ 14535 h 5791331"/>
              <a:gd name="connsiteX1" fmla="*/ 6858000 w 6858000"/>
              <a:gd name="connsiteY1" fmla="*/ 5791331 h 5791331"/>
              <a:gd name="connsiteX2" fmla="*/ 0 w 6858000"/>
              <a:gd name="connsiteY2" fmla="*/ 5791330 h 5791331"/>
              <a:gd name="connsiteX3" fmla="*/ 0 w 6858000"/>
              <a:gd name="connsiteY3" fmla="*/ 0 h 5791331"/>
              <a:gd name="connsiteX4" fmla="*/ 145832 w 6858000"/>
              <a:gd name="connsiteY4" fmla="*/ 1175 h 5791331"/>
              <a:gd name="connsiteX5" fmla="*/ 2233764 w 6858000"/>
              <a:gd name="connsiteY5" fmla="*/ 19600 h 5791331"/>
              <a:gd name="connsiteX6" fmla="*/ 6643031 w 6858000"/>
              <a:gd name="connsiteY6" fmla="*/ 15010 h 5791331"/>
              <a:gd name="connsiteX7" fmla="*/ 6858000 w 6858000"/>
              <a:gd name="connsiteY7" fmla="*/ 14535 h 5791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5791331">
                <a:moveTo>
                  <a:pt x="6858000" y="14535"/>
                </a:moveTo>
                <a:lnTo>
                  <a:pt x="6858000" y="5791331"/>
                </a:lnTo>
                <a:lnTo>
                  <a:pt x="0" y="5791330"/>
                </a:lnTo>
                <a:lnTo>
                  <a:pt x="0" y="0"/>
                </a:lnTo>
                <a:lnTo>
                  <a:pt x="145832" y="1175"/>
                </a:lnTo>
                <a:lnTo>
                  <a:pt x="2233764" y="19600"/>
                </a:lnTo>
                <a:cubicBezTo>
                  <a:pt x="2933352" y="33230"/>
                  <a:pt x="5032814" y="16325"/>
                  <a:pt x="6643031" y="15010"/>
                </a:cubicBezTo>
                <a:lnTo>
                  <a:pt x="6858000" y="14535"/>
                </a:lnTo>
                <a:close/>
              </a:path>
            </a:pathLst>
          </a:cu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5" name="Título 1">
            <a:extLst>
              <a:ext uri="{FF2B5EF4-FFF2-40B4-BE49-F238E27FC236}">
                <a16:creationId xmlns:a16="http://schemas.microsoft.com/office/drawing/2014/main" id="{8100DB51-83EB-4FB4-AA9A-420EA4F001EA}"/>
              </a:ext>
            </a:extLst>
          </p:cNvPr>
          <p:cNvSpPr txBox="1">
            <a:spLocks/>
          </p:cNvSpPr>
          <p:nvPr/>
        </p:nvSpPr>
        <p:spPr>
          <a:xfrm>
            <a:off x="6770071" y="917738"/>
            <a:ext cx="5070733" cy="694451"/>
          </a:xfrm>
          <a:prstGeom prst="rect">
            <a:avLst/>
          </a:prstGeom>
        </p:spPr>
        <p:txBody>
          <a:bodyPr vert="horz" wrap="square" lIns="0" tIns="0" rIns="0" bIns="0" rtlCol="0" anchor="t" anchorCtr="0">
            <a:normAutofit/>
          </a:bodyPr>
          <a:lstStyle>
            <a:lvl1pPr algn="l" defTabSz="914400" rtl="0" eaLnBrk="1" latinLnBrk="0" hangingPunct="1">
              <a:lnSpc>
                <a:spcPct val="100000"/>
              </a:lnSpc>
              <a:spcBef>
                <a:spcPct val="0"/>
              </a:spcBef>
              <a:buNone/>
              <a:defRPr sz="3200" kern="1200" cap="none" baseline="0">
                <a:solidFill>
                  <a:schemeClr val="tx1"/>
                </a:solidFill>
                <a:latin typeface="+mj-lt"/>
                <a:ea typeface="+mj-ea"/>
                <a:cs typeface="+mj-cs"/>
              </a:defRPr>
            </a:lvl1pPr>
          </a:lstStyle>
          <a:p>
            <a:pPr algn="ctr">
              <a:spcAft>
                <a:spcPts val="600"/>
              </a:spcAft>
            </a:pPr>
            <a:r>
              <a:rPr lang="es-ES">
                <a:ea typeface="+mj-lt"/>
                <a:cs typeface="+mj-lt"/>
              </a:rPr>
              <a:t>FLORA TRANSITORIA</a:t>
            </a:r>
          </a:p>
        </p:txBody>
      </p:sp>
      <p:sp>
        <p:nvSpPr>
          <p:cNvPr id="6" name="CuadroTexto 5">
            <a:extLst>
              <a:ext uri="{FF2B5EF4-FFF2-40B4-BE49-F238E27FC236}">
                <a16:creationId xmlns:a16="http://schemas.microsoft.com/office/drawing/2014/main" id="{21559E4D-0978-4D62-929A-A8C660403888}"/>
              </a:ext>
            </a:extLst>
          </p:cNvPr>
          <p:cNvSpPr txBox="1"/>
          <p:nvPr/>
        </p:nvSpPr>
        <p:spPr>
          <a:xfrm>
            <a:off x="7041715" y="1749468"/>
            <a:ext cx="4809993" cy="30315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spcAft>
                <a:spcPts val="600"/>
              </a:spcAft>
            </a:pPr>
            <a:r>
              <a:rPr lang="es-ES" sz="2400">
                <a:ea typeface="+mn-lt"/>
                <a:cs typeface="+mn-lt"/>
              </a:rPr>
              <a:t>Bacterias gram (+) como Estreptococo del grupo A, Estafilococo aureus, y del género de Neisseria; flora fúngica como Candida albicans, la cual se considera patógena siempre que se aísla en piel.</a:t>
            </a:r>
            <a:endParaRPr lang="es-ES"/>
          </a:p>
          <a:p>
            <a:pPr algn="l">
              <a:spcAft>
                <a:spcPts val="600"/>
              </a:spcAft>
            </a:pPr>
            <a:endParaRPr lang="es-ES"/>
          </a:p>
        </p:txBody>
      </p:sp>
    </p:spTree>
    <p:extLst>
      <p:ext uri="{BB962C8B-B14F-4D97-AF65-F5344CB8AC3E}">
        <p14:creationId xmlns:p14="http://schemas.microsoft.com/office/powerpoint/2010/main" val="31307398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3418073-75AA-4476-B305-B168F434CC8C}"/>
              </a:ext>
            </a:extLst>
          </p:cNvPr>
          <p:cNvSpPr>
            <a:spLocks noGrp="1"/>
          </p:cNvSpPr>
          <p:nvPr>
            <p:ph idx="1"/>
          </p:nvPr>
        </p:nvSpPr>
        <p:spPr>
          <a:xfrm>
            <a:off x="438164" y="829710"/>
            <a:ext cx="10728325" cy="5461183"/>
          </a:xfrm>
        </p:spPr>
        <p:txBody>
          <a:bodyPr vert="horz" lIns="0" tIns="0" rIns="0" bIns="0" rtlCol="0" anchor="t">
            <a:normAutofit/>
          </a:bodyPr>
          <a:lstStyle/>
          <a:p>
            <a:pPr marL="0" indent="0">
              <a:lnSpc>
                <a:spcPct val="100000"/>
              </a:lnSpc>
              <a:spcBef>
                <a:spcPts val="0"/>
              </a:spcBef>
              <a:buNone/>
            </a:pPr>
            <a:r>
              <a:rPr lang="es-ES" sz="2400" b="1" dirty="0">
                <a:solidFill>
                  <a:srgbClr val="FFFFFF"/>
                </a:solidFill>
                <a:ea typeface="+mn-lt"/>
                <a:cs typeface="+mn-lt"/>
              </a:rPr>
              <a:t>ORGANISMOS CORINEIFORMES:</a:t>
            </a:r>
            <a:r>
              <a:rPr lang="es-ES" dirty="0">
                <a:solidFill>
                  <a:srgbClr val="FFFFFF"/>
                </a:solidFill>
                <a:ea typeface="+mn-lt"/>
                <a:cs typeface="+mn-lt"/>
              </a:rPr>
              <a:t> </a:t>
            </a:r>
            <a:br>
              <a:rPr lang="es-ES" dirty="0">
                <a:solidFill>
                  <a:srgbClr val="FFFFFF"/>
                </a:solidFill>
                <a:ea typeface="+mn-lt"/>
                <a:cs typeface="+mn-lt"/>
              </a:rPr>
            </a:br>
            <a:r>
              <a:rPr lang="es-ES">
                <a:solidFill>
                  <a:srgbClr val="FFFFFF"/>
                </a:solidFill>
                <a:ea typeface="+mn-lt"/>
                <a:cs typeface="+mn-lt"/>
              </a:rPr>
              <a:t>Bacilos gram (+), aerobios pleomórficos, </a:t>
            </a:r>
            <a:r>
              <a:rPr lang="es-ES" dirty="0">
                <a:solidFill>
                  <a:srgbClr val="FFFFFF"/>
                </a:solidFill>
                <a:ea typeface="+mn-lt"/>
                <a:cs typeface="+mn-lt"/>
              </a:rPr>
              <a:t>lipofílicos. </a:t>
            </a:r>
            <a:br>
              <a:rPr lang="es-ES" dirty="0">
                <a:solidFill>
                  <a:srgbClr val="FFFFFF"/>
                </a:solidFill>
                <a:ea typeface="+mn-lt"/>
                <a:cs typeface="+mn-lt"/>
              </a:rPr>
            </a:br>
            <a:r>
              <a:rPr lang="es-ES">
                <a:solidFill>
                  <a:srgbClr val="FFFFFF"/>
                </a:solidFill>
                <a:ea typeface="+mn-lt"/>
                <a:cs typeface="+mn-lt"/>
              </a:rPr>
              <a:t>Principales: corynebacterium, brevibacterium, dermatobacter y propionebacterium. </a:t>
            </a:r>
            <a:br>
              <a:rPr lang="es-ES" dirty="0">
                <a:solidFill>
                  <a:srgbClr val="FFFFFF"/>
                </a:solidFill>
                <a:ea typeface="+mn-lt"/>
                <a:cs typeface="+mn-lt"/>
              </a:rPr>
            </a:br>
            <a:br>
              <a:rPr lang="es-ES" dirty="0">
                <a:solidFill>
                  <a:srgbClr val="FFFFFF"/>
                </a:solidFill>
                <a:ea typeface="+mn-lt"/>
                <a:cs typeface="+mn-lt"/>
              </a:rPr>
            </a:br>
            <a:endParaRPr lang="es-ES" dirty="0">
              <a:solidFill>
                <a:srgbClr val="FFFFFF"/>
              </a:solidFill>
              <a:ea typeface="+mn-lt"/>
              <a:cs typeface="+mn-lt"/>
            </a:endParaRPr>
          </a:p>
          <a:p>
            <a:pPr>
              <a:lnSpc>
                <a:spcPct val="100000"/>
              </a:lnSpc>
              <a:spcBef>
                <a:spcPts val="0"/>
              </a:spcBef>
              <a:buFont typeface="Arial" panose="03070A02030502020204" pitchFamily="66" charset="0"/>
              <a:buChar char="•"/>
            </a:pPr>
            <a:r>
              <a:rPr lang="es-ES" b="1" dirty="0">
                <a:solidFill>
                  <a:srgbClr val="FFFFFF"/>
                </a:solidFill>
                <a:ea typeface="+mn-lt"/>
                <a:cs typeface="+mn-lt"/>
              </a:rPr>
              <a:t>  </a:t>
            </a:r>
            <a:r>
              <a:rPr lang="es-ES" b="1">
                <a:solidFill>
                  <a:srgbClr val="FFFFFF"/>
                </a:solidFill>
                <a:ea typeface="+mn-lt"/>
                <a:cs typeface="+mn-lt"/>
              </a:rPr>
              <a:t>Propionibacterium:</a:t>
            </a:r>
            <a:r>
              <a:rPr lang="es-ES" dirty="0">
                <a:solidFill>
                  <a:srgbClr val="FFFFFF"/>
                </a:solidFill>
                <a:ea typeface="+mn-lt"/>
                <a:cs typeface="+mn-lt"/>
              </a:rPr>
              <a:t> bacilos gram (+), anaerobios, lipofílicos y lipolíticos, que se encuentran colonizando los folículos pilosos y las glándulas sebáceas. </a:t>
            </a:r>
            <a:r>
              <a:rPr lang="es-ES" b="1" dirty="0">
                <a:solidFill>
                  <a:srgbClr val="FFFFFF"/>
                </a:solidFill>
                <a:ea typeface="+mn-lt"/>
                <a:cs typeface="+mn-lt"/>
              </a:rPr>
              <a:t>P. acnes presenta mayor afinidad a piel cabelluda, frente y espalda, en 100% de adultos.</a:t>
            </a:r>
            <a:r>
              <a:rPr lang="es-ES" dirty="0">
                <a:solidFill>
                  <a:srgbClr val="FFFFFF"/>
                </a:solidFill>
                <a:ea typeface="+mn-lt"/>
                <a:cs typeface="+mn-lt"/>
              </a:rPr>
              <a:t> P. avidum en </a:t>
            </a:r>
            <a:r>
              <a:rPr lang="es-ES">
                <a:solidFill>
                  <a:srgbClr val="FFFFFF"/>
                </a:solidFill>
                <a:ea typeface="+mn-lt"/>
                <a:cs typeface="+mn-lt"/>
              </a:rPr>
              <a:t>áreas intertriginosas y P. granulosum, se ha encontrado en pequeñas áreas pilosas.</a:t>
            </a:r>
            <a:endParaRPr lang="es-ES" dirty="0">
              <a:solidFill>
                <a:srgbClr val="FFFFFF"/>
              </a:solidFill>
              <a:ea typeface="+mn-lt"/>
              <a:cs typeface="+mn-lt"/>
            </a:endParaRPr>
          </a:p>
          <a:p>
            <a:pPr>
              <a:lnSpc>
                <a:spcPct val="100000"/>
              </a:lnSpc>
              <a:spcBef>
                <a:spcPts val="0"/>
              </a:spcBef>
              <a:buFont typeface="Arial" panose="03070A02030502020204" pitchFamily="66" charset="0"/>
              <a:buChar char="•"/>
            </a:pPr>
            <a:endParaRPr lang="es-ES" dirty="0">
              <a:solidFill>
                <a:srgbClr val="FFFFFF"/>
              </a:solidFill>
              <a:ea typeface="+mn-lt"/>
              <a:cs typeface="+mn-lt"/>
            </a:endParaRPr>
          </a:p>
          <a:p>
            <a:pPr>
              <a:lnSpc>
                <a:spcPct val="100000"/>
              </a:lnSpc>
              <a:spcBef>
                <a:spcPts val="0"/>
              </a:spcBef>
              <a:buFont typeface="Arial" panose="03070A02030502020204" pitchFamily="66" charset="0"/>
              <a:buChar char="•"/>
            </a:pPr>
            <a:r>
              <a:rPr lang="es-ES">
                <a:solidFill>
                  <a:srgbClr val="FFFFFF"/>
                </a:solidFill>
                <a:ea typeface="+mn-lt"/>
                <a:cs typeface="+mn-lt"/>
              </a:rPr>
              <a:t>La flora parasitaria es escasa, principalmente representada por </a:t>
            </a:r>
            <a:r>
              <a:rPr lang="es-ES" b="1" dirty="0">
                <a:solidFill>
                  <a:srgbClr val="FFFFFF"/>
                </a:solidFill>
                <a:ea typeface="+mn-lt"/>
                <a:cs typeface="+mn-lt"/>
              </a:rPr>
              <a:t>Demodex folicullorum</a:t>
            </a:r>
            <a:r>
              <a:rPr lang="es-ES" dirty="0">
                <a:solidFill>
                  <a:srgbClr val="FFFFFF"/>
                </a:solidFill>
                <a:ea typeface="+mn-lt"/>
                <a:cs typeface="+mn-lt"/>
              </a:rPr>
              <a:t>, parásito saprófito que se localiza en folículos pilosos en número de 2-3, pero que puede llegar a ser patógeno</a:t>
            </a:r>
            <a:endParaRPr lang="es-ES">
              <a:solidFill>
                <a:srgbClr val="FFFFFF"/>
              </a:solidFill>
            </a:endParaRPr>
          </a:p>
        </p:txBody>
      </p:sp>
    </p:spTree>
    <p:extLst>
      <p:ext uri="{BB962C8B-B14F-4D97-AF65-F5344CB8AC3E}">
        <p14:creationId xmlns:p14="http://schemas.microsoft.com/office/powerpoint/2010/main" val="402656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D6958">
            <a:alpha val="94000"/>
          </a:srgb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74047000-65BE-4F6F-938F-276C05D41C5F}"/>
              </a:ext>
            </a:extLst>
          </p:cNvPr>
          <p:cNvSpPr>
            <a:spLocks noGrp="1"/>
          </p:cNvSpPr>
          <p:nvPr>
            <p:ph type="title"/>
          </p:nvPr>
        </p:nvSpPr>
        <p:spPr>
          <a:xfrm>
            <a:off x="376699" y="681804"/>
            <a:ext cx="3205122" cy="2127124"/>
          </a:xfrm>
        </p:spPr>
        <p:txBody>
          <a:bodyPr anchor="t">
            <a:normAutofit/>
          </a:bodyPr>
          <a:lstStyle/>
          <a:p>
            <a:r>
              <a:rPr lang="es-ES" sz="3600" b="1" dirty="0">
                <a:solidFill>
                  <a:schemeClr val="bg1"/>
                </a:solidFill>
              </a:rPr>
              <a:t>USO RACIONAL MEDICACIÓN TÓPICA </a:t>
            </a:r>
          </a:p>
        </p:txBody>
      </p:sp>
      <p:sp>
        <p:nvSpPr>
          <p:cNvPr id="4" name="Marcador de contenido 3">
            <a:extLst>
              <a:ext uri="{FF2B5EF4-FFF2-40B4-BE49-F238E27FC236}">
                <a16:creationId xmlns:a16="http://schemas.microsoft.com/office/drawing/2014/main" id="{7E0D2983-21B5-4520-BAC9-6020C4D53680}"/>
              </a:ext>
            </a:extLst>
          </p:cNvPr>
          <p:cNvSpPr>
            <a:spLocks noGrp="1"/>
          </p:cNvSpPr>
          <p:nvPr>
            <p:ph sz="half" idx="2"/>
          </p:nvPr>
        </p:nvSpPr>
        <p:spPr>
          <a:xfrm>
            <a:off x="4979788" y="514790"/>
            <a:ext cx="6767395" cy="2912913"/>
          </a:xfrm>
        </p:spPr>
        <p:txBody>
          <a:bodyPr vert="horz" lIns="91440" tIns="45720" rIns="91440" bIns="45720" rtlCol="0" anchor="t">
            <a:normAutofit/>
          </a:bodyPr>
          <a:lstStyle/>
          <a:p>
            <a:pPr marL="0" indent="0">
              <a:buNone/>
            </a:pPr>
            <a:r>
              <a:rPr lang="es-ES" sz="2000">
                <a:cs typeface="Calibri"/>
              </a:rPr>
              <a:t>MÉDICAMENTO TÓPICO</a:t>
            </a:r>
          </a:p>
          <a:p>
            <a:pPr marL="0" indent="0">
              <a:buNone/>
            </a:pPr>
            <a:r>
              <a:rPr lang="es-ES" sz="2000">
                <a:cs typeface="Calibri"/>
              </a:rPr>
              <a:t>2 componentes: </a:t>
            </a:r>
          </a:p>
          <a:p>
            <a:pPr marL="342900" indent="-342900"/>
            <a:r>
              <a:rPr lang="es-ES" sz="2000">
                <a:cs typeface="Calibri"/>
              </a:rPr>
              <a:t> </a:t>
            </a:r>
            <a:r>
              <a:rPr lang="es-ES" sz="2000" b="1">
                <a:cs typeface="Calibri"/>
              </a:rPr>
              <a:t>Fármaco o principio</a:t>
            </a:r>
            <a:r>
              <a:rPr lang="es-ES" sz="2000">
                <a:cs typeface="Calibri"/>
              </a:rPr>
              <a:t> activo (antibiótico, antifúngico, antiinflamatorio, queratolítico)</a:t>
            </a:r>
          </a:p>
          <a:p>
            <a:pPr marL="342900" indent="-342900"/>
            <a:r>
              <a:rPr lang="es-ES" sz="2000" b="1">
                <a:cs typeface="Calibri"/>
              </a:rPr>
              <a:t>Excipiente o vehículo</a:t>
            </a:r>
            <a:r>
              <a:rPr lang="es-ES" sz="2000">
                <a:cs typeface="Calibri"/>
              </a:rPr>
              <a:t>:</a:t>
            </a:r>
            <a:endParaRPr lang="es-ES">
              <a:cs typeface="Calibri"/>
            </a:endParaRPr>
          </a:p>
          <a:p>
            <a:pPr marL="0" indent="0">
              <a:buNone/>
            </a:pPr>
            <a:r>
              <a:rPr lang="es-ES" sz="2000">
                <a:cs typeface="Calibri"/>
              </a:rPr>
              <a:t>Sustancia donde va disuelta el ppio activo y lo transporta a la capa córnea de la epidermis. Se obtiene mezclando diversas proporciones de AGUA, GRASAS y POLVO </a:t>
            </a:r>
            <a:endParaRPr lang="es-ES">
              <a:cs typeface="Calibri"/>
            </a:endParaRPr>
          </a:p>
        </p:txBody>
      </p:sp>
      <p:sp>
        <p:nvSpPr>
          <p:cNvPr id="3" name="Marcador de contenido 2">
            <a:extLst>
              <a:ext uri="{FF2B5EF4-FFF2-40B4-BE49-F238E27FC236}">
                <a16:creationId xmlns:a16="http://schemas.microsoft.com/office/drawing/2014/main" id="{B03E75B9-AD57-490B-B0AF-2768EA3E3901}"/>
              </a:ext>
            </a:extLst>
          </p:cNvPr>
          <p:cNvSpPr>
            <a:spLocks noGrp="1"/>
          </p:cNvSpPr>
          <p:nvPr>
            <p:ph sz="half" idx="1"/>
          </p:nvPr>
        </p:nvSpPr>
        <p:spPr>
          <a:xfrm>
            <a:off x="3983990" y="4105585"/>
            <a:ext cx="7863421" cy="2359679"/>
          </a:xfrm>
        </p:spPr>
        <p:txBody>
          <a:bodyPr vert="horz" lIns="91440" tIns="45720" rIns="91440" bIns="45720" rtlCol="0" anchor="t">
            <a:normAutofit/>
          </a:bodyPr>
          <a:lstStyle/>
          <a:p>
            <a:pPr marL="0" indent="0">
              <a:buNone/>
            </a:pPr>
            <a:r>
              <a:rPr lang="es-ES" sz="1800" dirty="0">
                <a:latin typeface="Sagona Book"/>
                <a:cs typeface="Calibri"/>
              </a:rPr>
              <a:t>Formulaciones más o menos acuosas y más o menos aceitosas./grasosas</a:t>
            </a:r>
          </a:p>
          <a:p>
            <a:pPr marL="0" indent="0">
              <a:buNone/>
            </a:pPr>
            <a:r>
              <a:rPr lang="es-ES" sz="2400" b="1" dirty="0">
                <a:latin typeface="Sagona Book"/>
                <a:cs typeface="Calibri"/>
              </a:rPr>
              <a:t>Solventes: parabenos/</a:t>
            </a:r>
            <a:r>
              <a:rPr lang="es-ES" sz="2400" b="1" dirty="0" err="1">
                <a:latin typeface="Sagona Book"/>
                <a:cs typeface="Calibri"/>
              </a:rPr>
              <a:t>proponilglicol</a:t>
            </a:r>
            <a:endParaRPr lang="es-ES" sz="2400" b="1" dirty="0">
              <a:latin typeface="Sagona Book"/>
              <a:cs typeface="Calibri"/>
            </a:endParaRPr>
          </a:p>
          <a:p>
            <a:pPr marL="0" indent="0">
              <a:buNone/>
            </a:pPr>
            <a:r>
              <a:rPr lang="es-ES" sz="1800" dirty="0">
                <a:latin typeface="Sagona Book"/>
                <a:cs typeface="Calibri"/>
              </a:rPr>
              <a:t>¡Determinan fecha de vencimiento de los productos, y las alergias!!!!</a:t>
            </a:r>
          </a:p>
          <a:p>
            <a:pPr marL="0" indent="0">
              <a:buNone/>
            </a:pPr>
            <a:endParaRPr lang="es-ES" sz="2000">
              <a:cs typeface="Calibri"/>
            </a:endParaRPr>
          </a:p>
          <a:p>
            <a:pPr marL="0" indent="0">
              <a:buNone/>
            </a:pPr>
            <a:endParaRPr lang="es-ES" sz="2000">
              <a:cs typeface="Calibri"/>
            </a:endParaRPr>
          </a:p>
        </p:txBody>
      </p:sp>
      <p:sp>
        <p:nvSpPr>
          <p:cNvPr id="5" name="CuadroTexto 4">
            <a:extLst>
              <a:ext uri="{FF2B5EF4-FFF2-40B4-BE49-F238E27FC236}">
                <a16:creationId xmlns:a16="http://schemas.microsoft.com/office/drawing/2014/main" id="{E9859C26-BCCA-4287-B5CA-DB7C275D8320}"/>
              </a:ext>
            </a:extLst>
          </p:cNvPr>
          <p:cNvSpPr txBox="1"/>
          <p:nvPr/>
        </p:nvSpPr>
        <p:spPr>
          <a:xfrm>
            <a:off x="371605" y="2970756"/>
            <a:ext cx="3338185"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Courier New"/>
              <a:buChar char="o"/>
            </a:pPr>
            <a:r>
              <a:rPr lang="es-ES" b="1" dirty="0">
                <a:solidFill>
                  <a:schemeClr val="bg1"/>
                </a:solidFill>
                <a:latin typeface="Century Gothic"/>
              </a:rPr>
              <a:t>Cremas y leches</a:t>
            </a:r>
            <a:endParaRPr lang="es-ES" b="1" dirty="0">
              <a:solidFill>
                <a:schemeClr val="bg1"/>
              </a:solidFill>
              <a:latin typeface="Century Gothic"/>
              <a:cs typeface="Calibri"/>
            </a:endParaRPr>
          </a:p>
          <a:p>
            <a:pPr marL="285750" indent="-285750">
              <a:buFont typeface="Courier New"/>
              <a:buChar char="o"/>
            </a:pPr>
            <a:r>
              <a:rPr lang="es-ES" b="1" dirty="0" err="1">
                <a:solidFill>
                  <a:schemeClr val="bg1"/>
                </a:solidFill>
                <a:latin typeface="Century Gothic"/>
                <a:cs typeface="Calibri"/>
              </a:rPr>
              <a:t>Unguentos</a:t>
            </a:r>
            <a:r>
              <a:rPr lang="es-ES" b="1" dirty="0">
                <a:solidFill>
                  <a:schemeClr val="bg1"/>
                </a:solidFill>
                <a:latin typeface="Century Gothic"/>
                <a:cs typeface="Calibri"/>
              </a:rPr>
              <a:t> y pomadas</a:t>
            </a:r>
          </a:p>
          <a:p>
            <a:pPr marL="285750" indent="-285750">
              <a:buFont typeface="Courier New"/>
              <a:buChar char="o"/>
            </a:pPr>
            <a:r>
              <a:rPr lang="es-ES" b="1" dirty="0">
                <a:solidFill>
                  <a:schemeClr val="bg1"/>
                </a:solidFill>
                <a:latin typeface="Century Gothic"/>
                <a:cs typeface="Calibri"/>
              </a:rPr>
              <a:t>Lociones </a:t>
            </a:r>
          </a:p>
          <a:p>
            <a:pPr marL="285750" indent="-285750">
              <a:buFont typeface="Courier New"/>
              <a:buChar char="o"/>
            </a:pPr>
            <a:r>
              <a:rPr lang="es-ES" b="1" dirty="0">
                <a:solidFill>
                  <a:schemeClr val="bg1"/>
                </a:solidFill>
                <a:latin typeface="Century Gothic"/>
                <a:cs typeface="Calibri"/>
              </a:rPr>
              <a:t>Soluciones </a:t>
            </a:r>
          </a:p>
        </p:txBody>
      </p:sp>
    </p:spTree>
    <p:extLst>
      <p:ext uri="{BB962C8B-B14F-4D97-AF65-F5344CB8AC3E}">
        <p14:creationId xmlns:p14="http://schemas.microsoft.com/office/powerpoint/2010/main" val="565679831"/>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5">
            <a:extLst>
              <a:ext uri="{FF2B5EF4-FFF2-40B4-BE49-F238E27FC236}">
                <a16:creationId xmlns:a16="http://schemas.microsoft.com/office/drawing/2014/main" id="{3BF3864A-D26B-4F23-91E1-FC5BCF232D56}"/>
              </a:ext>
            </a:extLst>
          </p:cNvPr>
          <p:cNvPicPr>
            <a:picLocks noGrp="1" noChangeAspect="1"/>
          </p:cNvPicPr>
          <p:nvPr>
            <p:ph sz="half" idx="4294967295"/>
          </p:nvPr>
        </p:nvPicPr>
        <p:blipFill>
          <a:blip r:embed="rId2"/>
          <a:stretch>
            <a:fillRect/>
          </a:stretch>
        </p:blipFill>
        <p:spPr>
          <a:xfrm>
            <a:off x="949890" y="718463"/>
            <a:ext cx="4900613" cy="2581275"/>
          </a:xfrm>
        </p:spPr>
      </p:pic>
      <p:pic>
        <p:nvPicPr>
          <p:cNvPr id="6" name="Imagen 6" descr="Imagen que contiene persona, interior, tabla, sostener&#10;&#10;Descripción generada automáticamente">
            <a:extLst>
              <a:ext uri="{FF2B5EF4-FFF2-40B4-BE49-F238E27FC236}">
                <a16:creationId xmlns:a16="http://schemas.microsoft.com/office/drawing/2014/main" id="{17AC2DF8-A56B-486E-A4A2-15AD4FB16E3B}"/>
              </a:ext>
            </a:extLst>
          </p:cNvPr>
          <p:cNvPicPr>
            <a:picLocks noChangeAspect="1"/>
          </p:cNvPicPr>
          <p:nvPr/>
        </p:nvPicPr>
        <p:blipFill>
          <a:blip r:embed="rId3"/>
          <a:stretch>
            <a:fillRect/>
          </a:stretch>
        </p:blipFill>
        <p:spPr>
          <a:xfrm>
            <a:off x="5909023" y="717664"/>
            <a:ext cx="3691002" cy="2581612"/>
          </a:xfrm>
          <a:prstGeom prst="rect">
            <a:avLst/>
          </a:prstGeom>
        </p:spPr>
      </p:pic>
      <p:sp>
        <p:nvSpPr>
          <p:cNvPr id="7" name="CuadroTexto 6">
            <a:extLst>
              <a:ext uri="{FF2B5EF4-FFF2-40B4-BE49-F238E27FC236}">
                <a16:creationId xmlns:a16="http://schemas.microsoft.com/office/drawing/2014/main" id="{3794A21D-49C2-46A4-B702-176DAD3ADBCD}"/>
              </a:ext>
            </a:extLst>
          </p:cNvPr>
          <p:cNvSpPr txBox="1"/>
          <p:nvPr/>
        </p:nvSpPr>
        <p:spPr>
          <a:xfrm>
            <a:off x="1079065" y="5474265"/>
            <a:ext cx="693941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i="1"/>
              <a:t>(El ungüento es más sólido que la pomada)</a:t>
            </a:r>
            <a:endParaRPr lang="es-ES">
              <a:cs typeface="Calibri"/>
            </a:endParaRPr>
          </a:p>
        </p:txBody>
      </p:sp>
      <p:sp>
        <p:nvSpPr>
          <p:cNvPr id="2" name="CuadroTexto 1">
            <a:extLst>
              <a:ext uri="{FF2B5EF4-FFF2-40B4-BE49-F238E27FC236}">
                <a16:creationId xmlns:a16="http://schemas.microsoft.com/office/drawing/2014/main" id="{93C71DF6-C4BB-4BCE-9791-28ED880A8519}"/>
              </a:ext>
            </a:extLst>
          </p:cNvPr>
          <p:cNvSpPr txBox="1"/>
          <p:nvPr/>
        </p:nvSpPr>
        <p:spPr>
          <a:xfrm>
            <a:off x="952500" y="4086225"/>
            <a:ext cx="8394526" cy="369332"/>
          </a:xfrm>
          <a:prstGeom prst="rect">
            <a:avLst/>
          </a:prstGeom>
          <a:solidFill>
            <a:schemeClr val="bg2">
              <a:lumMod val="25000"/>
              <a:lumOff val="7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dirty="0">
                <a:solidFill>
                  <a:schemeClr val="bg2"/>
                </a:solidFill>
                <a:latin typeface="Century Gothic"/>
              </a:rPr>
              <a:t>Ej: ungüento con eritromicina para la prevención de la oftalmía del RN </a:t>
            </a:r>
          </a:p>
        </p:txBody>
      </p:sp>
    </p:spTree>
    <p:extLst>
      <p:ext uri="{BB962C8B-B14F-4D97-AF65-F5344CB8AC3E}">
        <p14:creationId xmlns:p14="http://schemas.microsoft.com/office/powerpoint/2010/main" val="3447128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5" descr="Imagen que contiene cuchillo&#10;&#10;Descripción generada automáticamente">
            <a:extLst>
              <a:ext uri="{FF2B5EF4-FFF2-40B4-BE49-F238E27FC236}">
                <a16:creationId xmlns:a16="http://schemas.microsoft.com/office/drawing/2014/main" id="{6486F654-DCF0-4ABD-B183-2A3F2A34E20D}"/>
              </a:ext>
            </a:extLst>
          </p:cNvPr>
          <p:cNvPicPr>
            <a:picLocks noGrp="1" noChangeAspect="1"/>
          </p:cNvPicPr>
          <p:nvPr>
            <p:ph sz="half" idx="4294967295"/>
          </p:nvPr>
        </p:nvPicPr>
        <p:blipFill>
          <a:blip r:embed="rId2"/>
          <a:stretch>
            <a:fillRect/>
          </a:stretch>
        </p:blipFill>
        <p:spPr>
          <a:xfrm>
            <a:off x="1743075" y="839788"/>
            <a:ext cx="4038600" cy="1960562"/>
          </a:xfrm>
        </p:spPr>
      </p:pic>
      <p:pic>
        <p:nvPicPr>
          <p:cNvPr id="6" name="Imagen 6" descr="Imagen que contiene persona, interior, taza, tabla&#10;&#10;Descripción generada automáticamente">
            <a:extLst>
              <a:ext uri="{FF2B5EF4-FFF2-40B4-BE49-F238E27FC236}">
                <a16:creationId xmlns:a16="http://schemas.microsoft.com/office/drawing/2014/main" id="{7A16E6E3-A841-4392-B390-9474183E533D}"/>
              </a:ext>
            </a:extLst>
          </p:cNvPr>
          <p:cNvPicPr>
            <a:picLocks noChangeAspect="1"/>
          </p:cNvPicPr>
          <p:nvPr/>
        </p:nvPicPr>
        <p:blipFill>
          <a:blip r:embed="rId3"/>
          <a:stretch>
            <a:fillRect/>
          </a:stretch>
        </p:blipFill>
        <p:spPr>
          <a:xfrm>
            <a:off x="6655496" y="838823"/>
            <a:ext cx="2743200" cy="2299368"/>
          </a:xfrm>
          <a:prstGeom prst="rect">
            <a:avLst/>
          </a:prstGeom>
        </p:spPr>
      </p:pic>
      <p:sp>
        <p:nvSpPr>
          <p:cNvPr id="7" name="CuadroTexto 6">
            <a:extLst>
              <a:ext uri="{FF2B5EF4-FFF2-40B4-BE49-F238E27FC236}">
                <a16:creationId xmlns:a16="http://schemas.microsoft.com/office/drawing/2014/main" id="{8C36ED79-A3FF-48C7-AC34-5C07486C62AA}"/>
              </a:ext>
            </a:extLst>
          </p:cNvPr>
          <p:cNvSpPr txBox="1"/>
          <p:nvPr/>
        </p:nvSpPr>
        <p:spPr>
          <a:xfrm>
            <a:off x="1745815" y="4391547"/>
            <a:ext cx="953856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a:t>Tienden estratificarse o separarse después de un reposo prolongado</a:t>
            </a:r>
            <a:br>
              <a:rPr lang="es-ES" dirty="0"/>
            </a:br>
            <a:endParaRPr lang="es-ES">
              <a:cs typeface="Calibri"/>
            </a:endParaRPr>
          </a:p>
        </p:txBody>
      </p:sp>
      <p:sp>
        <p:nvSpPr>
          <p:cNvPr id="8" name="Flecha: hacia abajo 7">
            <a:extLst>
              <a:ext uri="{FF2B5EF4-FFF2-40B4-BE49-F238E27FC236}">
                <a16:creationId xmlns:a16="http://schemas.microsoft.com/office/drawing/2014/main" id="{2DBA12FF-DD62-452C-96A5-D5DF438FCC39}"/>
              </a:ext>
            </a:extLst>
          </p:cNvPr>
          <p:cNvSpPr/>
          <p:nvPr/>
        </p:nvSpPr>
        <p:spPr>
          <a:xfrm>
            <a:off x="3652104" y="2798617"/>
            <a:ext cx="302712" cy="12212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CuadroTexto 1">
            <a:extLst>
              <a:ext uri="{FF2B5EF4-FFF2-40B4-BE49-F238E27FC236}">
                <a16:creationId xmlns:a16="http://schemas.microsoft.com/office/drawing/2014/main" id="{E2619285-37CE-48E0-883D-57B0FE3182C6}"/>
              </a:ext>
            </a:extLst>
          </p:cNvPr>
          <p:cNvSpPr txBox="1"/>
          <p:nvPr/>
        </p:nvSpPr>
        <p:spPr>
          <a:xfrm>
            <a:off x="1743075" y="4819650"/>
            <a:ext cx="432435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a:t>¡AGITAR para homogeneizar!</a:t>
            </a:r>
            <a:r>
              <a:rPr lang="es-ES" dirty="0"/>
              <a:t> </a:t>
            </a:r>
          </a:p>
        </p:txBody>
      </p:sp>
    </p:spTree>
    <p:extLst>
      <p:ext uri="{BB962C8B-B14F-4D97-AF65-F5344CB8AC3E}">
        <p14:creationId xmlns:p14="http://schemas.microsoft.com/office/powerpoint/2010/main" val="1308270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5">
            <a:extLst>
              <a:ext uri="{FF2B5EF4-FFF2-40B4-BE49-F238E27FC236}">
                <a16:creationId xmlns:a16="http://schemas.microsoft.com/office/drawing/2014/main" id="{BEB68630-076C-4800-AE43-F1F72613A866}"/>
              </a:ext>
            </a:extLst>
          </p:cNvPr>
          <p:cNvPicPr>
            <a:picLocks noGrp="1" noChangeAspect="1"/>
          </p:cNvPicPr>
          <p:nvPr>
            <p:ph sz="half" idx="4294967295"/>
          </p:nvPr>
        </p:nvPicPr>
        <p:blipFill>
          <a:blip r:embed="rId2"/>
          <a:stretch>
            <a:fillRect/>
          </a:stretch>
        </p:blipFill>
        <p:spPr>
          <a:xfrm>
            <a:off x="1343025" y="1177925"/>
            <a:ext cx="4889500" cy="3025775"/>
          </a:xfrm>
        </p:spPr>
      </p:pic>
      <p:pic>
        <p:nvPicPr>
          <p:cNvPr id="6" name="Imagen 6" descr="Imagen que contiene persona, interior, mano, sostener&#10;&#10;Descripción generada automáticamente">
            <a:extLst>
              <a:ext uri="{FF2B5EF4-FFF2-40B4-BE49-F238E27FC236}">
                <a16:creationId xmlns:a16="http://schemas.microsoft.com/office/drawing/2014/main" id="{347A6440-AC36-4AED-AC0F-F950DDF3FB05}"/>
              </a:ext>
            </a:extLst>
          </p:cNvPr>
          <p:cNvPicPr>
            <a:picLocks noGrp="1" noChangeAspect="1"/>
          </p:cNvPicPr>
          <p:nvPr>
            <p:ph sz="half" idx="4294967295"/>
          </p:nvPr>
        </p:nvPicPr>
        <p:blipFill>
          <a:blip r:embed="rId3"/>
          <a:stretch>
            <a:fillRect/>
          </a:stretch>
        </p:blipFill>
        <p:spPr>
          <a:xfrm>
            <a:off x="6477000" y="533400"/>
            <a:ext cx="4600575" cy="3667125"/>
          </a:xfrm>
        </p:spPr>
      </p:pic>
    </p:spTree>
    <p:extLst>
      <p:ext uri="{BB962C8B-B14F-4D97-AF65-F5344CB8AC3E}">
        <p14:creationId xmlns:p14="http://schemas.microsoft.com/office/powerpoint/2010/main" val="1367421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5" descr="Imagen que contiene cuchillo, tabla&#10;&#10;Descripción generada automáticamente">
            <a:extLst>
              <a:ext uri="{FF2B5EF4-FFF2-40B4-BE49-F238E27FC236}">
                <a16:creationId xmlns:a16="http://schemas.microsoft.com/office/drawing/2014/main" id="{440498B6-6679-481A-8E05-9EB89A6636FD}"/>
              </a:ext>
            </a:extLst>
          </p:cNvPr>
          <p:cNvPicPr>
            <a:picLocks noGrp="1" noChangeAspect="1"/>
          </p:cNvPicPr>
          <p:nvPr>
            <p:ph sz="half" idx="4294967295"/>
          </p:nvPr>
        </p:nvPicPr>
        <p:blipFill>
          <a:blip r:embed="rId2"/>
          <a:stretch>
            <a:fillRect/>
          </a:stretch>
        </p:blipFill>
        <p:spPr>
          <a:xfrm>
            <a:off x="1752600" y="1557338"/>
            <a:ext cx="3686175" cy="2381250"/>
          </a:xfrm>
        </p:spPr>
      </p:pic>
      <p:pic>
        <p:nvPicPr>
          <p:cNvPr id="6" name="Imagen 6" descr="Imagen que contiene interior, tabla, mano, sostener&#10;&#10;Descripción generada automáticamente">
            <a:extLst>
              <a:ext uri="{FF2B5EF4-FFF2-40B4-BE49-F238E27FC236}">
                <a16:creationId xmlns:a16="http://schemas.microsoft.com/office/drawing/2014/main" id="{8A4981BC-D31E-418F-972F-7080DF08B90A}"/>
              </a:ext>
            </a:extLst>
          </p:cNvPr>
          <p:cNvPicPr>
            <a:picLocks noGrp="1" noChangeAspect="1"/>
          </p:cNvPicPr>
          <p:nvPr>
            <p:ph sz="half" idx="4294967295"/>
          </p:nvPr>
        </p:nvPicPr>
        <p:blipFill>
          <a:blip r:embed="rId3"/>
          <a:stretch>
            <a:fillRect/>
          </a:stretch>
        </p:blipFill>
        <p:spPr>
          <a:xfrm>
            <a:off x="6562725" y="1557338"/>
            <a:ext cx="3438525" cy="3076575"/>
          </a:xfrm>
        </p:spPr>
      </p:pic>
    </p:spTree>
    <p:extLst>
      <p:ext uri="{BB962C8B-B14F-4D97-AF65-F5344CB8AC3E}">
        <p14:creationId xmlns:p14="http://schemas.microsoft.com/office/powerpoint/2010/main" val="1641702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5">
            <a:extLst>
              <a:ext uri="{FF2B5EF4-FFF2-40B4-BE49-F238E27FC236}">
                <a16:creationId xmlns:a16="http://schemas.microsoft.com/office/drawing/2014/main" id="{D73660CC-50B0-48D8-8059-F1D8CE3E265E}"/>
              </a:ext>
            </a:extLst>
          </p:cNvPr>
          <p:cNvPicPr>
            <a:picLocks noGrp="1" noChangeAspect="1"/>
          </p:cNvPicPr>
          <p:nvPr>
            <p:ph sz="half" idx="4294967295"/>
          </p:nvPr>
        </p:nvPicPr>
        <p:blipFill>
          <a:blip r:embed="rId2"/>
          <a:stretch>
            <a:fillRect/>
          </a:stretch>
        </p:blipFill>
        <p:spPr>
          <a:xfrm>
            <a:off x="1371600" y="519113"/>
            <a:ext cx="5010150" cy="3048000"/>
          </a:xfrm>
        </p:spPr>
      </p:pic>
      <p:sp>
        <p:nvSpPr>
          <p:cNvPr id="9" name="Marcador de contenido 8">
            <a:extLst>
              <a:ext uri="{FF2B5EF4-FFF2-40B4-BE49-F238E27FC236}">
                <a16:creationId xmlns:a16="http://schemas.microsoft.com/office/drawing/2014/main" id="{04034D9A-1E60-4A37-8D61-36D008D57C24}"/>
              </a:ext>
            </a:extLst>
          </p:cNvPr>
          <p:cNvSpPr>
            <a:spLocks noGrp="1"/>
          </p:cNvSpPr>
          <p:nvPr>
            <p:ph sz="half" idx="4294967295"/>
          </p:nvPr>
        </p:nvSpPr>
        <p:spPr>
          <a:xfrm>
            <a:off x="1428750" y="3890963"/>
            <a:ext cx="9242425" cy="958850"/>
          </a:xfrm>
        </p:spPr>
        <p:txBody>
          <a:bodyPr vert="horz" lIns="91440" tIns="45720" rIns="91440" bIns="45720" rtlCol="0" anchor="t">
            <a:normAutofit fontScale="92500"/>
          </a:bodyPr>
          <a:lstStyle/>
          <a:p>
            <a:pPr marL="0" indent="0">
              <a:buNone/>
            </a:pPr>
            <a:r>
              <a:rPr lang="es-ES">
                <a:cs typeface="Calibri" panose="020F0502020204030204"/>
              </a:rPr>
              <a:t>Predomina el agua sobre las grasas. </a:t>
            </a:r>
          </a:p>
          <a:p>
            <a:pPr marL="0" indent="0">
              <a:buNone/>
            </a:pPr>
            <a:r>
              <a:rPr lang="es-ES">
                <a:cs typeface="Calibri" panose="020F0502020204030204"/>
              </a:rPr>
              <a:t>La textura de las cremas es mucho más densa que la de la leche. </a:t>
            </a:r>
          </a:p>
        </p:txBody>
      </p:sp>
      <p:pic>
        <p:nvPicPr>
          <p:cNvPr id="7" name="Imagen 7" descr="Imagen que contiene persona, interior, tabla, alimentos&#10;&#10;Descripción generada automáticamente">
            <a:extLst>
              <a:ext uri="{FF2B5EF4-FFF2-40B4-BE49-F238E27FC236}">
                <a16:creationId xmlns:a16="http://schemas.microsoft.com/office/drawing/2014/main" id="{6E4D4794-0EB8-4188-B56F-32BCBA3A7D50}"/>
              </a:ext>
            </a:extLst>
          </p:cNvPr>
          <p:cNvPicPr>
            <a:picLocks noChangeAspect="1"/>
          </p:cNvPicPr>
          <p:nvPr/>
        </p:nvPicPr>
        <p:blipFill>
          <a:blip r:embed="rId3"/>
          <a:stretch>
            <a:fillRect/>
          </a:stretch>
        </p:blipFill>
        <p:spPr>
          <a:xfrm>
            <a:off x="6385403" y="523472"/>
            <a:ext cx="4422731" cy="3051153"/>
          </a:xfrm>
          <a:prstGeom prst="rect">
            <a:avLst/>
          </a:prstGeom>
        </p:spPr>
      </p:pic>
    </p:spTree>
    <p:extLst>
      <p:ext uri="{BB962C8B-B14F-4D97-AF65-F5344CB8AC3E}">
        <p14:creationId xmlns:p14="http://schemas.microsoft.com/office/powerpoint/2010/main" val="1936013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E1750109-3B91-4506-B997-0CD8E35A14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B5E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E72D8D1B-59F6-4FF3-8547-9BBB6129F2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480060"/>
            <a:ext cx="3442553"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8FC8C21F-9484-4A71-ABFA-6C10682FA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3603670"/>
            <a:ext cx="3442553"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agen 9" descr="Imagen que contiene interior, persona, mano, sostener&#10;&#10;Descripción generada automáticamente">
            <a:extLst>
              <a:ext uri="{FF2B5EF4-FFF2-40B4-BE49-F238E27FC236}">
                <a16:creationId xmlns:a16="http://schemas.microsoft.com/office/drawing/2014/main" id="{A67E3010-EFC3-4078-BF87-A3BDF67DB66D}"/>
              </a:ext>
            </a:extLst>
          </p:cNvPr>
          <p:cNvPicPr>
            <a:picLocks noGrp="1" noChangeAspect="1"/>
          </p:cNvPicPr>
          <p:nvPr>
            <p:ph sz="half" idx="4294967295"/>
          </p:nvPr>
        </p:nvPicPr>
        <p:blipFill>
          <a:blip r:embed="rId2"/>
          <a:stretch>
            <a:fillRect/>
          </a:stretch>
        </p:blipFill>
        <p:spPr>
          <a:xfrm>
            <a:off x="643426" y="735515"/>
            <a:ext cx="3104943" cy="2275729"/>
          </a:xfrm>
          <a:prstGeom prst="rect">
            <a:avLst/>
          </a:prstGeom>
        </p:spPr>
      </p:pic>
      <p:sp>
        <p:nvSpPr>
          <p:cNvPr id="40" name="Rectangle 39">
            <a:extLst>
              <a:ext uri="{FF2B5EF4-FFF2-40B4-BE49-F238E27FC236}">
                <a16:creationId xmlns:a16="http://schemas.microsoft.com/office/drawing/2014/main" id="{2C444748-5A8D-4B53-89FE-42B455DFA2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5618" y="487090"/>
            <a:ext cx="3588171" cy="589788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Imagen 20" descr="Imagen que contiene cuchillo, tabla&#10;&#10;Descripción generada automáticamente">
            <a:extLst>
              <a:ext uri="{FF2B5EF4-FFF2-40B4-BE49-F238E27FC236}">
                <a16:creationId xmlns:a16="http://schemas.microsoft.com/office/drawing/2014/main" id="{4F9AB101-A775-4A82-8C89-B11947F5FA35}"/>
              </a:ext>
            </a:extLst>
          </p:cNvPr>
          <p:cNvPicPr>
            <a:picLocks noChangeAspect="1"/>
          </p:cNvPicPr>
          <p:nvPr/>
        </p:nvPicPr>
        <p:blipFill>
          <a:blip r:embed="rId3"/>
          <a:stretch>
            <a:fillRect/>
          </a:stretch>
        </p:blipFill>
        <p:spPr>
          <a:xfrm>
            <a:off x="4531914" y="660935"/>
            <a:ext cx="3088125" cy="5560628"/>
          </a:xfrm>
          <a:prstGeom prst="rect">
            <a:avLst/>
          </a:prstGeom>
        </p:spPr>
      </p:pic>
      <p:sp>
        <p:nvSpPr>
          <p:cNvPr id="42" name="Rectangle 41">
            <a:extLst>
              <a:ext uri="{FF2B5EF4-FFF2-40B4-BE49-F238E27FC236}">
                <a16:creationId xmlns:a16="http://schemas.microsoft.com/office/drawing/2014/main" id="{14044C96-7CFD-44DB-A579-D77B0D37C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5524" y="487090"/>
            <a:ext cx="3588174" cy="589788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10" descr="Imagen que contiene taza, interior, tabla, persona&#10;&#10;Descripción generada automáticamente">
            <a:extLst>
              <a:ext uri="{FF2B5EF4-FFF2-40B4-BE49-F238E27FC236}">
                <a16:creationId xmlns:a16="http://schemas.microsoft.com/office/drawing/2014/main" id="{17DD7263-B7F8-4FFD-9F85-FF31E814EECE}"/>
              </a:ext>
            </a:extLst>
          </p:cNvPr>
          <p:cNvPicPr>
            <a:picLocks noChangeAspect="1"/>
          </p:cNvPicPr>
          <p:nvPr/>
        </p:nvPicPr>
        <p:blipFill>
          <a:blip r:embed="rId4"/>
          <a:stretch>
            <a:fillRect/>
          </a:stretch>
        </p:blipFill>
        <p:spPr>
          <a:xfrm>
            <a:off x="8313518" y="659281"/>
            <a:ext cx="3252903" cy="5522183"/>
          </a:xfrm>
          <a:prstGeom prst="rect">
            <a:avLst/>
          </a:prstGeom>
        </p:spPr>
      </p:pic>
      <p:pic>
        <p:nvPicPr>
          <p:cNvPr id="11" name="Imagen 11" descr="Imagen que contiene alimentos&#10;&#10;Descripción generada automáticamente">
            <a:extLst>
              <a:ext uri="{FF2B5EF4-FFF2-40B4-BE49-F238E27FC236}">
                <a16:creationId xmlns:a16="http://schemas.microsoft.com/office/drawing/2014/main" id="{1D8F8ACB-8DB2-47F5-933E-C2718DB1D4BE}"/>
              </a:ext>
            </a:extLst>
          </p:cNvPr>
          <p:cNvPicPr>
            <a:picLocks noChangeAspect="1"/>
          </p:cNvPicPr>
          <p:nvPr/>
        </p:nvPicPr>
        <p:blipFill>
          <a:blip r:embed="rId5"/>
          <a:stretch>
            <a:fillRect/>
          </a:stretch>
        </p:blipFill>
        <p:spPr>
          <a:xfrm>
            <a:off x="632986" y="3802005"/>
            <a:ext cx="3111706" cy="2379835"/>
          </a:xfrm>
          <a:prstGeom prst="rect">
            <a:avLst/>
          </a:prstGeom>
        </p:spPr>
      </p:pic>
    </p:spTree>
    <p:extLst>
      <p:ext uri="{BB962C8B-B14F-4D97-AF65-F5344CB8AC3E}">
        <p14:creationId xmlns:p14="http://schemas.microsoft.com/office/powerpoint/2010/main" val="5578356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E8C062-91B0-486B-9551-B1517491511A}"/>
              </a:ext>
            </a:extLst>
          </p:cNvPr>
          <p:cNvSpPr>
            <a:spLocks noGrp="1"/>
          </p:cNvSpPr>
          <p:nvPr>
            <p:ph type="title" idx="4294967295"/>
          </p:nvPr>
        </p:nvSpPr>
        <p:spPr>
          <a:xfrm>
            <a:off x="709808" y="526093"/>
            <a:ext cx="10615807" cy="1905000"/>
          </a:xfrm>
        </p:spPr>
        <p:txBody>
          <a:bodyPr/>
          <a:lstStyle/>
          <a:p>
            <a:r>
              <a:rPr lang="es-ES" sz="3200" b="1" dirty="0">
                <a:ea typeface="+mj-lt"/>
                <a:cs typeface="+mj-lt"/>
              </a:rPr>
              <a:t>Vehículos adecuados según el tipo de lesión</a:t>
            </a:r>
            <a:r>
              <a:rPr lang="es-ES" b="1" dirty="0">
                <a:ea typeface="+mj-lt"/>
                <a:cs typeface="+mj-lt"/>
              </a:rPr>
              <a:t> </a:t>
            </a:r>
            <a:endParaRPr lang="es-ES" b="1">
              <a:cs typeface="Calibri Light"/>
            </a:endParaRPr>
          </a:p>
        </p:txBody>
      </p:sp>
      <p:pic>
        <p:nvPicPr>
          <p:cNvPr id="8" name="Imagen 8" descr="Imagen que contiene artículos&#10;&#10;Descripción generada automáticamente">
            <a:extLst>
              <a:ext uri="{FF2B5EF4-FFF2-40B4-BE49-F238E27FC236}">
                <a16:creationId xmlns:a16="http://schemas.microsoft.com/office/drawing/2014/main" id="{611D5DE6-8E87-4240-93AF-24F01232F1B9}"/>
              </a:ext>
            </a:extLst>
          </p:cNvPr>
          <p:cNvPicPr>
            <a:picLocks noGrp="1" noChangeAspect="1"/>
          </p:cNvPicPr>
          <p:nvPr>
            <p:ph sz="half" idx="4294967295"/>
          </p:nvPr>
        </p:nvPicPr>
        <p:blipFill rotWithShape="1">
          <a:blip r:embed="rId2"/>
          <a:srcRect l="2287" t="33107" r="62755" b="8116"/>
          <a:stretch/>
        </p:blipFill>
        <p:spPr>
          <a:xfrm>
            <a:off x="7369479" y="2214968"/>
            <a:ext cx="3287243" cy="2427519"/>
          </a:xfrm>
        </p:spPr>
      </p:pic>
      <p:sp>
        <p:nvSpPr>
          <p:cNvPr id="9" name="CuadroTexto 8">
            <a:extLst>
              <a:ext uri="{FF2B5EF4-FFF2-40B4-BE49-F238E27FC236}">
                <a16:creationId xmlns:a16="http://schemas.microsoft.com/office/drawing/2014/main" id="{E1505D65-07B4-43CA-80FF-BCEFEC98DB34}"/>
              </a:ext>
            </a:extLst>
          </p:cNvPr>
          <p:cNvSpPr txBox="1"/>
          <p:nvPr/>
        </p:nvSpPr>
        <p:spPr>
          <a:xfrm>
            <a:off x="674318" y="5016673"/>
            <a:ext cx="1093730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dirty="0"/>
              <a:t>En pieles irritadas conviene utilizar ungüento (forma película). </a:t>
            </a:r>
            <a:r>
              <a:rPr lang="es-ES" dirty="0" err="1"/>
              <a:t>Ej</a:t>
            </a:r>
            <a:r>
              <a:rPr lang="es-ES" dirty="0"/>
              <a:t>: </a:t>
            </a:r>
            <a:r>
              <a:rPr lang="es-ES" dirty="0" err="1"/>
              <a:t>unguentos</a:t>
            </a:r>
            <a:r>
              <a:rPr lang="es-ES" dirty="0"/>
              <a:t> de </a:t>
            </a:r>
            <a:r>
              <a:rPr lang="es-ES" dirty="0" err="1"/>
              <a:t>clobetasol</a:t>
            </a:r>
            <a:r>
              <a:rPr lang="es-ES" dirty="0"/>
              <a:t> – hidrocortisona </a:t>
            </a:r>
          </a:p>
        </p:txBody>
      </p:sp>
      <p:graphicFrame>
        <p:nvGraphicFramePr>
          <p:cNvPr id="3" name="Diagrama 3">
            <a:extLst>
              <a:ext uri="{FF2B5EF4-FFF2-40B4-BE49-F238E27FC236}">
                <a16:creationId xmlns:a16="http://schemas.microsoft.com/office/drawing/2014/main" id="{D4428ACF-7D9B-4E87-A422-0CB1241B7CB5}"/>
              </a:ext>
            </a:extLst>
          </p:cNvPr>
          <p:cNvGraphicFramePr/>
          <p:nvPr>
            <p:extLst>
              <p:ext uri="{D42A27DB-BD31-4B8C-83A1-F6EECF244321}">
                <p14:modId xmlns:p14="http://schemas.microsoft.com/office/powerpoint/2010/main" val="2659162286"/>
              </p:ext>
            </p:extLst>
          </p:nvPr>
        </p:nvGraphicFramePr>
        <p:xfrm>
          <a:off x="709807" y="1579323"/>
          <a:ext cx="4572000" cy="36158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807597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7ACF3C-DC39-4260-9EBF-CD5568CA54B5}"/>
              </a:ext>
            </a:extLst>
          </p:cNvPr>
          <p:cNvSpPr>
            <a:spLocks noGrp="1"/>
          </p:cNvSpPr>
          <p:nvPr>
            <p:ph type="title" idx="4294967295"/>
          </p:nvPr>
        </p:nvSpPr>
        <p:spPr>
          <a:xfrm>
            <a:off x="876822" y="814693"/>
            <a:ext cx="10515600" cy="1325562"/>
          </a:xfrm>
        </p:spPr>
        <p:txBody>
          <a:bodyPr>
            <a:normAutofit/>
          </a:bodyPr>
          <a:lstStyle/>
          <a:p>
            <a:r>
              <a:rPr lang="es-ES" sz="3200" b="1" dirty="0">
                <a:cs typeface="Calibri Light"/>
              </a:rPr>
              <a:t>Vehículos adecuados según el tipo de lesión </a:t>
            </a:r>
          </a:p>
        </p:txBody>
      </p:sp>
      <p:sp>
        <p:nvSpPr>
          <p:cNvPr id="3" name="Marcador de contenido 2">
            <a:extLst>
              <a:ext uri="{FF2B5EF4-FFF2-40B4-BE49-F238E27FC236}">
                <a16:creationId xmlns:a16="http://schemas.microsoft.com/office/drawing/2014/main" id="{B359DB19-2A58-4D79-97F4-F66F74CC8463}"/>
              </a:ext>
            </a:extLst>
          </p:cNvPr>
          <p:cNvSpPr>
            <a:spLocks noGrp="1"/>
          </p:cNvSpPr>
          <p:nvPr>
            <p:ph sz="half" idx="4294967295"/>
          </p:nvPr>
        </p:nvSpPr>
        <p:spPr>
          <a:xfrm>
            <a:off x="1196323" y="4842854"/>
            <a:ext cx="10661650" cy="1125537"/>
          </a:xfrm>
        </p:spPr>
        <p:txBody>
          <a:bodyPr vert="horz" lIns="91440" tIns="45720" rIns="91440" bIns="45720" rtlCol="0" anchor="t">
            <a:normAutofit/>
          </a:bodyPr>
          <a:lstStyle/>
          <a:p>
            <a:pPr marL="0" indent="0">
              <a:buNone/>
            </a:pPr>
            <a:r>
              <a:rPr lang="es-ES">
                <a:solidFill>
                  <a:srgbClr val="FFFFFF"/>
                </a:solidFill>
                <a:cs typeface="Calibri" panose="020F0502020204030204"/>
              </a:rPr>
              <a:t>Lesiones secas: conviene tratarlas con productos abundantes en grasa, con poca agua</a:t>
            </a:r>
            <a:br>
              <a:rPr lang="es-ES" dirty="0">
                <a:cs typeface="Calibri" panose="020F0502020204030204"/>
              </a:rPr>
            </a:br>
            <a:endParaRPr lang="es-ES">
              <a:cs typeface="Calibri" panose="020F0502020204030204"/>
            </a:endParaRPr>
          </a:p>
          <a:p>
            <a:pPr marL="0" indent="0">
              <a:buNone/>
            </a:pPr>
            <a:endParaRPr lang="es-ES">
              <a:cs typeface="Calibri" panose="020F0502020204030204"/>
            </a:endParaRPr>
          </a:p>
          <a:p>
            <a:pPr marL="0" indent="0">
              <a:buNone/>
            </a:pPr>
            <a:endParaRPr lang="es-ES">
              <a:cs typeface="Calibri" panose="020F0502020204030204"/>
            </a:endParaRPr>
          </a:p>
        </p:txBody>
      </p:sp>
      <p:pic>
        <p:nvPicPr>
          <p:cNvPr id="9" name="Imagen 9" descr="Imagen que contiene tatuaje&#10;&#10;Descripción generada automáticamente">
            <a:extLst>
              <a:ext uri="{FF2B5EF4-FFF2-40B4-BE49-F238E27FC236}">
                <a16:creationId xmlns:a16="http://schemas.microsoft.com/office/drawing/2014/main" id="{C392A4B6-1FBC-4C66-BB78-316E29A86836}"/>
              </a:ext>
            </a:extLst>
          </p:cNvPr>
          <p:cNvPicPr>
            <a:picLocks noChangeAspect="1"/>
          </p:cNvPicPr>
          <p:nvPr/>
        </p:nvPicPr>
        <p:blipFill rotWithShape="1">
          <a:blip r:embed="rId2"/>
          <a:srcRect l="3185" t="30325" r="57463" b="2527"/>
          <a:stretch/>
        </p:blipFill>
        <p:spPr>
          <a:xfrm>
            <a:off x="1196235" y="2517174"/>
            <a:ext cx="2964939" cy="1946494"/>
          </a:xfrm>
          <a:prstGeom prst="rect">
            <a:avLst/>
          </a:prstGeom>
        </p:spPr>
      </p:pic>
      <p:graphicFrame>
        <p:nvGraphicFramePr>
          <p:cNvPr id="4" name="Diagrama 3">
            <a:extLst>
              <a:ext uri="{FF2B5EF4-FFF2-40B4-BE49-F238E27FC236}">
                <a16:creationId xmlns:a16="http://schemas.microsoft.com/office/drawing/2014/main" id="{AB70C972-EE92-41C4-AC14-40EB41D584B6}"/>
              </a:ext>
            </a:extLst>
          </p:cNvPr>
          <p:cNvGraphicFramePr/>
          <p:nvPr>
            <p:extLst>
              <p:ext uri="{D42A27DB-BD31-4B8C-83A1-F6EECF244321}">
                <p14:modId xmlns:p14="http://schemas.microsoft.com/office/powerpoint/2010/main" val="1989466137"/>
              </p:ext>
            </p:extLst>
          </p:nvPr>
        </p:nvGraphicFramePr>
        <p:xfrm>
          <a:off x="4634630" y="1683706"/>
          <a:ext cx="4572000" cy="36158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87864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4E4E96-7525-4AB6-8EEF-54DE2CA9C04A}"/>
              </a:ext>
            </a:extLst>
          </p:cNvPr>
          <p:cNvSpPr>
            <a:spLocks noGrp="1"/>
          </p:cNvSpPr>
          <p:nvPr>
            <p:ph type="title" idx="4294967295"/>
          </p:nvPr>
        </p:nvSpPr>
        <p:spPr>
          <a:xfrm>
            <a:off x="887260" y="473901"/>
            <a:ext cx="9906000" cy="1905000"/>
          </a:xfrm>
        </p:spPr>
        <p:txBody>
          <a:bodyPr/>
          <a:lstStyle/>
          <a:p>
            <a:r>
              <a:rPr lang="es-ES" sz="3200" b="1">
                <a:cs typeface="Calibri Light"/>
              </a:rPr>
              <a:t>Vehículos adecuados según el tipo de lesión y región de la piel </a:t>
            </a:r>
            <a:endParaRPr lang="es-ES" sz="3200">
              <a:ea typeface="+mj-lt"/>
              <a:cs typeface="+mj-lt"/>
            </a:endParaRPr>
          </a:p>
          <a:p>
            <a:endParaRPr lang="es-ES">
              <a:cs typeface="Calibri Light"/>
            </a:endParaRPr>
          </a:p>
        </p:txBody>
      </p:sp>
      <p:pic>
        <p:nvPicPr>
          <p:cNvPr id="5" name="Imagen 5">
            <a:extLst>
              <a:ext uri="{FF2B5EF4-FFF2-40B4-BE49-F238E27FC236}">
                <a16:creationId xmlns:a16="http://schemas.microsoft.com/office/drawing/2014/main" id="{A4A8E51B-D4ED-4AF7-AA93-E311B176734F}"/>
              </a:ext>
            </a:extLst>
          </p:cNvPr>
          <p:cNvPicPr>
            <a:picLocks noGrp="1" noChangeAspect="1"/>
          </p:cNvPicPr>
          <p:nvPr>
            <p:ph sz="half" idx="4294967295"/>
          </p:nvPr>
        </p:nvPicPr>
        <p:blipFill rotWithShape="1">
          <a:blip r:embed="rId2"/>
          <a:srcRect l="773" t="29979" r="62242" b="5296"/>
          <a:stretch/>
        </p:blipFill>
        <p:spPr>
          <a:xfrm>
            <a:off x="887260" y="2387686"/>
            <a:ext cx="2993195" cy="2165974"/>
          </a:xfrm>
        </p:spPr>
      </p:pic>
      <p:graphicFrame>
        <p:nvGraphicFramePr>
          <p:cNvPr id="3" name="Diagrama 2">
            <a:extLst>
              <a:ext uri="{FF2B5EF4-FFF2-40B4-BE49-F238E27FC236}">
                <a16:creationId xmlns:a16="http://schemas.microsoft.com/office/drawing/2014/main" id="{9F301E72-C252-4661-952E-40846D6604DF}"/>
              </a:ext>
            </a:extLst>
          </p:cNvPr>
          <p:cNvGraphicFramePr/>
          <p:nvPr>
            <p:extLst>
              <p:ext uri="{D42A27DB-BD31-4B8C-83A1-F6EECF244321}">
                <p14:modId xmlns:p14="http://schemas.microsoft.com/office/powerpoint/2010/main" val="1005948673"/>
              </p:ext>
            </p:extLst>
          </p:nvPr>
        </p:nvGraphicFramePr>
        <p:xfrm>
          <a:off x="4572000" y="1621076"/>
          <a:ext cx="4572000" cy="36158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298353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3A8CFA-6AE9-4C3D-8D04-E69702D7B8C6}"/>
              </a:ext>
            </a:extLst>
          </p:cNvPr>
          <p:cNvSpPr>
            <a:spLocks noGrp="1"/>
          </p:cNvSpPr>
          <p:nvPr>
            <p:ph type="title" idx="4294967295"/>
          </p:nvPr>
        </p:nvSpPr>
        <p:spPr>
          <a:xfrm>
            <a:off x="1002082" y="615950"/>
            <a:ext cx="10515600" cy="1325563"/>
          </a:xfrm>
        </p:spPr>
        <p:txBody>
          <a:bodyPr/>
          <a:lstStyle/>
          <a:p>
            <a:r>
              <a:rPr lang="es-ES" sz="3200" b="1" dirty="0">
                <a:ea typeface="+mj-lt"/>
                <a:cs typeface="+mj-lt"/>
              </a:rPr>
              <a:t>Vehículos adecuados según el tipo de lesión y región de la piel</a:t>
            </a:r>
            <a:r>
              <a:rPr lang="es-ES" b="1" dirty="0">
                <a:ea typeface="+mj-lt"/>
                <a:cs typeface="+mj-lt"/>
              </a:rPr>
              <a:t>: </a:t>
            </a:r>
            <a:endParaRPr lang="es-ES" sz="3200" dirty="0">
              <a:ea typeface="+mj-lt"/>
              <a:cs typeface="+mj-lt"/>
            </a:endParaRPr>
          </a:p>
          <a:p>
            <a:endParaRPr lang="es-ES">
              <a:cs typeface="Calibri Light"/>
            </a:endParaRPr>
          </a:p>
        </p:txBody>
      </p:sp>
      <p:graphicFrame>
        <p:nvGraphicFramePr>
          <p:cNvPr id="3" name="Diagrama 2">
            <a:extLst>
              <a:ext uri="{FF2B5EF4-FFF2-40B4-BE49-F238E27FC236}">
                <a16:creationId xmlns:a16="http://schemas.microsoft.com/office/drawing/2014/main" id="{A83E76CD-165D-49B8-982B-DF536C129825}"/>
              </a:ext>
            </a:extLst>
          </p:cNvPr>
          <p:cNvGraphicFramePr/>
          <p:nvPr>
            <p:extLst>
              <p:ext uri="{D42A27DB-BD31-4B8C-83A1-F6EECF244321}">
                <p14:modId xmlns:p14="http://schemas.microsoft.com/office/powerpoint/2010/main" val="577073614"/>
              </p:ext>
            </p:extLst>
          </p:nvPr>
        </p:nvGraphicFramePr>
        <p:xfrm>
          <a:off x="5793287" y="2602281"/>
          <a:ext cx="3110631" cy="25093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4" name="Imagen 74">
            <a:extLst>
              <a:ext uri="{FF2B5EF4-FFF2-40B4-BE49-F238E27FC236}">
                <a16:creationId xmlns:a16="http://schemas.microsoft.com/office/drawing/2014/main" id="{B1682159-7DBC-462F-B6EA-F8970E9EF378}"/>
              </a:ext>
            </a:extLst>
          </p:cNvPr>
          <p:cNvPicPr>
            <a:picLocks noChangeAspect="1"/>
          </p:cNvPicPr>
          <p:nvPr/>
        </p:nvPicPr>
        <p:blipFill>
          <a:blip r:embed="rId7"/>
          <a:stretch>
            <a:fillRect/>
          </a:stretch>
        </p:blipFill>
        <p:spPr>
          <a:xfrm>
            <a:off x="1780783" y="2920017"/>
            <a:ext cx="2983282" cy="2061801"/>
          </a:xfrm>
          <a:prstGeom prst="rect">
            <a:avLst/>
          </a:prstGeom>
        </p:spPr>
      </p:pic>
      <p:sp>
        <p:nvSpPr>
          <p:cNvPr id="75" name="CuadroTexto 74">
            <a:extLst>
              <a:ext uri="{FF2B5EF4-FFF2-40B4-BE49-F238E27FC236}">
                <a16:creationId xmlns:a16="http://schemas.microsoft.com/office/drawing/2014/main" id="{8AE27811-4732-4F87-ADF5-1FB27DA92610}"/>
              </a:ext>
            </a:extLst>
          </p:cNvPr>
          <p:cNvSpPr txBox="1"/>
          <p:nvPr/>
        </p:nvSpPr>
        <p:spPr>
          <a:xfrm>
            <a:off x="1676400" y="2375770"/>
            <a:ext cx="27431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dirty="0"/>
              <a:t>ZONAS PILOSAS</a:t>
            </a:r>
          </a:p>
        </p:txBody>
      </p:sp>
    </p:spTree>
    <p:extLst>
      <p:ext uri="{BB962C8B-B14F-4D97-AF65-F5344CB8AC3E}">
        <p14:creationId xmlns:p14="http://schemas.microsoft.com/office/powerpoint/2010/main" val="5999020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646535-AEF6-4883-A4F9-EEC1F8B43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B7EFF05-A8DA-4B3E-9C21-7A04283D48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44CA1620-2C02-4B4E-97C8-06FCE85EEB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657DE79-27F8-4881-BE3B-5321D1801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DB733608-1322-485D-B942-B827E6997F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43527" y="954724"/>
            <a:ext cx="10904945" cy="3364228"/>
            <a:chOff x="643527" y="954724"/>
            <a:chExt cx="10904945" cy="3364228"/>
          </a:xfrm>
        </p:grpSpPr>
        <p:sp>
          <p:nvSpPr>
            <p:cNvPr id="16" name="Freeform 78">
              <a:extLst>
                <a:ext uri="{FF2B5EF4-FFF2-40B4-BE49-F238E27FC236}">
                  <a16:creationId xmlns:a16="http://schemas.microsoft.com/office/drawing/2014/main" id="{7975F1CD-7143-447F-AC1A-8D3EA46ECA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800114">
              <a:off x="1083914" y="3331230"/>
              <a:ext cx="879143" cy="903430"/>
            </a:xfrm>
            <a:custGeom>
              <a:avLst/>
              <a:gdLst>
                <a:gd name="T0" fmla="*/ 32 w 58"/>
                <a:gd name="T1" fmla="*/ 56 h 60"/>
                <a:gd name="T2" fmla="*/ 24 w 58"/>
                <a:gd name="T3" fmla="*/ 48 h 60"/>
                <a:gd name="T4" fmla="*/ 14 w 58"/>
                <a:gd name="T5" fmla="*/ 36 h 60"/>
                <a:gd name="T6" fmla="*/ 7 w 58"/>
                <a:gd name="T7" fmla="*/ 29 h 60"/>
                <a:gd name="T8" fmla="*/ 1 w 58"/>
                <a:gd name="T9" fmla="*/ 17 h 60"/>
                <a:gd name="T10" fmla="*/ 7 w 58"/>
                <a:gd name="T11" fmla="*/ 4 h 60"/>
                <a:gd name="T12" fmla="*/ 17 w 58"/>
                <a:gd name="T13" fmla="*/ 1 h 60"/>
                <a:gd name="T14" fmla="*/ 29 w 58"/>
                <a:gd name="T15" fmla="*/ 6 h 60"/>
                <a:gd name="T16" fmla="*/ 31 w 58"/>
                <a:gd name="T17" fmla="*/ 8 h 60"/>
                <a:gd name="T18" fmla="*/ 38 w 58"/>
                <a:gd name="T19" fmla="*/ 15 h 60"/>
                <a:gd name="T20" fmla="*/ 44 w 58"/>
                <a:gd name="T21" fmla="*/ 22 h 60"/>
                <a:gd name="T22" fmla="*/ 54 w 58"/>
                <a:gd name="T23" fmla="*/ 33 h 60"/>
                <a:gd name="T24" fmla="*/ 58 w 58"/>
                <a:gd name="T25" fmla="*/ 44 h 60"/>
                <a:gd name="T26" fmla="*/ 53 w 58"/>
                <a:gd name="T27" fmla="*/ 54 h 60"/>
                <a:gd name="T28" fmla="*/ 42 w 58"/>
                <a:gd name="T29" fmla="*/ 60 h 60"/>
                <a:gd name="T30" fmla="*/ 32 w 58"/>
                <a:gd name="T31"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60">
                  <a:moveTo>
                    <a:pt x="32" y="56"/>
                  </a:moveTo>
                  <a:cubicBezTo>
                    <a:pt x="30" y="54"/>
                    <a:pt x="31" y="55"/>
                    <a:pt x="24" y="48"/>
                  </a:cubicBezTo>
                  <a:cubicBezTo>
                    <a:pt x="17" y="40"/>
                    <a:pt x="14" y="36"/>
                    <a:pt x="14" y="36"/>
                  </a:cubicBezTo>
                  <a:cubicBezTo>
                    <a:pt x="8" y="30"/>
                    <a:pt x="14" y="37"/>
                    <a:pt x="7" y="29"/>
                  </a:cubicBezTo>
                  <a:cubicBezTo>
                    <a:pt x="3" y="24"/>
                    <a:pt x="1" y="20"/>
                    <a:pt x="1" y="17"/>
                  </a:cubicBezTo>
                  <a:cubicBezTo>
                    <a:pt x="0" y="13"/>
                    <a:pt x="3" y="9"/>
                    <a:pt x="7" y="4"/>
                  </a:cubicBezTo>
                  <a:cubicBezTo>
                    <a:pt x="10" y="2"/>
                    <a:pt x="13" y="0"/>
                    <a:pt x="17" y="1"/>
                  </a:cubicBezTo>
                  <a:cubicBezTo>
                    <a:pt x="21" y="1"/>
                    <a:pt x="25" y="3"/>
                    <a:pt x="29" y="6"/>
                  </a:cubicBezTo>
                  <a:cubicBezTo>
                    <a:pt x="31" y="8"/>
                    <a:pt x="31" y="8"/>
                    <a:pt x="31" y="8"/>
                  </a:cubicBezTo>
                  <a:cubicBezTo>
                    <a:pt x="33" y="11"/>
                    <a:pt x="37" y="15"/>
                    <a:pt x="38" y="15"/>
                  </a:cubicBezTo>
                  <a:cubicBezTo>
                    <a:pt x="42" y="20"/>
                    <a:pt x="40" y="18"/>
                    <a:pt x="44" y="22"/>
                  </a:cubicBezTo>
                  <a:cubicBezTo>
                    <a:pt x="51" y="29"/>
                    <a:pt x="50" y="29"/>
                    <a:pt x="54" y="33"/>
                  </a:cubicBezTo>
                  <a:cubicBezTo>
                    <a:pt x="57" y="37"/>
                    <a:pt x="58" y="40"/>
                    <a:pt x="58" y="44"/>
                  </a:cubicBezTo>
                  <a:cubicBezTo>
                    <a:pt x="58" y="47"/>
                    <a:pt x="56" y="50"/>
                    <a:pt x="53" y="54"/>
                  </a:cubicBezTo>
                  <a:cubicBezTo>
                    <a:pt x="49" y="58"/>
                    <a:pt x="45" y="60"/>
                    <a:pt x="42" y="60"/>
                  </a:cubicBezTo>
                  <a:cubicBezTo>
                    <a:pt x="39" y="60"/>
                    <a:pt x="36" y="59"/>
                    <a:pt x="32" y="5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17" name="Freeform 79">
              <a:extLst>
                <a:ext uri="{FF2B5EF4-FFF2-40B4-BE49-F238E27FC236}">
                  <a16:creationId xmlns:a16="http://schemas.microsoft.com/office/drawing/2014/main" id="{501A6B8C-11DF-404A-89DD-354DA4C193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800114">
              <a:off x="869193" y="1989904"/>
              <a:ext cx="743890" cy="1195221"/>
            </a:xfrm>
            <a:custGeom>
              <a:avLst/>
              <a:gdLst>
                <a:gd name="T0" fmla="*/ 15 w 49"/>
                <a:gd name="T1" fmla="*/ 65 h 79"/>
                <a:gd name="T2" fmla="*/ 12 w 49"/>
                <a:gd name="T3" fmla="*/ 54 h 79"/>
                <a:gd name="T4" fmla="*/ 8 w 49"/>
                <a:gd name="T5" fmla="*/ 33 h 79"/>
                <a:gd name="T6" fmla="*/ 38 w 49"/>
                <a:gd name="T7" fmla="*/ 24 h 79"/>
                <a:gd name="T8" fmla="*/ 45 w 49"/>
                <a:gd name="T9" fmla="*/ 70 h 79"/>
                <a:gd name="T10" fmla="*/ 15 w 49"/>
                <a:gd name="T11" fmla="*/ 65 h 79"/>
              </a:gdLst>
              <a:ahLst/>
              <a:cxnLst>
                <a:cxn ang="0">
                  <a:pos x="T0" y="T1"/>
                </a:cxn>
                <a:cxn ang="0">
                  <a:pos x="T2" y="T3"/>
                </a:cxn>
                <a:cxn ang="0">
                  <a:pos x="T4" y="T5"/>
                </a:cxn>
                <a:cxn ang="0">
                  <a:pos x="T6" y="T7"/>
                </a:cxn>
                <a:cxn ang="0">
                  <a:pos x="T8" y="T9"/>
                </a:cxn>
                <a:cxn ang="0">
                  <a:pos x="T10" y="T11"/>
                </a:cxn>
              </a:cxnLst>
              <a:rect l="0" t="0" r="r" b="b"/>
              <a:pathLst>
                <a:path w="49" h="79">
                  <a:moveTo>
                    <a:pt x="15" y="65"/>
                  </a:moveTo>
                  <a:cubicBezTo>
                    <a:pt x="14" y="59"/>
                    <a:pt x="13" y="58"/>
                    <a:pt x="12" y="54"/>
                  </a:cubicBezTo>
                  <a:cubicBezTo>
                    <a:pt x="11" y="45"/>
                    <a:pt x="10" y="40"/>
                    <a:pt x="8" y="33"/>
                  </a:cubicBezTo>
                  <a:cubicBezTo>
                    <a:pt x="0" y="9"/>
                    <a:pt x="34" y="0"/>
                    <a:pt x="38" y="24"/>
                  </a:cubicBezTo>
                  <a:cubicBezTo>
                    <a:pt x="43" y="43"/>
                    <a:pt x="49" y="60"/>
                    <a:pt x="45" y="70"/>
                  </a:cubicBezTo>
                  <a:cubicBezTo>
                    <a:pt x="38" y="77"/>
                    <a:pt x="19" y="79"/>
                    <a:pt x="15" y="6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18" name="Freeform 85">
              <a:extLst>
                <a:ext uri="{FF2B5EF4-FFF2-40B4-BE49-F238E27FC236}">
                  <a16:creationId xmlns:a16="http://schemas.microsoft.com/office/drawing/2014/main" id="{14D1F65C-CD34-4E1F-8743-D3879A8712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800114">
              <a:off x="1316205" y="967005"/>
              <a:ext cx="541011" cy="981989"/>
            </a:xfrm>
            <a:custGeom>
              <a:avLst/>
              <a:gdLst>
                <a:gd name="T0" fmla="*/ 36 w 36"/>
                <a:gd name="T1" fmla="*/ 15 h 65"/>
                <a:gd name="T2" fmla="*/ 34 w 36"/>
                <a:gd name="T3" fmla="*/ 5 h 65"/>
                <a:gd name="T4" fmla="*/ 28 w 36"/>
                <a:gd name="T5" fmla="*/ 1 h 65"/>
                <a:gd name="T6" fmla="*/ 23 w 36"/>
                <a:gd name="T7" fmla="*/ 0 h 65"/>
                <a:gd name="T8" fmla="*/ 13 w 36"/>
                <a:gd name="T9" fmla="*/ 1 h 65"/>
                <a:gd name="T10" fmla="*/ 7 w 36"/>
                <a:gd name="T11" fmla="*/ 9 h 65"/>
                <a:gd name="T12" fmla="*/ 4 w 36"/>
                <a:gd name="T13" fmla="*/ 19 h 65"/>
                <a:gd name="T14" fmla="*/ 0 w 36"/>
                <a:gd name="T15" fmla="*/ 44 h 65"/>
                <a:gd name="T16" fmla="*/ 1 w 36"/>
                <a:gd name="T17" fmla="*/ 58 h 65"/>
                <a:gd name="T18" fmla="*/ 8 w 36"/>
                <a:gd name="T19" fmla="*/ 64 h 65"/>
                <a:gd name="T20" fmla="*/ 16 w 36"/>
                <a:gd name="T21" fmla="*/ 65 h 65"/>
                <a:gd name="T22" fmla="*/ 25 w 36"/>
                <a:gd name="T23" fmla="*/ 63 h 65"/>
                <a:gd name="T24" fmla="*/ 31 w 36"/>
                <a:gd name="T25" fmla="*/ 55 h 65"/>
                <a:gd name="T26" fmla="*/ 34 w 36"/>
                <a:gd name="T27" fmla="*/ 40 h 65"/>
                <a:gd name="T28" fmla="*/ 36 w 36"/>
                <a:gd name="T29" fmla="*/ 1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65">
                  <a:moveTo>
                    <a:pt x="36" y="15"/>
                  </a:moveTo>
                  <a:cubicBezTo>
                    <a:pt x="36" y="10"/>
                    <a:pt x="35" y="7"/>
                    <a:pt x="34" y="5"/>
                  </a:cubicBezTo>
                  <a:cubicBezTo>
                    <a:pt x="33" y="3"/>
                    <a:pt x="31" y="2"/>
                    <a:pt x="28" y="1"/>
                  </a:cubicBezTo>
                  <a:cubicBezTo>
                    <a:pt x="27" y="1"/>
                    <a:pt x="25" y="1"/>
                    <a:pt x="23" y="0"/>
                  </a:cubicBezTo>
                  <a:cubicBezTo>
                    <a:pt x="19" y="0"/>
                    <a:pt x="16" y="0"/>
                    <a:pt x="13" y="1"/>
                  </a:cubicBezTo>
                  <a:cubicBezTo>
                    <a:pt x="11" y="2"/>
                    <a:pt x="9" y="4"/>
                    <a:pt x="7" y="9"/>
                  </a:cubicBezTo>
                  <a:cubicBezTo>
                    <a:pt x="6" y="13"/>
                    <a:pt x="5" y="17"/>
                    <a:pt x="4" y="19"/>
                  </a:cubicBezTo>
                  <a:cubicBezTo>
                    <a:pt x="2" y="29"/>
                    <a:pt x="0" y="44"/>
                    <a:pt x="0" y="44"/>
                  </a:cubicBezTo>
                  <a:cubicBezTo>
                    <a:pt x="0" y="50"/>
                    <a:pt x="0" y="55"/>
                    <a:pt x="1" y="58"/>
                  </a:cubicBezTo>
                  <a:cubicBezTo>
                    <a:pt x="2" y="61"/>
                    <a:pt x="5" y="63"/>
                    <a:pt x="8" y="64"/>
                  </a:cubicBezTo>
                  <a:cubicBezTo>
                    <a:pt x="11" y="65"/>
                    <a:pt x="13" y="65"/>
                    <a:pt x="16" y="65"/>
                  </a:cubicBezTo>
                  <a:cubicBezTo>
                    <a:pt x="19" y="65"/>
                    <a:pt x="22" y="64"/>
                    <a:pt x="25" y="63"/>
                  </a:cubicBezTo>
                  <a:cubicBezTo>
                    <a:pt x="28" y="61"/>
                    <a:pt x="30" y="59"/>
                    <a:pt x="31" y="55"/>
                  </a:cubicBezTo>
                  <a:cubicBezTo>
                    <a:pt x="32" y="50"/>
                    <a:pt x="31" y="54"/>
                    <a:pt x="34" y="40"/>
                  </a:cubicBezTo>
                  <a:lnTo>
                    <a:pt x="36" y="1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19" name="Freeform 80">
              <a:extLst>
                <a:ext uri="{FF2B5EF4-FFF2-40B4-BE49-F238E27FC236}">
                  <a16:creationId xmlns:a16="http://schemas.microsoft.com/office/drawing/2014/main" id="{E5C58F66-1B6C-4935-9BB4-583D612CD2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62739" y="2385730"/>
              <a:ext cx="985733" cy="504616"/>
            </a:xfrm>
            <a:custGeom>
              <a:avLst/>
              <a:gdLst>
                <a:gd name="T0" fmla="*/ 53 w 66"/>
                <a:gd name="T1" fmla="*/ 33 h 34"/>
                <a:gd name="T2" fmla="*/ 39 w 66"/>
                <a:gd name="T3" fmla="*/ 33 h 34"/>
                <a:gd name="T4" fmla="*/ 21 w 66"/>
                <a:gd name="T5" fmla="*/ 33 h 34"/>
                <a:gd name="T6" fmla="*/ 12 w 66"/>
                <a:gd name="T7" fmla="*/ 32 h 34"/>
                <a:gd name="T8" fmla="*/ 3 w 66"/>
                <a:gd name="T9" fmla="*/ 28 h 34"/>
                <a:gd name="T10" fmla="*/ 0 w 66"/>
                <a:gd name="T11" fmla="*/ 21 h 34"/>
                <a:gd name="T12" fmla="*/ 0 w 66"/>
                <a:gd name="T13" fmla="*/ 16 h 34"/>
                <a:gd name="T14" fmla="*/ 3 w 66"/>
                <a:gd name="T15" fmla="*/ 7 h 34"/>
                <a:gd name="T16" fmla="*/ 11 w 66"/>
                <a:gd name="T17" fmla="*/ 3 h 34"/>
                <a:gd name="T18" fmla="*/ 23 w 66"/>
                <a:gd name="T19" fmla="*/ 2 h 34"/>
                <a:gd name="T20" fmla="*/ 43 w 66"/>
                <a:gd name="T21" fmla="*/ 0 h 34"/>
                <a:gd name="T22" fmla="*/ 48 w 66"/>
                <a:gd name="T23" fmla="*/ 0 h 34"/>
                <a:gd name="T24" fmla="*/ 62 w 66"/>
                <a:gd name="T25" fmla="*/ 4 h 34"/>
                <a:gd name="T26" fmla="*/ 66 w 66"/>
                <a:gd name="T27" fmla="*/ 13 h 34"/>
                <a:gd name="T28" fmla="*/ 66 w 66"/>
                <a:gd name="T29" fmla="*/ 20 h 34"/>
                <a:gd name="T30" fmla="*/ 62 w 66"/>
                <a:gd name="T31" fmla="*/ 29 h 34"/>
                <a:gd name="T32" fmla="*/ 53 w 66"/>
                <a:gd name="T33"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34">
                  <a:moveTo>
                    <a:pt x="53" y="33"/>
                  </a:moveTo>
                  <a:cubicBezTo>
                    <a:pt x="47" y="33"/>
                    <a:pt x="53" y="34"/>
                    <a:pt x="39" y="33"/>
                  </a:cubicBezTo>
                  <a:cubicBezTo>
                    <a:pt x="24" y="33"/>
                    <a:pt x="21" y="33"/>
                    <a:pt x="21" y="33"/>
                  </a:cubicBezTo>
                  <a:cubicBezTo>
                    <a:pt x="12" y="32"/>
                    <a:pt x="12" y="32"/>
                    <a:pt x="12" y="32"/>
                  </a:cubicBezTo>
                  <a:cubicBezTo>
                    <a:pt x="7" y="31"/>
                    <a:pt x="4" y="30"/>
                    <a:pt x="3" y="28"/>
                  </a:cubicBezTo>
                  <a:cubicBezTo>
                    <a:pt x="1" y="26"/>
                    <a:pt x="0" y="24"/>
                    <a:pt x="0" y="21"/>
                  </a:cubicBezTo>
                  <a:cubicBezTo>
                    <a:pt x="0" y="21"/>
                    <a:pt x="0" y="19"/>
                    <a:pt x="0" y="16"/>
                  </a:cubicBezTo>
                  <a:cubicBezTo>
                    <a:pt x="0" y="13"/>
                    <a:pt x="1" y="10"/>
                    <a:pt x="3" y="7"/>
                  </a:cubicBezTo>
                  <a:cubicBezTo>
                    <a:pt x="4" y="5"/>
                    <a:pt x="7" y="3"/>
                    <a:pt x="11" y="3"/>
                  </a:cubicBezTo>
                  <a:cubicBezTo>
                    <a:pt x="16" y="2"/>
                    <a:pt x="20" y="2"/>
                    <a:pt x="23" y="2"/>
                  </a:cubicBezTo>
                  <a:cubicBezTo>
                    <a:pt x="32" y="1"/>
                    <a:pt x="37" y="0"/>
                    <a:pt x="43" y="0"/>
                  </a:cubicBezTo>
                  <a:cubicBezTo>
                    <a:pt x="48" y="0"/>
                    <a:pt x="48" y="0"/>
                    <a:pt x="48" y="0"/>
                  </a:cubicBezTo>
                  <a:cubicBezTo>
                    <a:pt x="54" y="1"/>
                    <a:pt x="59" y="3"/>
                    <a:pt x="62" y="4"/>
                  </a:cubicBezTo>
                  <a:cubicBezTo>
                    <a:pt x="65" y="6"/>
                    <a:pt x="66" y="9"/>
                    <a:pt x="66" y="13"/>
                  </a:cubicBezTo>
                  <a:cubicBezTo>
                    <a:pt x="66" y="15"/>
                    <a:pt x="66" y="17"/>
                    <a:pt x="66" y="20"/>
                  </a:cubicBezTo>
                  <a:cubicBezTo>
                    <a:pt x="65" y="23"/>
                    <a:pt x="64" y="26"/>
                    <a:pt x="62" y="29"/>
                  </a:cubicBezTo>
                  <a:cubicBezTo>
                    <a:pt x="60" y="31"/>
                    <a:pt x="57" y="32"/>
                    <a:pt x="53" y="33"/>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20" name="Freeform 84">
              <a:extLst>
                <a:ext uri="{FF2B5EF4-FFF2-40B4-BE49-F238E27FC236}">
                  <a16:creationId xmlns:a16="http://schemas.microsoft.com/office/drawing/2014/main" id="{F41F116D-556B-4BC2-9DCD-46DA7CCC0E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874527">
              <a:off x="10288245" y="954724"/>
              <a:ext cx="852074" cy="892781"/>
            </a:xfrm>
            <a:custGeom>
              <a:avLst/>
              <a:gdLst>
                <a:gd name="T0" fmla="*/ 4 w 57"/>
                <a:gd name="T1" fmla="*/ 34 h 60"/>
                <a:gd name="T2" fmla="*/ 17 w 57"/>
                <a:gd name="T3" fmla="*/ 18 h 60"/>
                <a:gd name="T4" fmla="*/ 26 w 57"/>
                <a:gd name="T5" fmla="*/ 8 h 60"/>
                <a:gd name="T6" fmla="*/ 29 w 57"/>
                <a:gd name="T7" fmla="*/ 5 h 60"/>
                <a:gd name="T8" fmla="*/ 41 w 57"/>
                <a:gd name="T9" fmla="*/ 0 h 60"/>
                <a:gd name="T10" fmla="*/ 51 w 57"/>
                <a:gd name="T11" fmla="*/ 6 h 60"/>
                <a:gd name="T12" fmla="*/ 56 w 57"/>
                <a:gd name="T13" fmla="*/ 16 h 60"/>
                <a:gd name="T14" fmla="*/ 51 w 57"/>
                <a:gd name="T15" fmla="*/ 28 h 60"/>
                <a:gd name="T16" fmla="*/ 29 w 57"/>
                <a:gd name="T17" fmla="*/ 53 h 60"/>
                <a:gd name="T18" fmla="*/ 17 w 57"/>
                <a:gd name="T19" fmla="*/ 59 h 60"/>
                <a:gd name="T20" fmla="*/ 5 w 57"/>
                <a:gd name="T21" fmla="*/ 54 h 60"/>
                <a:gd name="T22" fmla="*/ 0 w 57"/>
                <a:gd name="T23" fmla="*/ 45 h 60"/>
                <a:gd name="T24" fmla="*/ 4 w 57"/>
                <a:gd name="T25"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60">
                  <a:moveTo>
                    <a:pt x="4" y="34"/>
                  </a:moveTo>
                  <a:cubicBezTo>
                    <a:pt x="5" y="33"/>
                    <a:pt x="17" y="18"/>
                    <a:pt x="17" y="18"/>
                  </a:cubicBezTo>
                  <a:cubicBezTo>
                    <a:pt x="21" y="14"/>
                    <a:pt x="24" y="10"/>
                    <a:pt x="26" y="8"/>
                  </a:cubicBezTo>
                  <a:cubicBezTo>
                    <a:pt x="29" y="5"/>
                    <a:pt x="29" y="5"/>
                    <a:pt x="29" y="5"/>
                  </a:cubicBezTo>
                  <a:cubicBezTo>
                    <a:pt x="34" y="2"/>
                    <a:pt x="38" y="0"/>
                    <a:pt x="41" y="0"/>
                  </a:cubicBezTo>
                  <a:cubicBezTo>
                    <a:pt x="44" y="1"/>
                    <a:pt x="47" y="2"/>
                    <a:pt x="51" y="6"/>
                  </a:cubicBezTo>
                  <a:cubicBezTo>
                    <a:pt x="55" y="10"/>
                    <a:pt x="57" y="13"/>
                    <a:pt x="56" y="16"/>
                  </a:cubicBezTo>
                  <a:cubicBezTo>
                    <a:pt x="56" y="19"/>
                    <a:pt x="54" y="23"/>
                    <a:pt x="51" y="28"/>
                  </a:cubicBezTo>
                  <a:cubicBezTo>
                    <a:pt x="51" y="28"/>
                    <a:pt x="33" y="48"/>
                    <a:pt x="29" y="53"/>
                  </a:cubicBezTo>
                  <a:cubicBezTo>
                    <a:pt x="25" y="57"/>
                    <a:pt x="21" y="59"/>
                    <a:pt x="17" y="59"/>
                  </a:cubicBezTo>
                  <a:cubicBezTo>
                    <a:pt x="13" y="60"/>
                    <a:pt x="9" y="58"/>
                    <a:pt x="5" y="54"/>
                  </a:cubicBezTo>
                  <a:cubicBezTo>
                    <a:pt x="2" y="51"/>
                    <a:pt x="0" y="48"/>
                    <a:pt x="0" y="45"/>
                  </a:cubicBezTo>
                  <a:cubicBezTo>
                    <a:pt x="0" y="42"/>
                    <a:pt x="2" y="38"/>
                    <a:pt x="4" y="3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21" name="Freeform 87">
              <a:extLst>
                <a:ext uri="{FF2B5EF4-FFF2-40B4-BE49-F238E27FC236}">
                  <a16:creationId xmlns:a16="http://schemas.microsoft.com/office/drawing/2014/main" id="{DE46F0F4-2435-4BDC-A92C-EB13608804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20630858">
              <a:off x="10224385" y="3437261"/>
              <a:ext cx="824227" cy="881691"/>
            </a:xfrm>
            <a:custGeom>
              <a:avLst/>
              <a:gdLst>
                <a:gd name="T0" fmla="*/ 0 w 55"/>
                <a:gd name="T1" fmla="*/ 17 h 59"/>
                <a:gd name="T2" fmla="*/ 1 w 55"/>
                <a:gd name="T3" fmla="*/ 11 h 59"/>
                <a:gd name="T4" fmla="*/ 4 w 55"/>
                <a:gd name="T5" fmla="*/ 6 h 59"/>
                <a:gd name="T6" fmla="*/ 7 w 55"/>
                <a:gd name="T7" fmla="*/ 4 h 59"/>
                <a:gd name="T8" fmla="*/ 14 w 55"/>
                <a:gd name="T9" fmla="*/ 0 h 59"/>
                <a:gd name="T10" fmla="*/ 23 w 55"/>
                <a:gd name="T11" fmla="*/ 3 h 59"/>
                <a:gd name="T12" fmla="*/ 31 w 55"/>
                <a:gd name="T13" fmla="*/ 11 h 59"/>
                <a:gd name="T14" fmla="*/ 38 w 55"/>
                <a:gd name="T15" fmla="*/ 20 h 59"/>
                <a:gd name="T16" fmla="*/ 48 w 55"/>
                <a:gd name="T17" fmla="*/ 31 h 59"/>
                <a:gd name="T18" fmla="*/ 55 w 55"/>
                <a:gd name="T19" fmla="*/ 43 h 59"/>
                <a:gd name="T20" fmla="*/ 49 w 55"/>
                <a:gd name="T21" fmla="*/ 55 h 59"/>
                <a:gd name="T22" fmla="*/ 38 w 55"/>
                <a:gd name="T23" fmla="*/ 59 h 59"/>
                <a:gd name="T24" fmla="*/ 33 w 55"/>
                <a:gd name="T25" fmla="*/ 58 h 59"/>
                <a:gd name="T26" fmla="*/ 26 w 55"/>
                <a:gd name="T27" fmla="*/ 53 h 59"/>
                <a:gd name="T28" fmla="*/ 5 w 55"/>
                <a:gd name="T29" fmla="*/ 27 h 59"/>
                <a:gd name="T30" fmla="*/ 0 w 55"/>
                <a:gd name="T31" fmla="*/ 1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59">
                  <a:moveTo>
                    <a:pt x="0" y="17"/>
                  </a:moveTo>
                  <a:cubicBezTo>
                    <a:pt x="0" y="14"/>
                    <a:pt x="0" y="12"/>
                    <a:pt x="1" y="11"/>
                  </a:cubicBezTo>
                  <a:cubicBezTo>
                    <a:pt x="2" y="9"/>
                    <a:pt x="3" y="8"/>
                    <a:pt x="4" y="6"/>
                  </a:cubicBezTo>
                  <a:cubicBezTo>
                    <a:pt x="6" y="5"/>
                    <a:pt x="7" y="4"/>
                    <a:pt x="7" y="4"/>
                  </a:cubicBezTo>
                  <a:cubicBezTo>
                    <a:pt x="9" y="2"/>
                    <a:pt x="12" y="1"/>
                    <a:pt x="14" y="0"/>
                  </a:cubicBezTo>
                  <a:cubicBezTo>
                    <a:pt x="17" y="0"/>
                    <a:pt x="20" y="1"/>
                    <a:pt x="23" y="3"/>
                  </a:cubicBezTo>
                  <a:cubicBezTo>
                    <a:pt x="26" y="4"/>
                    <a:pt x="29" y="7"/>
                    <a:pt x="31" y="11"/>
                  </a:cubicBezTo>
                  <a:cubicBezTo>
                    <a:pt x="38" y="20"/>
                    <a:pt x="38" y="20"/>
                    <a:pt x="38" y="20"/>
                  </a:cubicBezTo>
                  <a:cubicBezTo>
                    <a:pt x="48" y="31"/>
                    <a:pt x="48" y="31"/>
                    <a:pt x="48" y="31"/>
                  </a:cubicBezTo>
                  <a:cubicBezTo>
                    <a:pt x="52" y="36"/>
                    <a:pt x="54" y="40"/>
                    <a:pt x="55" y="43"/>
                  </a:cubicBezTo>
                  <a:cubicBezTo>
                    <a:pt x="55" y="47"/>
                    <a:pt x="54" y="52"/>
                    <a:pt x="49" y="55"/>
                  </a:cubicBezTo>
                  <a:cubicBezTo>
                    <a:pt x="45" y="58"/>
                    <a:pt x="41" y="59"/>
                    <a:pt x="38" y="59"/>
                  </a:cubicBezTo>
                  <a:cubicBezTo>
                    <a:pt x="37" y="59"/>
                    <a:pt x="35" y="59"/>
                    <a:pt x="33" y="58"/>
                  </a:cubicBezTo>
                  <a:cubicBezTo>
                    <a:pt x="31" y="57"/>
                    <a:pt x="29" y="55"/>
                    <a:pt x="26" y="53"/>
                  </a:cubicBezTo>
                  <a:cubicBezTo>
                    <a:pt x="23" y="50"/>
                    <a:pt x="5" y="27"/>
                    <a:pt x="5" y="27"/>
                  </a:cubicBezTo>
                  <a:cubicBezTo>
                    <a:pt x="2" y="23"/>
                    <a:pt x="0" y="19"/>
                    <a:pt x="0" y="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grpSp>
      <p:sp>
        <p:nvSpPr>
          <p:cNvPr id="2" name="Título 1">
            <a:extLst>
              <a:ext uri="{FF2B5EF4-FFF2-40B4-BE49-F238E27FC236}">
                <a16:creationId xmlns:a16="http://schemas.microsoft.com/office/drawing/2014/main" id="{B7E028F6-F6FA-42D9-94DF-055F3049BC4C}"/>
              </a:ext>
            </a:extLst>
          </p:cNvPr>
          <p:cNvSpPr>
            <a:spLocks noGrp="1"/>
          </p:cNvSpPr>
          <p:nvPr>
            <p:ph type="title"/>
          </p:nvPr>
        </p:nvSpPr>
        <p:spPr>
          <a:xfrm>
            <a:off x="2640014" y="1334791"/>
            <a:ext cx="6911974" cy="2803071"/>
          </a:xfrm>
        </p:spPr>
        <p:txBody>
          <a:bodyPr vert="horz" wrap="square" lIns="0" tIns="0" rIns="0" bIns="0" rtlCol="0" anchor="ctr" anchorCtr="0">
            <a:normAutofit/>
          </a:bodyPr>
          <a:lstStyle/>
          <a:p>
            <a:pPr algn="ctr"/>
            <a:r>
              <a:rPr lang="en-US" sz="5600" spc="-100"/>
              <a:t>CORTICOIDES TÓPICOS</a:t>
            </a:r>
          </a:p>
        </p:txBody>
      </p:sp>
      <p:sp useBgFill="1">
        <p:nvSpPr>
          <p:cNvPr id="23" name="Freeform: Shape 22">
            <a:extLst>
              <a:ext uri="{FF2B5EF4-FFF2-40B4-BE49-F238E27FC236}">
                <a16:creationId xmlns:a16="http://schemas.microsoft.com/office/drawing/2014/main" id="{085AB271-571D-4C19-9FCC-C760834A89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5693226" y="359229"/>
            <a:ext cx="805544" cy="12191999"/>
          </a:xfrm>
          <a:custGeom>
            <a:avLst/>
            <a:gdLst>
              <a:gd name="connsiteX0" fmla="*/ 0 w 1214924"/>
              <a:gd name="connsiteY0" fmla="*/ 12191999 h 12191999"/>
              <a:gd name="connsiteX1" fmla="*/ 32 w 1214924"/>
              <a:gd name="connsiteY1" fmla="*/ 12166053 h 12191999"/>
              <a:gd name="connsiteX2" fmla="*/ 59979 w 1214924"/>
              <a:gd name="connsiteY2" fmla="*/ 9224089 h 12191999"/>
              <a:gd name="connsiteX3" fmla="*/ 120877 w 1214924"/>
              <a:gd name="connsiteY3" fmla="*/ 8004225 h 12191999"/>
              <a:gd name="connsiteX4" fmla="*/ 59979 w 1214924"/>
              <a:gd name="connsiteY4" fmla="*/ 7211315 h 12191999"/>
              <a:gd name="connsiteX5" fmla="*/ 59979 w 1214924"/>
              <a:gd name="connsiteY5" fmla="*/ 6601383 h 12191999"/>
              <a:gd name="connsiteX6" fmla="*/ 59979 w 1214924"/>
              <a:gd name="connsiteY6" fmla="*/ 5015562 h 12191999"/>
              <a:gd name="connsiteX7" fmla="*/ 120877 w 1214924"/>
              <a:gd name="connsiteY7" fmla="*/ 3185768 h 12191999"/>
              <a:gd name="connsiteX8" fmla="*/ 74847 w 1214924"/>
              <a:gd name="connsiteY8" fmla="*/ 4714 h 12191999"/>
              <a:gd name="connsiteX9" fmla="*/ 74778 w 1214924"/>
              <a:gd name="connsiteY9" fmla="*/ 0 h 12191999"/>
              <a:gd name="connsiteX10" fmla="*/ 1214924 w 1214924"/>
              <a:gd name="connsiteY10" fmla="*/ 0 h 12191999"/>
              <a:gd name="connsiteX11" fmla="*/ 1214924 w 1214924"/>
              <a:gd name="connsiteY11" fmla="*/ 12191999 h 12191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4924" h="12191999">
                <a:moveTo>
                  <a:pt x="0" y="12191999"/>
                </a:moveTo>
                <a:lnTo>
                  <a:pt x="32" y="12166053"/>
                </a:lnTo>
                <a:cubicBezTo>
                  <a:pt x="2886" y="11339787"/>
                  <a:pt x="14305" y="10367710"/>
                  <a:pt x="59979" y="9224089"/>
                </a:cubicBezTo>
                <a:cubicBezTo>
                  <a:pt x="120877" y="8004225"/>
                  <a:pt x="120877" y="8004225"/>
                  <a:pt x="120877" y="8004225"/>
                </a:cubicBezTo>
                <a:cubicBezTo>
                  <a:pt x="120877" y="7760253"/>
                  <a:pt x="59979" y="7516280"/>
                  <a:pt x="59979" y="7211315"/>
                </a:cubicBezTo>
                <a:cubicBezTo>
                  <a:pt x="59979" y="6906349"/>
                  <a:pt x="59979" y="6662377"/>
                  <a:pt x="59979" y="6601383"/>
                </a:cubicBezTo>
                <a:cubicBezTo>
                  <a:pt x="59979" y="5015562"/>
                  <a:pt x="59979" y="5015562"/>
                  <a:pt x="59979" y="5015562"/>
                </a:cubicBezTo>
                <a:cubicBezTo>
                  <a:pt x="120877" y="3185768"/>
                  <a:pt x="120877" y="3185768"/>
                  <a:pt x="120877" y="3185768"/>
                </a:cubicBezTo>
                <a:cubicBezTo>
                  <a:pt x="98040" y="1607571"/>
                  <a:pt x="83767" y="621197"/>
                  <a:pt x="74847" y="4714"/>
                </a:cubicBezTo>
                <a:lnTo>
                  <a:pt x="74778" y="0"/>
                </a:lnTo>
                <a:lnTo>
                  <a:pt x="1214924" y="0"/>
                </a:lnTo>
                <a:lnTo>
                  <a:pt x="1214924" y="12191999"/>
                </a:lnTo>
                <a:close/>
              </a:path>
            </a:pathLst>
          </a:custGeom>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7600991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2E2836-9095-4D3C-85DB-A013CBD51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92B8916-626C-4C83-B808-82B7DF02CA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14DAEE6D-D7E7-4E31-9E45-96B6E2F6E0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4896809 h 6858000"/>
              <a:gd name="connsiteX3" fmla="*/ 12035397 w 12192000"/>
              <a:gd name="connsiteY3" fmla="*/ 5061653 h 6858000"/>
              <a:gd name="connsiteX4" fmla="*/ 9984875 w 12192000"/>
              <a:gd name="connsiteY4" fmla="*/ 6788992 h 6858000"/>
              <a:gd name="connsiteX5" fmla="*/ 9851219 w 12192000"/>
              <a:gd name="connsiteY5" fmla="*/ 6858000 h 6858000"/>
              <a:gd name="connsiteX6" fmla="*/ 3573504 w 12192000"/>
              <a:gd name="connsiteY6" fmla="*/ 6858000 h 6858000"/>
              <a:gd name="connsiteX7" fmla="*/ 3556746 w 12192000"/>
              <a:gd name="connsiteY7" fmla="*/ 6850756 h 6858000"/>
              <a:gd name="connsiteX8" fmla="*/ 3261231 w 12192000"/>
              <a:gd name="connsiteY8" fmla="*/ 6719645 h 6858000"/>
              <a:gd name="connsiteX9" fmla="*/ 956496 w 12192000"/>
              <a:gd name="connsiteY9" fmla="*/ 4131559 h 6858000"/>
              <a:gd name="connsiteX10" fmla="*/ 26515 w 12192000"/>
              <a:gd name="connsiteY10" fmla="*/ 2316866 h 6858000"/>
              <a:gd name="connsiteX11" fmla="*/ 0 w 12192000"/>
              <a:gd name="connsiteY11" fmla="*/ 2231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0" y="0"/>
                </a:moveTo>
                <a:lnTo>
                  <a:pt x="12192000" y="0"/>
                </a:lnTo>
                <a:lnTo>
                  <a:pt x="12192000" y="4896809"/>
                </a:lnTo>
                <a:lnTo>
                  <a:pt x="12035397" y="5061653"/>
                </a:lnTo>
                <a:cubicBezTo>
                  <a:pt x="11302532" y="5870430"/>
                  <a:pt x="10648639" y="6426464"/>
                  <a:pt x="9984875" y="6788992"/>
                </a:cubicBezTo>
                <a:lnTo>
                  <a:pt x="9851219" y="6858000"/>
                </a:lnTo>
                <a:lnTo>
                  <a:pt x="3573504" y="6858000"/>
                </a:lnTo>
                <a:lnTo>
                  <a:pt x="3556746" y="6850756"/>
                </a:lnTo>
                <a:cubicBezTo>
                  <a:pt x="3450765" y="6804314"/>
                  <a:pt x="3352207" y="6760084"/>
                  <a:pt x="3261231" y="6719645"/>
                </a:cubicBezTo>
                <a:cubicBezTo>
                  <a:pt x="2573854" y="6234379"/>
                  <a:pt x="1765175" y="5425602"/>
                  <a:pt x="956496" y="4131559"/>
                </a:cubicBezTo>
                <a:cubicBezTo>
                  <a:pt x="552156" y="3565416"/>
                  <a:pt x="238793" y="2958833"/>
                  <a:pt x="26515" y="2316866"/>
                </a:cubicBezTo>
                <a:lnTo>
                  <a:pt x="0" y="2231000"/>
                </a:lnTo>
                <a:close/>
              </a:path>
            </a:pathLst>
          </a:custGeom>
          <a:ln>
            <a:noFill/>
          </a:ln>
        </p:spPr>
        <p:txBody>
          <a:bodyPr vert="horz" wrap="square" lIns="91440" tIns="45720" rIns="91440" bIns="45720" numCol="1" anchor="t" anchorCtr="0" compatLnSpc="1">
            <a:prstTxWarp prst="textNoShape">
              <a:avLst/>
            </a:prstTxWarp>
            <a:noAutofit/>
          </a:bodyPr>
          <a:lstStyle/>
          <a:p>
            <a:endParaRPr lang="en-US"/>
          </a:p>
        </p:txBody>
      </p:sp>
      <p:sp>
        <p:nvSpPr>
          <p:cNvPr id="2" name="Título 1">
            <a:extLst>
              <a:ext uri="{FF2B5EF4-FFF2-40B4-BE49-F238E27FC236}">
                <a16:creationId xmlns:a16="http://schemas.microsoft.com/office/drawing/2014/main" id="{F4789037-9B49-4D1A-A357-CF0A2A418D05}"/>
              </a:ext>
            </a:extLst>
          </p:cNvPr>
          <p:cNvSpPr>
            <a:spLocks noGrp="1"/>
          </p:cNvSpPr>
          <p:nvPr>
            <p:ph type="title"/>
          </p:nvPr>
        </p:nvSpPr>
        <p:spPr>
          <a:xfrm>
            <a:off x="720000" y="619201"/>
            <a:ext cx="3095626" cy="3238964"/>
          </a:xfrm>
        </p:spPr>
        <p:txBody>
          <a:bodyPr>
            <a:normAutofit/>
          </a:bodyPr>
          <a:lstStyle/>
          <a:p>
            <a:r>
              <a:rPr lang="es-ES" b="1">
                <a:ea typeface="+mj-lt"/>
                <a:cs typeface="+mj-lt"/>
              </a:rPr>
              <a:t>USO RACIONAL</a:t>
            </a:r>
            <a:endParaRPr lang="es-ES">
              <a:ea typeface="+mj-lt"/>
              <a:cs typeface="+mj-lt"/>
            </a:endParaRPr>
          </a:p>
          <a:p>
            <a:endParaRPr lang="es-ES" dirty="0"/>
          </a:p>
        </p:txBody>
      </p:sp>
      <p:sp>
        <p:nvSpPr>
          <p:cNvPr id="14" name="Freeform 10">
            <a:extLst>
              <a:ext uri="{FF2B5EF4-FFF2-40B4-BE49-F238E27FC236}">
                <a16:creationId xmlns:a16="http://schemas.microsoft.com/office/drawing/2014/main" id="{5D976E54-F014-4833-9EB7-2588113E1C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5824556">
            <a:off x="607106" y="4045531"/>
            <a:ext cx="2158648" cy="2020521"/>
          </a:xfrm>
          <a:custGeom>
            <a:avLst/>
            <a:gdLst>
              <a:gd name="T0" fmla="*/ 43 w 250"/>
              <a:gd name="T1" fmla="*/ 167 h 234"/>
              <a:gd name="T2" fmla="*/ 70 w 250"/>
              <a:gd name="T3" fmla="*/ 133 h 234"/>
              <a:gd name="T4" fmla="*/ 48 w 250"/>
              <a:gd name="T5" fmla="*/ 134 h 234"/>
              <a:gd name="T6" fmla="*/ 19 w 250"/>
              <a:gd name="T7" fmla="*/ 130 h 234"/>
              <a:gd name="T8" fmla="*/ 6 w 250"/>
              <a:gd name="T9" fmla="*/ 123 h 234"/>
              <a:gd name="T10" fmla="*/ 1 w 250"/>
              <a:gd name="T11" fmla="*/ 103 h 234"/>
              <a:gd name="T12" fmla="*/ 11 w 250"/>
              <a:gd name="T13" fmla="*/ 81 h 234"/>
              <a:gd name="T14" fmla="*/ 23 w 250"/>
              <a:gd name="T15" fmla="*/ 76 h 234"/>
              <a:gd name="T16" fmla="*/ 81 w 250"/>
              <a:gd name="T17" fmla="*/ 78 h 234"/>
              <a:gd name="T18" fmla="*/ 65 w 250"/>
              <a:gd name="T19" fmla="*/ 49 h 234"/>
              <a:gd name="T20" fmla="*/ 57 w 250"/>
              <a:gd name="T21" fmla="*/ 27 h 234"/>
              <a:gd name="T22" fmla="*/ 67 w 250"/>
              <a:gd name="T23" fmla="*/ 12 h 234"/>
              <a:gd name="T24" fmla="*/ 85 w 250"/>
              <a:gd name="T25" fmla="*/ 1 h 234"/>
              <a:gd name="T26" fmla="*/ 101 w 250"/>
              <a:gd name="T27" fmla="*/ 8 h 234"/>
              <a:gd name="T28" fmla="*/ 107 w 250"/>
              <a:gd name="T29" fmla="*/ 15 h 234"/>
              <a:gd name="T30" fmla="*/ 120 w 250"/>
              <a:gd name="T31" fmla="*/ 37 h 234"/>
              <a:gd name="T32" fmla="*/ 131 w 250"/>
              <a:gd name="T33" fmla="*/ 60 h 234"/>
              <a:gd name="T34" fmla="*/ 164 w 250"/>
              <a:gd name="T35" fmla="*/ 25 h 234"/>
              <a:gd name="T36" fmla="*/ 187 w 250"/>
              <a:gd name="T37" fmla="*/ 11 h 234"/>
              <a:gd name="T38" fmla="*/ 205 w 250"/>
              <a:gd name="T39" fmla="*/ 19 h 234"/>
              <a:gd name="T40" fmla="*/ 214 w 250"/>
              <a:gd name="T41" fmla="*/ 34 h 234"/>
              <a:gd name="T42" fmla="*/ 203 w 250"/>
              <a:gd name="T43" fmla="*/ 57 h 234"/>
              <a:gd name="T44" fmla="*/ 166 w 250"/>
              <a:gd name="T45" fmla="*/ 100 h 234"/>
              <a:gd name="T46" fmla="*/ 217 w 250"/>
              <a:gd name="T47" fmla="*/ 98 h 234"/>
              <a:gd name="T48" fmla="*/ 244 w 250"/>
              <a:gd name="T49" fmla="*/ 104 h 234"/>
              <a:gd name="T50" fmla="*/ 249 w 250"/>
              <a:gd name="T51" fmla="*/ 115 h 234"/>
              <a:gd name="T52" fmla="*/ 247 w 250"/>
              <a:gd name="T53" fmla="*/ 129 h 234"/>
              <a:gd name="T54" fmla="*/ 245 w 250"/>
              <a:gd name="T55" fmla="*/ 134 h 234"/>
              <a:gd name="T56" fmla="*/ 241 w 250"/>
              <a:gd name="T57" fmla="*/ 141 h 234"/>
              <a:gd name="T58" fmla="*/ 227 w 250"/>
              <a:gd name="T59" fmla="*/ 147 h 234"/>
              <a:gd name="T60" fmla="*/ 187 w 250"/>
              <a:gd name="T61" fmla="*/ 151 h 234"/>
              <a:gd name="T62" fmla="*/ 160 w 250"/>
              <a:gd name="T63" fmla="*/ 148 h 234"/>
              <a:gd name="T64" fmla="*/ 168 w 250"/>
              <a:gd name="T65" fmla="*/ 168 h 234"/>
              <a:gd name="T66" fmla="*/ 176 w 250"/>
              <a:gd name="T67" fmla="*/ 194 h 234"/>
              <a:gd name="T68" fmla="*/ 176 w 250"/>
              <a:gd name="T69" fmla="*/ 211 h 234"/>
              <a:gd name="T70" fmla="*/ 170 w 250"/>
              <a:gd name="T71" fmla="*/ 221 h 234"/>
              <a:gd name="T72" fmla="*/ 156 w 250"/>
              <a:gd name="T73" fmla="*/ 230 h 234"/>
              <a:gd name="T74" fmla="*/ 130 w 250"/>
              <a:gd name="T75" fmla="*/ 226 h 234"/>
              <a:gd name="T76" fmla="*/ 122 w 250"/>
              <a:gd name="T77" fmla="*/ 213 h 234"/>
              <a:gd name="T78" fmla="*/ 110 w 250"/>
              <a:gd name="T79" fmla="*/ 169 h 234"/>
              <a:gd name="T80" fmla="*/ 92 w 250"/>
              <a:gd name="T81" fmla="*/ 192 h 234"/>
              <a:gd name="T82" fmla="*/ 87 w 250"/>
              <a:gd name="T83" fmla="*/ 197 h 234"/>
              <a:gd name="T84" fmla="*/ 84 w 250"/>
              <a:gd name="T85" fmla="*/ 201 h 234"/>
              <a:gd name="T86" fmla="*/ 65 w 250"/>
              <a:gd name="T87" fmla="*/ 212 h 234"/>
              <a:gd name="T88" fmla="*/ 50 w 250"/>
              <a:gd name="T89" fmla="*/ 204 h 234"/>
              <a:gd name="T90" fmla="*/ 44 w 250"/>
              <a:gd name="T91" fmla="*/ 198 h 234"/>
              <a:gd name="T92" fmla="*/ 38 w 250"/>
              <a:gd name="T93" fmla="*/ 185 h 234"/>
              <a:gd name="T94" fmla="*/ 43 w 250"/>
              <a:gd name="T95" fmla="*/ 16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0" h="234">
                <a:moveTo>
                  <a:pt x="43" y="167"/>
                </a:moveTo>
                <a:cubicBezTo>
                  <a:pt x="70" y="133"/>
                  <a:pt x="70" y="133"/>
                  <a:pt x="70" y="133"/>
                </a:cubicBezTo>
                <a:cubicBezTo>
                  <a:pt x="60" y="134"/>
                  <a:pt x="61" y="134"/>
                  <a:pt x="48" y="134"/>
                </a:cubicBezTo>
                <a:cubicBezTo>
                  <a:pt x="34" y="133"/>
                  <a:pt x="24" y="132"/>
                  <a:pt x="19" y="130"/>
                </a:cubicBezTo>
                <a:cubicBezTo>
                  <a:pt x="13" y="128"/>
                  <a:pt x="9" y="126"/>
                  <a:pt x="6" y="123"/>
                </a:cubicBezTo>
                <a:cubicBezTo>
                  <a:pt x="1" y="119"/>
                  <a:pt x="0" y="112"/>
                  <a:pt x="1" y="103"/>
                </a:cubicBezTo>
                <a:cubicBezTo>
                  <a:pt x="2" y="93"/>
                  <a:pt x="6" y="86"/>
                  <a:pt x="11" y="81"/>
                </a:cubicBezTo>
                <a:cubicBezTo>
                  <a:pt x="15" y="77"/>
                  <a:pt x="18" y="76"/>
                  <a:pt x="23" y="76"/>
                </a:cubicBezTo>
                <a:cubicBezTo>
                  <a:pt x="81" y="78"/>
                  <a:pt x="81" y="78"/>
                  <a:pt x="81" y="78"/>
                </a:cubicBezTo>
                <a:cubicBezTo>
                  <a:pt x="65" y="49"/>
                  <a:pt x="65" y="49"/>
                  <a:pt x="65" y="49"/>
                </a:cubicBezTo>
                <a:cubicBezTo>
                  <a:pt x="58" y="40"/>
                  <a:pt x="56" y="33"/>
                  <a:pt x="57" y="27"/>
                </a:cubicBezTo>
                <a:cubicBezTo>
                  <a:pt x="58" y="21"/>
                  <a:pt x="62" y="16"/>
                  <a:pt x="67" y="12"/>
                </a:cubicBezTo>
                <a:cubicBezTo>
                  <a:pt x="74" y="6"/>
                  <a:pt x="80" y="2"/>
                  <a:pt x="85" y="1"/>
                </a:cubicBezTo>
                <a:cubicBezTo>
                  <a:pt x="90" y="0"/>
                  <a:pt x="95" y="2"/>
                  <a:pt x="101" y="8"/>
                </a:cubicBezTo>
                <a:cubicBezTo>
                  <a:pt x="104" y="11"/>
                  <a:pt x="106" y="13"/>
                  <a:pt x="107" y="15"/>
                </a:cubicBezTo>
                <a:cubicBezTo>
                  <a:pt x="110" y="19"/>
                  <a:pt x="112" y="20"/>
                  <a:pt x="120" y="37"/>
                </a:cubicBezTo>
                <a:cubicBezTo>
                  <a:pt x="129" y="55"/>
                  <a:pt x="128" y="51"/>
                  <a:pt x="131" y="60"/>
                </a:cubicBezTo>
                <a:cubicBezTo>
                  <a:pt x="164" y="25"/>
                  <a:pt x="164" y="25"/>
                  <a:pt x="164" y="25"/>
                </a:cubicBezTo>
                <a:cubicBezTo>
                  <a:pt x="173" y="16"/>
                  <a:pt x="180" y="11"/>
                  <a:pt x="187" y="11"/>
                </a:cubicBezTo>
                <a:cubicBezTo>
                  <a:pt x="193" y="10"/>
                  <a:pt x="200" y="13"/>
                  <a:pt x="205" y="19"/>
                </a:cubicBezTo>
                <a:cubicBezTo>
                  <a:pt x="210" y="24"/>
                  <a:pt x="213" y="29"/>
                  <a:pt x="214" y="34"/>
                </a:cubicBezTo>
                <a:cubicBezTo>
                  <a:pt x="214" y="39"/>
                  <a:pt x="211" y="47"/>
                  <a:pt x="203" y="57"/>
                </a:cubicBezTo>
                <a:cubicBezTo>
                  <a:pt x="166" y="100"/>
                  <a:pt x="166" y="100"/>
                  <a:pt x="166" y="100"/>
                </a:cubicBezTo>
                <a:cubicBezTo>
                  <a:pt x="217" y="98"/>
                  <a:pt x="217" y="98"/>
                  <a:pt x="217" y="98"/>
                </a:cubicBezTo>
                <a:cubicBezTo>
                  <a:pt x="229" y="96"/>
                  <a:pt x="238" y="98"/>
                  <a:pt x="244" y="104"/>
                </a:cubicBezTo>
                <a:cubicBezTo>
                  <a:pt x="247" y="107"/>
                  <a:pt x="249" y="111"/>
                  <a:pt x="249" y="115"/>
                </a:cubicBezTo>
                <a:cubicBezTo>
                  <a:pt x="250" y="120"/>
                  <a:pt x="249" y="124"/>
                  <a:pt x="247" y="129"/>
                </a:cubicBezTo>
                <a:cubicBezTo>
                  <a:pt x="247" y="130"/>
                  <a:pt x="246" y="132"/>
                  <a:pt x="245" y="134"/>
                </a:cubicBezTo>
                <a:cubicBezTo>
                  <a:pt x="244" y="137"/>
                  <a:pt x="243" y="140"/>
                  <a:pt x="241" y="141"/>
                </a:cubicBezTo>
                <a:cubicBezTo>
                  <a:pt x="239" y="144"/>
                  <a:pt x="234" y="146"/>
                  <a:pt x="227" y="147"/>
                </a:cubicBezTo>
                <a:cubicBezTo>
                  <a:pt x="221" y="149"/>
                  <a:pt x="207" y="150"/>
                  <a:pt x="187" y="151"/>
                </a:cubicBezTo>
                <a:cubicBezTo>
                  <a:pt x="175" y="152"/>
                  <a:pt x="161" y="148"/>
                  <a:pt x="160" y="148"/>
                </a:cubicBezTo>
                <a:cubicBezTo>
                  <a:pt x="161" y="151"/>
                  <a:pt x="165" y="161"/>
                  <a:pt x="168" y="168"/>
                </a:cubicBezTo>
                <a:cubicBezTo>
                  <a:pt x="168" y="171"/>
                  <a:pt x="173" y="181"/>
                  <a:pt x="176" y="194"/>
                </a:cubicBezTo>
                <a:cubicBezTo>
                  <a:pt x="179" y="206"/>
                  <a:pt x="176" y="203"/>
                  <a:pt x="176" y="211"/>
                </a:cubicBezTo>
                <a:cubicBezTo>
                  <a:pt x="176" y="214"/>
                  <a:pt x="174" y="217"/>
                  <a:pt x="170" y="221"/>
                </a:cubicBezTo>
                <a:cubicBezTo>
                  <a:pt x="166" y="226"/>
                  <a:pt x="161" y="228"/>
                  <a:pt x="156" y="230"/>
                </a:cubicBezTo>
                <a:cubicBezTo>
                  <a:pt x="147" y="234"/>
                  <a:pt x="137" y="233"/>
                  <a:pt x="130" y="226"/>
                </a:cubicBezTo>
                <a:cubicBezTo>
                  <a:pt x="127" y="223"/>
                  <a:pt x="125" y="219"/>
                  <a:pt x="122" y="213"/>
                </a:cubicBezTo>
                <a:cubicBezTo>
                  <a:pt x="118" y="188"/>
                  <a:pt x="117" y="189"/>
                  <a:pt x="110" y="169"/>
                </a:cubicBezTo>
                <a:cubicBezTo>
                  <a:pt x="92" y="192"/>
                  <a:pt x="92" y="192"/>
                  <a:pt x="92" y="192"/>
                </a:cubicBezTo>
                <a:cubicBezTo>
                  <a:pt x="90" y="193"/>
                  <a:pt x="88" y="195"/>
                  <a:pt x="87" y="197"/>
                </a:cubicBezTo>
                <a:cubicBezTo>
                  <a:pt x="86" y="198"/>
                  <a:pt x="85" y="200"/>
                  <a:pt x="84" y="201"/>
                </a:cubicBezTo>
                <a:cubicBezTo>
                  <a:pt x="76" y="209"/>
                  <a:pt x="70" y="212"/>
                  <a:pt x="65" y="212"/>
                </a:cubicBezTo>
                <a:cubicBezTo>
                  <a:pt x="60" y="211"/>
                  <a:pt x="55" y="209"/>
                  <a:pt x="50" y="204"/>
                </a:cubicBezTo>
                <a:cubicBezTo>
                  <a:pt x="50" y="203"/>
                  <a:pt x="48" y="202"/>
                  <a:pt x="44" y="198"/>
                </a:cubicBezTo>
                <a:cubicBezTo>
                  <a:pt x="41" y="195"/>
                  <a:pt x="39" y="191"/>
                  <a:pt x="38" y="185"/>
                </a:cubicBezTo>
                <a:cubicBezTo>
                  <a:pt x="37" y="179"/>
                  <a:pt x="39" y="173"/>
                  <a:pt x="43" y="16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Marcador de contenido 2">
            <a:extLst>
              <a:ext uri="{FF2B5EF4-FFF2-40B4-BE49-F238E27FC236}">
                <a16:creationId xmlns:a16="http://schemas.microsoft.com/office/drawing/2014/main" id="{28D5B173-9898-464F-B656-85590599FB3F}"/>
              </a:ext>
            </a:extLst>
          </p:cNvPr>
          <p:cNvSpPr>
            <a:spLocks noGrp="1"/>
          </p:cNvSpPr>
          <p:nvPr>
            <p:ph idx="1"/>
          </p:nvPr>
        </p:nvSpPr>
        <p:spPr>
          <a:xfrm>
            <a:off x="3601833" y="473826"/>
            <a:ext cx="7834201" cy="5135374"/>
          </a:xfrm>
        </p:spPr>
        <p:txBody>
          <a:bodyPr vert="horz" lIns="0" tIns="0" rIns="0" bIns="0" rtlCol="0" anchor="t">
            <a:normAutofit fontScale="92500" lnSpcReduction="20000"/>
          </a:bodyPr>
          <a:lstStyle/>
          <a:p>
            <a:endParaRPr lang="es-ES" dirty="0">
              <a:solidFill>
                <a:srgbClr val="FFFFFF"/>
              </a:solidFill>
              <a:latin typeface="Century Gothic"/>
              <a:ea typeface="+mn-lt"/>
              <a:cs typeface="+mn-lt"/>
            </a:endParaRPr>
          </a:p>
          <a:p>
            <a:r>
              <a:rPr lang="es-ES">
                <a:solidFill>
                  <a:srgbClr val="FFFFFF"/>
                </a:solidFill>
                <a:latin typeface="Century Gothic"/>
                <a:ea typeface="+mn-lt"/>
                <a:cs typeface="+mn-lt"/>
              </a:rPr>
              <a:t>No son fármacos curativos, su acción es solamente sintomática; por lo que al suspender el tratamiento puede producirse una </a:t>
            </a:r>
            <a:r>
              <a:rPr lang="es-ES" b="1">
                <a:solidFill>
                  <a:srgbClr val="FFFFFF"/>
                </a:solidFill>
                <a:latin typeface="Century Gothic"/>
                <a:ea typeface="+mn-lt"/>
                <a:cs typeface="+mn-lt"/>
              </a:rPr>
              <a:t>reacción de rebote que exacerbe la lesión.</a:t>
            </a:r>
            <a:r>
              <a:rPr lang="es-ES">
                <a:solidFill>
                  <a:srgbClr val="FFFFFF"/>
                </a:solidFill>
                <a:latin typeface="Century Gothic"/>
                <a:ea typeface="+mn-lt"/>
                <a:cs typeface="+mn-lt"/>
              </a:rPr>
              <a:t> Su indicación es el alivio sintomático y la eliminación de los signos cuando otras medidas, virtualmente menos agresivas, no son eficaces</a:t>
            </a:r>
          </a:p>
          <a:p>
            <a:endParaRPr lang="es-ES" dirty="0">
              <a:solidFill>
                <a:srgbClr val="FFFFFF"/>
              </a:solidFill>
              <a:latin typeface="Century Gothic"/>
              <a:ea typeface="+mn-lt"/>
              <a:cs typeface="+mn-lt"/>
            </a:endParaRPr>
          </a:p>
          <a:p>
            <a:endParaRPr lang="es-ES" dirty="0">
              <a:solidFill>
                <a:srgbClr val="FFFFFF"/>
              </a:solidFill>
              <a:latin typeface="Century Gothic"/>
              <a:ea typeface="+mn-lt"/>
              <a:cs typeface="+mn-lt"/>
            </a:endParaRPr>
          </a:p>
          <a:p>
            <a:r>
              <a:rPr lang="es-ES">
                <a:solidFill>
                  <a:srgbClr val="FFFFFF"/>
                </a:solidFill>
                <a:latin typeface="Century Gothic"/>
                <a:ea typeface="+mn-lt"/>
                <a:cs typeface="+mn-lt"/>
              </a:rPr>
              <a:t>Los corticosteroides </a:t>
            </a:r>
            <a:r>
              <a:rPr lang="es-ES" b="1">
                <a:solidFill>
                  <a:srgbClr val="FFFFFF"/>
                </a:solidFill>
                <a:latin typeface="Century Gothic"/>
                <a:ea typeface="+mn-lt"/>
                <a:cs typeface="+mn-lt"/>
              </a:rPr>
              <a:t>no</a:t>
            </a:r>
            <a:r>
              <a:rPr lang="es-ES">
                <a:solidFill>
                  <a:srgbClr val="FFFFFF"/>
                </a:solidFill>
                <a:latin typeface="Century Gothic"/>
                <a:ea typeface="+mn-lt"/>
                <a:cs typeface="+mn-lt"/>
              </a:rPr>
              <a:t> son eficaces en el tratamiento de: urticaria aguda o crónica, mastocitosis cutánea, acné vulgar, rosácea, dermatitis periorificial, queratosis pilar, psoriasis ungueal, ictiosis. Pueden empeorar las lesiones ulceradas o infectadas. En el caso del prurito sólo so</a:t>
            </a:r>
            <a:r>
              <a:rPr lang="es-ES">
                <a:solidFill>
                  <a:srgbClr val="FFFFFF"/>
                </a:solidFill>
                <a:ea typeface="+mn-lt"/>
                <a:cs typeface="+mn-lt"/>
              </a:rPr>
              <a:t>n beneficiosos si la causa  es la inflamación.</a:t>
            </a:r>
            <a:endParaRPr lang="es-ES">
              <a:solidFill>
                <a:srgbClr val="FFFFFF"/>
              </a:solidFill>
            </a:endParaRPr>
          </a:p>
        </p:txBody>
      </p:sp>
    </p:spTree>
    <p:extLst>
      <p:ext uri="{BB962C8B-B14F-4D97-AF65-F5344CB8AC3E}">
        <p14:creationId xmlns:p14="http://schemas.microsoft.com/office/powerpoint/2010/main" val="37025775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8" descr="Texto&#10;&#10;Descripción generada automáticamente">
            <a:extLst>
              <a:ext uri="{FF2B5EF4-FFF2-40B4-BE49-F238E27FC236}">
                <a16:creationId xmlns:a16="http://schemas.microsoft.com/office/drawing/2014/main" id="{1C6AF69C-CAB3-4A87-B088-8B3104668228}"/>
              </a:ext>
            </a:extLst>
          </p:cNvPr>
          <p:cNvPicPr>
            <a:picLocks noChangeAspect="1"/>
          </p:cNvPicPr>
          <p:nvPr/>
        </p:nvPicPr>
        <p:blipFill>
          <a:blip r:embed="rId2"/>
          <a:stretch>
            <a:fillRect/>
          </a:stretch>
        </p:blipFill>
        <p:spPr>
          <a:xfrm>
            <a:off x="5793658" y="516981"/>
            <a:ext cx="4783394" cy="4177132"/>
          </a:xfrm>
          <a:prstGeom prst="rect">
            <a:avLst/>
          </a:prstGeom>
        </p:spPr>
      </p:pic>
      <p:pic>
        <p:nvPicPr>
          <p:cNvPr id="9" name="Imagen 9" descr="Texto&#10;&#10;Descripción generada automáticamente">
            <a:extLst>
              <a:ext uri="{FF2B5EF4-FFF2-40B4-BE49-F238E27FC236}">
                <a16:creationId xmlns:a16="http://schemas.microsoft.com/office/drawing/2014/main" id="{EFC9702C-C8B2-48CA-B2FD-84ACFC4669E2}"/>
              </a:ext>
            </a:extLst>
          </p:cNvPr>
          <p:cNvPicPr>
            <a:picLocks noChangeAspect="1"/>
          </p:cNvPicPr>
          <p:nvPr/>
        </p:nvPicPr>
        <p:blipFill>
          <a:blip r:embed="rId3"/>
          <a:stretch>
            <a:fillRect/>
          </a:stretch>
        </p:blipFill>
        <p:spPr>
          <a:xfrm>
            <a:off x="5793659" y="4701124"/>
            <a:ext cx="4783392" cy="1019948"/>
          </a:xfrm>
          <a:prstGeom prst="rect">
            <a:avLst/>
          </a:prstGeom>
        </p:spPr>
      </p:pic>
      <p:pic>
        <p:nvPicPr>
          <p:cNvPr id="11" name="Imagen 11" descr="Imagen que contiene Tabla&#10;&#10;Descripción generada automáticamente">
            <a:extLst>
              <a:ext uri="{FF2B5EF4-FFF2-40B4-BE49-F238E27FC236}">
                <a16:creationId xmlns:a16="http://schemas.microsoft.com/office/drawing/2014/main" id="{C2735266-F476-4E5F-90E7-9F4A221A1B6D}"/>
              </a:ext>
            </a:extLst>
          </p:cNvPr>
          <p:cNvPicPr>
            <a:picLocks noChangeAspect="1"/>
          </p:cNvPicPr>
          <p:nvPr/>
        </p:nvPicPr>
        <p:blipFill>
          <a:blip r:embed="rId4"/>
          <a:stretch>
            <a:fillRect/>
          </a:stretch>
        </p:blipFill>
        <p:spPr>
          <a:xfrm>
            <a:off x="508819" y="517274"/>
            <a:ext cx="4254908" cy="5823451"/>
          </a:xfrm>
          <a:prstGeom prst="rect">
            <a:avLst/>
          </a:prstGeom>
        </p:spPr>
      </p:pic>
      <p:pic>
        <p:nvPicPr>
          <p:cNvPr id="10" name="Imagen 10" descr="Texto&#10;&#10;Descripción generada automáticamente">
            <a:extLst>
              <a:ext uri="{FF2B5EF4-FFF2-40B4-BE49-F238E27FC236}">
                <a16:creationId xmlns:a16="http://schemas.microsoft.com/office/drawing/2014/main" id="{24256417-3163-40EF-9F7D-2E5A107DC941}"/>
              </a:ext>
            </a:extLst>
          </p:cNvPr>
          <p:cNvPicPr>
            <a:picLocks noChangeAspect="1"/>
          </p:cNvPicPr>
          <p:nvPr/>
        </p:nvPicPr>
        <p:blipFill>
          <a:blip r:embed="rId5"/>
          <a:stretch>
            <a:fillRect/>
          </a:stretch>
        </p:blipFill>
        <p:spPr>
          <a:xfrm>
            <a:off x="508821" y="518318"/>
            <a:ext cx="4107425" cy="3375587"/>
          </a:xfrm>
          <a:prstGeom prst="rect">
            <a:avLst/>
          </a:prstGeom>
        </p:spPr>
      </p:pic>
    </p:spTree>
    <p:extLst>
      <p:ext uri="{BB962C8B-B14F-4D97-AF65-F5344CB8AC3E}">
        <p14:creationId xmlns:p14="http://schemas.microsoft.com/office/powerpoint/2010/main" val="1170978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E99EB1-35E5-43DE-8D0C-8CB2A4AA73DB}"/>
              </a:ext>
            </a:extLst>
          </p:cNvPr>
          <p:cNvSpPr>
            <a:spLocks noGrp="1"/>
          </p:cNvSpPr>
          <p:nvPr>
            <p:ph type="title"/>
          </p:nvPr>
        </p:nvSpPr>
        <p:spPr/>
        <p:txBody>
          <a:bodyPr/>
          <a:lstStyle/>
          <a:p>
            <a:r>
              <a:rPr lang="es-ES" b="1">
                <a:cs typeface="Calibri Light"/>
              </a:rPr>
              <a:t>Potencia corticoides tópicos </a:t>
            </a:r>
          </a:p>
        </p:txBody>
      </p:sp>
      <p:pic>
        <p:nvPicPr>
          <p:cNvPr id="4" name="Imagen 4" descr="Tabla&#10;&#10;Descripción generada automáticamente">
            <a:extLst>
              <a:ext uri="{FF2B5EF4-FFF2-40B4-BE49-F238E27FC236}">
                <a16:creationId xmlns:a16="http://schemas.microsoft.com/office/drawing/2014/main" id="{7A29C1FA-58B6-4268-9B0A-7EE28FA92442}"/>
              </a:ext>
            </a:extLst>
          </p:cNvPr>
          <p:cNvPicPr>
            <a:picLocks noGrp="1" noChangeAspect="1"/>
          </p:cNvPicPr>
          <p:nvPr>
            <p:ph idx="1"/>
          </p:nvPr>
        </p:nvPicPr>
        <p:blipFill>
          <a:blip r:embed="rId2"/>
          <a:stretch>
            <a:fillRect/>
          </a:stretch>
        </p:blipFill>
        <p:spPr>
          <a:xfrm>
            <a:off x="717418" y="1201955"/>
            <a:ext cx="7624037" cy="5304438"/>
          </a:xfrm>
        </p:spPr>
      </p:pic>
    </p:spTree>
    <p:extLst>
      <p:ext uri="{BB962C8B-B14F-4D97-AF65-F5344CB8AC3E}">
        <p14:creationId xmlns:p14="http://schemas.microsoft.com/office/powerpoint/2010/main" val="29336553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4FD7C1F2-7DBE-437E-8052-D297EC4C27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FE4F2AC3-C1A2-442B-8820-83458DF630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648DF24-6D30-4FBE-8183-468C9BBBD703}"/>
              </a:ext>
            </a:extLst>
          </p:cNvPr>
          <p:cNvSpPr>
            <a:spLocks noGrp="1"/>
          </p:cNvSpPr>
          <p:nvPr>
            <p:ph type="title"/>
          </p:nvPr>
        </p:nvSpPr>
        <p:spPr>
          <a:xfrm>
            <a:off x="720000" y="619200"/>
            <a:ext cx="3095626" cy="1476000"/>
          </a:xfrm>
        </p:spPr>
        <p:txBody>
          <a:bodyPr>
            <a:normAutofit/>
          </a:bodyPr>
          <a:lstStyle/>
          <a:p>
            <a:r>
              <a:rPr lang="es-ES"/>
              <a:t>CORTICOIDES TÓPICOS</a:t>
            </a:r>
          </a:p>
        </p:txBody>
      </p:sp>
      <p:sp useBgFill="1">
        <p:nvSpPr>
          <p:cNvPr id="26" name="Freeform: Shape 25">
            <a:extLst>
              <a:ext uri="{FF2B5EF4-FFF2-40B4-BE49-F238E27FC236}">
                <a16:creationId xmlns:a16="http://schemas.microsoft.com/office/drawing/2014/main" id="{4E72FC12-F689-4F34-A30A-3F6269D88E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36838"/>
            <a:ext cx="12192000" cy="4221162"/>
          </a:xfrm>
          <a:custGeom>
            <a:avLst/>
            <a:gdLst>
              <a:gd name="connsiteX0" fmla="*/ 4128886 w 12192000"/>
              <a:gd name="connsiteY0" fmla="*/ 0 h 4430824"/>
              <a:gd name="connsiteX1" fmla="*/ 11509762 w 12192000"/>
              <a:gd name="connsiteY1" fmla="*/ 91920 h 4430824"/>
              <a:gd name="connsiteX2" fmla="*/ 11957889 w 12192000"/>
              <a:gd name="connsiteY2" fmla="*/ 97501 h 4430824"/>
              <a:gd name="connsiteX3" fmla="*/ 12192000 w 12192000"/>
              <a:gd name="connsiteY3" fmla="*/ 100417 h 4430824"/>
              <a:gd name="connsiteX4" fmla="*/ 12192000 w 12192000"/>
              <a:gd name="connsiteY4" fmla="*/ 4430824 h 4430824"/>
              <a:gd name="connsiteX5" fmla="*/ 14444 w 12192000"/>
              <a:gd name="connsiteY5" fmla="*/ 4430824 h 4430824"/>
              <a:gd name="connsiteX6" fmla="*/ 0 w 12192000"/>
              <a:gd name="connsiteY6" fmla="*/ 42862 h 4430824"/>
              <a:gd name="connsiteX7" fmla="*/ 147411 w 12192000"/>
              <a:gd name="connsiteY7" fmla="*/ 44699 h 4430824"/>
              <a:gd name="connsiteX8" fmla="*/ 1174227 w 12192000"/>
              <a:gd name="connsiteY8" fmla="*/ 57486 h 4430824"/>
              <a:gd name="connsiteX9" fmla="*/ 2017755 w 12192000"/>
              <a:gd name="connsiteY9" fmla="*/ 67992 h 4430824"/>
              <a:gd name="connsiteX10" fmla="*/ 4128886 w 12192000"/>
              <a:gd name="connsiteY10" fmla="*/ 0 h 4430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4430824">
                <a:moveTo>
                  <a:pt x="4128886" y="0"/>
                </a:moveTo>
                <a:cubicBezTo>
                  <a:pt x="4128886" y="0"/>
                  <a:pt x="4128886" y="0"/>
                  <a:pt x="11509762" y="91920"/>
                </a:cubicBezTo>
                <a:cubicBezTo>
                  <a:pt x="11615204" y="93233"/>
                  <a:pt x="11773367" y="95203"/>
                  <a:pt x="11957889" y="97501"/>
                </a:cubicBezTo>
                <a:lnTo>
                  <a:pt x="12192000" y="100417"/>
                </a:lnTo>
                <a:lnTo>
                  <a:pt x="12192000" y="4430824"/>
                </a:lnTo>
                <a:lnTo>
                  <a:pt x="14444" y="4430824"/>
                </a:lnTo>
                <a:lnTo>
                  <a:pt x="0" y="42862"/>
                </a:lnTo>
                <a:lnTo>
                  <a:pt x="147411" y="44699"/>
                </a:lnTo>
                <a:cubicBezTo>
                  <a:pt x="511924" y="49238"/>
                  <a:pt x="857902" y="53547"/>
                  <a:pt x="1174227" y="57486"/>
                </a:cubicBezTo>
                <a:cubicBezTo>
                  <a:pt x="1174227" y="57486"/>
                  <a:pt x="1174227" y="57486"/>
                  <a:pt x="2017755" y="67992"/>
                </a:cubicBezTo>
                <a:cubicBezTo>
                  <a:pt x="2017755" y="67992"/>
                  <a:pt x="2017755" y="67992"/>
                  <a:pt x="4128886" y="0"/>
                </a:cubicBezTo>
                <a:close/>
              </a:path>
            </a:pathLst>
          </a:cu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Imagen 4" descr="Tabla&#10;&#10;Descripción generada automáticamente">
            <a:extLst>
              <a:ext uri="{FF2B5EF4-FFF2-40B4-BE49-F238E27FC236}">
                <a16:creationId xmlns:a16="http://schemas.microsoft.com/office/drawing/2014/main" id="{88118180-4BF3-463D-B83A-67D69B5917B6}"/>
              </a:ext>
            </a:extLst>
          </p:cNvPr>
          <p:cNvPicPr>
            <a:picLocks noChangeAspect="1"/>
          </p:cNvPicPr>
          <p:nvPr/>
        </p:nvPicPr>
        <p:blipFill>
          <a:blip r:embed="rId2"/>
          <a:stretch>
            <a:fillRect/>
          </a:stretch>
        </p:blipFill>
        <p:spPr>
          <a:xfrm>
            <a:off x="588066" y="2770291"/>
            <a:ext cx="5325123" cy="3847032"/>
          </a:xfrm>
          <a:custGeom>
            <a:avLst/>
            <a:gdLst/>
            <a:ahLst/>
            <a:cxnLst/>
            <a:rect l="l" t="t" r="r" b="b"/>
            <a:pathLst>
              <a:path w="5184162" h="3501162">
                <a:moveTo>
                  <a:pt x="0" y="0"/>
                </a:moveTo>
                <a:lnTo>
                  <a:pt x="5184162" y="0"/>
                </a:lnTo>
                <a:lnTo>
                  <a:pt x="5184162" y="3501162"/>
                </a:lnTo>
                <a:lnTo>
                  <a:pt x="0" y="3501162"/>
                </a:lnTo>
                <a:close/>
              </a:path>
            </a:pathLst>
          </a:custGeom>
        </p:spPr>
      </p:pic>
      <p:pic>
        <p:nvPicPr>
          <p:cNvPr id="5" name="Imagen 5" descr="Interfaz de usuario gráfica, Texto, Aplicación, Chat o mensaje de texto&#10;&#10;Descripción generada automáticamente">
            <a:extLst>
              <a:ext uri="{FF2B5EF4-FFF2-40B4-BE49-F238E27FC236}">
                <a16:creationId xmlns:a16="http://schemas.microsoft.com/office/drawing/2014/main" id="{1C4C2ED6-DE57-48BE-8AED-40C4957B46F1}"/>
              </a:ext>
            </a:extLst>
          </p:cNvPr>
          <p:cNvPicPr>
            <a:picLocks noChangeAspect="1"/>
          </p:cNvPicPr>
          <p:nvPr/>
        </p:nvPicPr>
        <p:blipFill>
          <a:blip r:embed="rId3"/>
          <a:stretch>
            <a:fillRect/>
          </a:stretch>
        </p:blipFill>
        <p:spPr>
          <a:xfrm>
            <a:off x="6276451" y="2770502"/>
            <a:ext cx="5184163" cy="1658931"/>
          </a:xfrm>
          <a:custGeom>
            <a:avLst/>
            <a:gdLst/>
            <a:ahLst/>
            <a:cxnLst/>
            <a:rect l="l" t="t" r="r" b="b"/>
            <a:pathLst>
              <a:path w="5184163" h="3501162">
                <a:moveTo>
                  <a:pt x="0" y="0"/>
                </a:moveTo>
                <a:lnTo>
                  <a:pt x="5184163" y="0"/>
                </a:lnTo>
                <a:lnTo>
                  <a:pt x="5184163" y="3501162"/>
                </a:lnTo>
                <a:lnTo>
                  <a:pt x="0" y="3501162"/>
                </a:lnTo>
                <a:close/>
              </a:path>
            </a:pathLst>
          </a:custGeom>
        </p:spPr>
      </p:pic>
    </p:spTree>
    <p:extLst>
      <p:ext uri="{BB962C8B-B14F-4D97-AF65-F5344CB8AC3E}">
        <p14:creationId xmlns:p14="http://schemas.microsoft.com/office/powerpoint/2010/main" val="10288500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646535-AEF6-4883-A4F9-EEC1F8B43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B7EFF05-A8DA-4B3E-9C21-7A04283D48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44CA1620-2C02-4B4E-97C8-06FCE85EEB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657DE79-27F8-4881-BE3B-5321D1801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DB733608-1322-485D-B942-B827E6997F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43527" y="954724"/>
            <a:ext cx="10904945" cy="3364228"/>
            <a:chOff x="643527" y="954724"/>
            <a:chExt cx="10904945" cy="3364228"/>
          </a:xfrm>
        </p:grpSpPr>
        <p:sp>
          <p:nvSpPr>
            <p:cNvPr id="19" name="Freeform 78">
              <a:extLst>
                <a:ext uri="{FF2B5EF4-FFF2-40B4-BE49-F238E27FC236}">
                  <a16:creationId xmlns:a16="http://schemas.microsoft.com/office/drawing/2014/main" id="{7975F1CD-7143-447F-AC1A-8D3EA46ECA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800114">
              <a:off x="1083914" y="3331230"/>
              <a:ext cx="879143" cy="903430"/>
            </a:xfrm>
            <a:custGeom>
              <a:avLst/>
              <a:gdLst>
                <a:gd name="T0" fmla="*/ 32 w 58"/>
                <a:gd name="T1" fmla="*/ 56 h 60"/>
                <a:gd name="T2" fmla="*/ 24 w 58"/>
                <a:gd name="T3" fmla="*/ 48 h 60"/>
                <a:gd name="T4" fmla="*/ 14 w 58"/>
                <a:gd name="T5" fmla="*/ 36 h 60"/>
                <a:gd name="T6" fmla="*/ 7 w 58"/>
                <a:gd name="T7" fmla="*/ 29 h 60"/>
                <a:gd name="T8" fmla="*/ 1 w 58"/>
                <a:gd name="T9" fmla="*/ 17 h 60"/>
                <a:gd name="T10" fmla="*/ 7 w 58"/>
                <a:gd name="T11" fmla="*/ 4 h 60"/>
                <a:gd name="T12" fmla="*/ 17 w 58"/>
                <a:gd name="T13" fmla="*/ 1 h 60"/>
                <a:gd name="T14" fmla="*/ 29 w 58"/>
                <a:gd name="T15" fmla="*/ 6 h 60"/>
                <a:gd name="T16" fmla="*/ 31 w 58"/>
                <a:gd name="T17" fmla="*/ 8 h 60"/>
                <a:gd name="T18" fmla="*/ 38 w 58"/>
                <a:gd name="T19" fmla="*/ 15 h 60"/>
                <a:gd name="T20" fmla="*/ 44 w 58"/>
                <a:gd name="T21" fmla="*/ 22 h 60"/>
                <a:gd name="T22" fmla="*/ 54 w 58"/>
                <a:gd name="T23" fmla="*/ 33 h 60"/>
                <a:gd name="T24" fmla="*/ 58 w 58"/>
                <a:gd name="T25" fmla="*/ 44 h 60"/>
                <a:gd name="T26" fmla="*/ 53 w 58"/>
                <a:gd name="T27" fmla="*/ 54 h 60"/>
                <a:gd name="T28" fmla="*/ 42 w 58"/>
                <a:gd name="T29" fmla="*/ 60 h 60"/>
                <a:gd name="T30" fmla="*/ 32 w 58"/>
                <a:gd name="T31"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60">
                  <a:moveTo>
                    <a:pt x="32" y="56"/>
                  </a:moveTo>
                  <a:cubicBezTo>
                    <a:pt x="30" y="54"/>
                    <a:pt x="31" y="55"/>
                    <a:pt x="24" y="48"/>
                  </a:cubicBezTo>
                  <a:cubicBezTo>
                    <a:pt x="17" y="40"/>
                    <a:pt x="14" y="36"/>
                    <a:pt x="14" y="36"/>
                  </a:cubicBezTo>
                  <a:cubicBezTo>
                    <a:pt x="8" y="30"/>
                    <a:pt x="14" y="37"/>
                    <a:pt x="7" y="29"/>
                  </a:cubicBezTo>
                  <a:cubicBezTo>
                    <a:pt x="3" y="24"/>
                    <a:pt x="1" y="20"/>
                    <a:pt x="1" y="17"/>
                  </a:cubicBezTo>
                  <a:cubicBezTo>
                    <a:pt x="0" y="13"/>
                    <a:pt x="3" y="9"/>
                    <a:pt x="7" y="4"/>
                  </a:cubicBezTo>
                  <a:cubicBezTo>
                    <a:pt x="10" y="2"/>
                    <a:pt x="13" y="0"/>
                    <a:pt x="17" y="1"/>
                  </a:cubicBezTo>
                  <a:cubicBezTo>
                    <a:pt x="21" y="1"/>
                    <a:pt x="25" y="3"/>
                    <a:pt x="29" y="6"/>
                  </a:cubicBezTo>
                  <a:cubicBezTo>
                    <a:pt x="31" y="8"/>
                    <a:pt x="31" y="8"/>
                    <a:pt x="31" y="8"/>
                  </a:cubicBezTo>
                  <a:cubicBezTo>
                    <a:pt x="33" y="11"/>
                    <a:pt x="37" y="15"/>
                    <a:pt x="38" y="15"/>
                  </a:cubicBezTo>
                  <a:cubicBezTo>
                    <a:pt x="42" y="20"/>
                    <a:pt x="40" y="18"/>
                    <a:pt x="44" y="22"/>
                  </a:cubicBezTo>
                  <a:cubicBezTo>
                    <a:pt x="51" y="29"/>
                    <a:pt x="50" y="29"/>
                    <a:pt x="54" y="33"/>
                  </a:cubicBezTo>
                  <a:cubicBezTo>
                    <a:pt x="57" y="37"/>
                    <a:pt x="58" y="40"/>
                    <a:pt x="58" y="44"/>
                  </a:cubicBezTo>
                  <a:cubicBezTo>
                    <a:pt x="58" y="47"/>
                    <a:pt x="56" y="50"/>
                    <a:pt x="53" y="54"/>
                  </a:cubicBezTo>
                  <a:cubicBezTo>
                    <a:pt x="49" y="58"/>
                    <a:pt x="45" y="60"/>
                    <a:pt x="42" y="60"/>
                  </a:cubicBezTo>
                  <a:cubicBezTo>
                    <a:pt x="39" y="60"/>
                    <a:pt x="36" y="59"/>
                    <a:pt x="32" y="5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20" name="Freeform 79">
              <a:extLst>
                <a:ext uri="{FF2B5EF4-FFF2-40B4-BE49-F238E27FC236}">
                  <a16:creationId xmlns:a16="http://schemas.microsoft.com/office/drawing/2014/main" id="{501A6B8C-11DF-404A-89DD-354DA4C193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800114">
              <a:off x="869193" y="1989904"/>
              <a:ext cx="743890" cy="1195221"/>
            </a:xfrm>
            <a:custGeom>
              <a:avLst/>
              <a:gdLst>
                <a:gd name="T0" fmla="*/ 15 w 49"/>
                <a:gd name="T1" fmla="*/ 65 h 79"/>
                <a:gd name="T2" fmla="*/ 12 w 49"/>
                <a:gd name="T3" fmla="*/ 54 h 79"/>
                <a:gd name="T4" fmla="*/ 8 w 49"/>
                <a:gd name="T5" fmla="*/ 33 h 79"/>
                <a:gd name="T6" fmla="*/ 38 w 49"/>
                <a:gd name="T7" fmla="*/ 24 h 79"/>
                <a:gd name="T8" fmla="*/ 45 w 49"/>
                <a:gd name="T9" fmla="*/ 70 h 79"/>
                <a:gd name="T10" fmla="*/ 15 w 49"/>
                <a:gd name="T11" fmla="*/ 65 h 79"/>
              </a:gdLst>
              <a:ahLst/>
              <a:cxnLst>
                <a:cxn ang="0">
                  <a:pos x="T0" y="T1"/>
                </a:cxn>
                <a:cxn ang="0">
                  <a:pos x="T2" y="T3"/>
                </a:cxn>
                <a:cxn ang="0">
                  <a:pos x="T4" y="T5"/>
                </a:cxn>
                <a:cxn ang="0">
                  <a:pos x="T6" y="T7"/>
                </a:cxn>
                <a:cxn ang="0">
                  <a:pos x="T8" y="T9"/>
                </a:cxn>
                <a:cxn ang="0">
                  <a:pos x="T10" y="T11"/>
                </a:cxn>
              </a:cxnLst>
              <a:rect l="0" t="0" r="r" b="b"/>
              <a:pathLst>
                <a:path w="49" h="79">
                  <a:moveTo>
                    <a:pt x="15" y="65"/>
                  </a:moveTo>
                  <a:cubicBezTo>
                    <a:pt x="14" y="59"/>
                    <a:pt x="13" y="58"/>
                    <a:pt x="12" y="54"/>
                  </a:cubicBezTo>
                  <a:cubicBezTo>
                    <a:pt x="11" y="45"/>
                    <a:pt x="10" y="40"/>
                    <a:pt x="8" y="33"/>
                  </a:cubicBezTo>
                  <a:cubicBezTo>
                    <a:pt x="0" y="9"/>
                    <a:pt x="34" y="0"/>
                    <a:pt x="38" y="24"/>
                  </a:cubicBezTo>
                  <a:cubicBezTo>
                    <a:pt x="43" y="43"/>
                    <a:pt x="49" y="60"/>
                    <a:pt x="45" y="70"/>
                  </a:cubicBezTo>
                  <a:cubicBezTo>
                    <a:pt x="38" y="77"/>
                    <a:pt x="19" y="79"/>
                    <a:pt x="15" y="6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21" name="Freeform 85">
              <a:extLst>
                <a:ext uri="{FF2B5EF4-FFF2-40B4-BE49-F238E27FC236}">
                  <a16:creationId xmlns:a16="http://schemas.microsoft.com/office/drawing/2014/main" id="{14D1F65C-CD34-4E1F-8743-D3879A8712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800114">
              <a:off x="1316205" y="967005"/>
              <a:ext cx="541011" cy="981989"/>
            </a:xfrm>
            <a:custGeom>
              <a:avLst/>
              <a:gdLst>
                <a:gd name="T0" fmla="*/ 36 w 36"/>
                <a:gd name="T1" fmla="*/ 15 h 65"/>
                <a:gd name="T2" fmla="*/ 34 w 36"/>
                <a:gd name="T3" fmla="*/ 5 h 65"/>
                <a:gd name="T4" fmla="*/ 28 w 36"/>
                <a:gd name="T5" fmla="*/ 1 h 65"/>
                <a:gd name="T6" fmla="*/ 23 w 36"/>
                <a:gd name="T7" fmla="*/ 0 h 65"/>
                <a:gd name="T8" fmla="*/ 13 w 36"/>
                <a:gd name="T9" fmla="*/ 1 h 65"/>
                <a:gd name="T10" fmla="*/ 7 w 36"/>
                <a:gd name="T11" fmla="*/ 9 h 65"/>
                <a:gd name="T12" fmla="*/ 4 w 36"/>
                <a:gd name="T13" fmla="*/ 19 h 65"/>
                <a:gd name="T14" fmla="*/ 0 w 36"/>
                <a:gd name="T15" fmla="*/ 44 h 65"/>
                <a:gd name="T16" fmla="*/ 1 w 36"/>
                <a:gd name="T17" fmla="*/ 58 h 65"/>
                <a:gd name="T18" fmla="*/ 8 w 36"/>
                <a:gd name="T19" fmla="*/ 64 h 65"/>
                <a:gd name="T20" fmla="*/ 16 w 36"/>
                <a:gd name="T21" fmla="*/ 65 h 65"/>
                <a:gd name="T22" fmla="*/ 25 w 36"/>
                <a:gd name="T23" fmla="*/ 63 h 65"/>
                <a:gd name="T24" fmla="*/ 31 w 36"/>
                <a:gd name="T25" fmla="*/ 55 h 65"/>
                <a:gd name="T26" fmla="*/ 34 w 36"/>
                <a:gd name="T27" fmla="*/ 40 h 65"/>
                <a:gd name="T28" fmla="*/ 36 w 36"/>
                <a:gd name="T29" fmla="*/ 1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65">
                  <a:moveTo>
                    <a:pt x="36" y="15"/>
                  </a:moveTo>
                  <a:cubicBezTo>
                    <a:pt x="36" y="10"/>
                    <a:pt x="35" y="7"/>
                    <a:pt x="34" y="5"/>
                  </a:cubicBezTo>
                  <a:cubicBezTo>
                    <a:pt x="33" y="3"/>
                    <a:pt x="31" y="2"/>
                    <a:pt x="28" y="1"/>
                  </a:cubicBezTo>
                  <a:cubicBezTo>
                    <a:pt x="27" y="1"/>
                    <a:pt x="25" y="1"/>
                    <a:pt x="23" y="0"/>
                  </a:cubicBezTo>
                  <a:cubicBezTo>
                    <a:pt x="19" y="0"/>
                    <a:pt x="16" y="0"/>
                    <a:pt x="13" y="1"/>
                  </a:cubicBezTo>
                  <a:cubicBezTo>
                    <a:pt x="11" y="2"/>
                    <a:pt x="9" y="4"/>
                    <a:pt x="7" y="9"/>
                  </a:cubicBezTo>
                  <a:cubicBezTo>
                    <a:pt x="6" y="13"/>
                    <a:pt x="5" y="17"/>
                    <a:pt x="4" y="19"/>
                  </a:cubicBezTo>
                  <a:cubicBezTo>
                    <a:pt x="2" y="29"/>
                    <a:pt x="0" y="44"/>
                    <a:pt x="0" y="44"/>
                  </a:cubicBezTo>
                  <a:cubicBezTo>
                    <a:pt x="0" y="50"/>
                    <a:pt x="0" y="55"/>
                    <a:pt x="1" y="58"/>
                  </a:cubicBezTo>
                  <a:cubicBezTo>
                    <a:pt x="2" y="61"/>
                    <a:pt x="5" y="63"/>
                    <a:pt x="8" y="64"/>
                  </a:cubicBezTo>
                  <a:cubicBezTo>
                    <a:pt x="11" y="65"/>
                    <a:pt x="13" y="65"/>
                    <a:pt x="16" y="65"/>
                  </a:cubicBezTo>
                  <a:cubicBezTo>
                    <a:pt x="19" y="65"/>
                    <a:pt x="22" y="64"/>
                    <a:pt x="25" y="63"/>
                  </a:cubicBezTo>
                  <a:cubicBezTo>
                    <a:pt x="28" y="61"/>
                    <a:pt x="30" y="59"/>
                    <a:pt x="31" y="55"/>
                  </a:cubicBezTo>
                  <a:cubicBezTo>
                    <a:pt x="32" y="50"/>
                    <a:pt x="31" y="54"/>
                    <a:pt x="34" y="40"/>
                  </a:cubicBezTo>
                  <a:lnTo>
                    <a:pt x="36" y="1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22" name="Freeform 80">
              <a:extLst>
                <a:ext uri="{FF2B5EF4-FFF2-40B4-BE49-F238E27FC236}">
                  <a16:creationId xmlns:a16="http://schemas.microsoft.com/office/drawing/2014/main" id="{E5C58F66-1B6C-4935-9BB4-583D612CD2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62739" y="2385730"/>
              <a:ext cx="985733" cy="504616"/>
            </a:xfrm>
            <a:custGeom>
              <a:avLst/>
              <a:gdLst>
                <a:gd name="T0" fmla="*/ 53 w 66"/>
                <a:gd name="T1" fmla="*/ 33 h 34"/>
                <a:gd name="T2" fmla="*/ 39 w 66"/>
                <a:gd name="T3" fmla="*/ 33 h 34"/>
                <a:gd name="T4" fmla="*/ 21 w 66"/>
                <a:gd name="T5" fmla="*/ 33 h 34"/>
                <a:gd name="T6" fmla="*/ 12 w 66"/>
                <a:gd name="T7" fmla="*/ 32 h 34"/>
                <a:gd name="T8" fmla="*/ 3 w 66"/>
                <a:gd name="T9" fmla="*/ 28 h 34"/>
                <a:gd name="T10" fmla="*/ 0 w 66"/>
                <a:gd name="T11" fmla="*/ 21 h 34"/>
                <a:gd name="T12" fmla="*/ 0 w 66"/>
                <a:gd name="T13" fmla="*/ 16 h 34"/>
                <a:gd name="T14" fmla="*/ 3 w 66"/>
                <a:gd name="T15" fmla="*/ 7 h 34"/>
                <a:gd name="T16" fmla="*/ 11 w 66"/>
                <a:gd name="T17" fmla="*/ 3 h 34"/>
                <a:gd name="T18" fmla="*/ 23 w 66"/>
                <a:gd name="T19" fmla="*/ 2 h 34"/>
                <a:gd name="T20" fmla="*/ 43 w 66"/>
                <a:gd name="T21" fmla="*/ 0 h 34"/>
                <a:gd name="T22" fmla="*/ 48 w 66"/>
                <a:gd name="T23" fmla="*/ 0 h 34"/>
                <a:gd name="T24" fmla="*/ 62 w 66"/>
                <a:gd name="T25" fmla="*/ 4 h 34"/>
                <a:gd name="T26" fmla="*/ 66 w 66"/>
                <a:gd name="T27" fmla="*/ 13 h 34"/>
                <a:gd name="T28" fmla="*/ 66 w 66"/>
                <a:gd name="T29" fmla="*/ 20 h 34"/>
                <a:gd name="T30" fmla="*/ 62 w 66"/>
                <a:gd name="T31" fmla="*/ 29 h 34"/>
                <a:gd name="T32" fmla="*/ 53 w 66"/>
                <a:gd name="T33"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34">
                  <a:moveTo>
                    <a:pt x="53" y="33"/>
                  </a:moveTo>
                  <a:cubicBezTo>
                    <a:pt x="47" y="33"/>
                    <a:pt x="53" y="34"/>
                    <a:pt x="39" y="33"/>
                  </a:cubicBezTo>
                  <a:cubicBezTo>
                    <a:pt x="24" y="33"/>
                    <a:pt x="21" y="33"/>
                    <a:pt x="21" y="33"/>
                  </a:cubicBezTo>
                  <a:cubicBezTo>
                    <a:pt x="12" y="32"/>
                    <a:pt x="12" y="32"/>
                    <a:pt x="12" y="32"/>
                  </a:cubicBezTo>
                  <a:cubicBezTo>
                    <a:pt x="7" y="31"/>
                    <a:pt x="4" y="30"/>
                    <a:pt x="3" y="28"/>
                  </a:cubicBezTo>
                  <a:cubicBezTo>
                    <a:pt x="1" y="26"/>
                    <a:pt x="0" y="24"/>
                    <a:pt x="0" y="21"/>
                  </a:cubicBezTo>
                  <a:cubicBezTo>
                    <a:pt x="0" y="21"/>
                    <a:pt x="0" y="19"/>
                    <a:pt x="0" y="16"/>
                  </a:cubicBezTo>
                  <a:cubicBezTo>
                    <a:pt x="0" y="13"/>
                    <a:pt x="1" y="10"/>
                    <a:pt x="3" y="7"/>
                  </a:cubicBezTo>
                  <a:cubicBezTo>
                    <a:pt x="4" y="5"/>
                    <a:pt x="7" y="3"/>
                    <a:pt x="11" y="3"/>
                  </a:cubicBezTo>
                  <a:cubicBezTo>
                    <a:pt x="16" y="2"/>
                    <a:pt x="20" y="2"/>
                    <a:pt x="23" y="2"/>
                  </a:cubicBezTo>
                  <a:cubicBezTo>
                    <a:pt x="32" y="1"/>
                    <a:pt x="37" y="0"/>
                    <a:pt x="43" y="0"/>
                  </a:cubicBezTo>
                  <a:cubicBezTo>
                    <a:pt x="48" y="0"/>
                    <a:pt x="48" y="0"/>
                    <a:pt x="48" y="0"/>
                  </a:cubicBezTo>
                  <a:cubicBezTo>
                    <a:pt x="54" y="1"/>
                    <a:pt x="59" y="3"/>
                    <a:pt x="62" y="4"/>
                  </a:cubicBezTo>
                  <a:cubicBezTo>
                    <a:pt x="65" y="6"/>
                    <a:pt x="66" y="9"/>
                    <a:pt x="66" y="13"/>
                  </a:cubicBezTo>
                  <a:cubicBezTo>
                    <a:pt x="66" y="15"/>
                    <a:pt x="66" y="17"/>
                    <a:pt x="66" y="20"/>
                  </a:cubicBezTo>
                  <a:cubicBezTo>
                    <a:pt x="65" y="23"/>
                    <a:pt x="64" y="26"/>
                    <a:pt x="62" y="29"/>
                  </a:cubicBezTo>
                  <a:cubicBezTo>
                    <a:pt x="60" y="31"/>
                    <a:pt x="57" y="32"/>
                    <a:pt x="53" y="33"/>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23" name="Freeform 84">
              <a:extLst>
                <a:ext uri="{FF2B5EF4-FFF2-40B4-BE49-F238E27FC236}">
                  <a16:creationId xmlns:a16="http://schemas.microsoft.com/office/drawing/2014/main" id="{F41F116D-556B-4BC2-9DCD-46DA7CCC0E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874527">
              <a:off x="10288245" y="954724"/>
              <a:ext cx="852074" cy="892781"/>
            </a:xfrm>
            <a:custGeom>
              <a:avLst/>
              <a:gdLst>
                <a:gd name="T0" fmla="*/ 4 w 57"/>
                <a:gd name="T1" fmla="*/ 34 h 60"/>
                <a:gd name="T2" fmla="*/ 17 w 57"/>
                <a:gd name="T3" fmla="*/ 18 h 60"/>
                <a:gd name="T4" fmla="*/ 26 w 57"/>
                <a:gd name="T5" fmla="*/ 8 h 60"/>
                <a:gd name="T6" fmla="*/ 29 w 57"/>
                <a:gd name="T7" fmla="*/ 5 h 60"/>
                <a:gd name="T8" fmla="*/ 41 w 57"/>
                <a:gd name="T9" fmla="*/ 0 h 60"/>
                <a:gd name="T10" fmla="*/ 51 w 57"/>
                <a:gd name="T11" fmla="*/ 6 h 60"/>
                <a:gd name="T12" fmla="*/ 56 w 57"/>
                <a:gd name="T13" fmla="*/ 16 h 60"/>
                <a:gd name="T14" fmla="*/ 51 w 57"/>
                <a:gd name="T15" fmla="*/ 28 h 60"/>
                <a:gd name="T16" fmla="*/ 29 w 57"/>
                <a:gd name="T17" fmla="*/ 53 h 60"/>
                <a:gd name="T18" fmla="*/ 17 w 57"/>
                <a:gd name="T19" fmla="*/ 59 h 60"/>
                <a:gd name="T20" fmla="*/ 5 w 57"/>
                <a:gd name="T21" fmla="*/ 54 h 60"/>
                <a:gd name="T22" fmla="*/ 0 w 57"/>
                <a:gd name="T23" fmla="*/ 45 h 60"/>
                <a:gd name="T24" fmla="*/ 4 w 57"/>
                <a:gd name="T25"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60">
                  <a:moveTo>
                    <a:pt x="4" y="34"/>
                  </a:moveTo>
                  <a:cubicBezTo>
                    <a:pt x="5" y="33"/>
                    <a:pt x="17" y="18"/>
                    <a:pt x="17" y="18"/>
                  </a:cubicBezTo>
                  <a:cubicBezTo>
                    <a:pt x="21" y="14"/>
                    <a:pt x="24" y="10"/>
                    <a:pt x="26" y="8"/>
                  </a:cubicBezTo>
                  <a:cubicBezTo>
                    <a:pt x="29" y="5"/>
                    <a:pt x="29" y="5"/>
                    <a:pt x="29" y="5"/>
                  </a:cubicBezTo>
                  <a:cubicBezTo>
                    <a:pt x="34" y="2"/>
                    <a:pt x="38" y="0"/>
                    <a:pt x="41" y="0"/>
                  </a:cubicBezTo>
                  <a:cubicBezTo>
                    <a:pt x="44" y="1"/>
                    <a:pt x="47" y="2"/>
                    <a:pt x="51" y="6"/>
                  </a:cubicBezTo>
                  <a:cubicBezTo>
                    <a:pt x="55" y="10"/>
                    <a:pt x="57" y="13"/>
                    <a:pt x="56" y="16"/>
                  </a:cubicBezTo>
                  <a:cubicBezTo>
                    <a:pt x="56" y="19"/>
                    <a:pt x="54" y="23"/>
                    <a:pt x="51" y="28"/>
                  </a:cubicBezTo>
                  <a:cubicBezTo>
                    <a:pt x="51" y="28"/>
                    <a:pt x="33" y="48"/>
                    <a:pt x="29" y="53"/>
                  </a:cubicBezTo>
                  <a:cubicBezTo>
                    <a:pt x="25" y="57"/>
                    <a:pt x="21" y="59"/>
                    <a:pt x="17" y="59"/>
                  </a:cubicBezTo>
                  <a:cubicBezTo>
                    <a:pt x="13" y="60"/>
                    <a:pt x="9" y="58"/>
                    <a:pt x="5" y="54"/>
                  </a:cubicBezTo>
                  <a:cubicBezTo>
                    <a:pt x="2" y="51"/>
                    <a:pt x="0" y="48"/>
                    <a:pt x="0" y="45"/>
                  </a:cubicBezTo>
                  <a:cubicBezTo>
                    <a:pt x="0" y="42"/>
                    <a:pt x="2" y="38"/>
                    <a:pt x="4" y="3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24" name="Freeform 87">
              <a:extLst>
                <a:ext uri="{FF2B5EF4-FFF2-40B4-BE49-F238E27FC236}">
                  <a16:creationId xmlns:a16="http://schemas.microsoft.com/office/drawing/2014/main" id="{DE46F0F4-2435-4BDC-A92C-EB13608804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20630858">
              <a:off x="10224385" y="3437261"/>
              <a:ext cx="824227" cy="881691"/>
            </a:xfrm>
            <a:custGeom>
              <a:avLst/>
              <a:gdLst>
                <a:gd name="T0" fmla="*/ 0 w 55"/>
                <a:gd name="T1" fmla="*/ 17 h 59"/>
                <a:gd name="T2" fmla="*/ 1 w 55"/>
                <a:gd name="T3" fmla="*/ 11 h 59"/>
                <a:gd name="T4" fmla="*/ 4 w 55"/>
                <a:gd name="T5" fmla="*/ 6 h 59"/>
                <a:gd name="T6" fmla="*/ 7 w 55"/>
                <a:gd name="T7" fmla="*/ 4 h 59"/>
                <a:gd name="T8" fmla="*/ 14 w 55"/>
                <a:gd name="T9" fmla="*/ 0 h 59"/>
                <a:gd name="T10" fmla="*/ 23 w 55"/>
                <a:gd name="T11" fmla="*/ 3 h 59"/>
                <a:gd name="T12" fmla="*/ 31 w 55"/>
                <a:gd name="T13" fmla="*/ 11 h 59"/>
                <a:gd name="T14" fmla="*/ 38 w 55"/>
                <a:gd name="T15" fmla="*/ 20 h 59"/>
                <a:gd name="T16" fmla="*/ 48 w 55"/>
                <a:gd name="T17" fmla="*/ 31 h 59"/>
                <a:gd name="T18" fmla="*/ 55 w 55"/>
                <a:gd name="T19" fmla="*/ 43 h 59"/>
                <a:gd name="T20" fmla="*/ 49 w 55"/>
                <a:gd name="T21" fmla="*/ 55 h 59"/>
                <a:gd name="T22" fmla="*/ 38 w 55"/>
                <a:gd name="T23" fmla="*/ 59 h 59"/>
                <a:gd name="T24" fmla="*/ 33 w 55"/>
                <a:gd name="T25" fmla="*/ 58 h 59"/>
                <a:gd name="T26" fmla="*/ 26 w 55"/>
                <a:gd name="T27" fmla="*/ 53 h 59"/>
                <a:gd name="T28" fmla="*/ 5 w 55"/>
                <a:gd name="T29" fmla="*/ 27 h 59"/>
                <a:gd name="T30" fmla="*/ 0 w 55"/>
                <a:gd name="T31" fmla="*/ 1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59">
                  <a:moveTo>
                    <a:pt x="0" y="17"/>
                  </a:moveTo>
                  <a:cubicBezTo>
                    <a:pt x="0" y="14"/>
                    <a:pt x="0" y="12"/>
                    <a:pt x="1" y="11"/>
                  </a:cubicBezTo>
                  <a:cubicBezTo>
                    <a:pt x="2" y="9"/>
                    <a:pt x="3" y="8"/>
                    <a:pt x="4" y="6"/>
                  </a:cubicBezTo>
                  <a:cubicBezTo>
                    <a:pt x="6" y="5"/>
                    <a:pt x="7" y="4"/>
                    <a:pt x="7" y="4"/>
                  </a:cubicBezTo>
                  <a:cubicBezTo>
                    <a:pt x="9" y="2"/>
                    <a:pt x="12" y="1"/>
                    <a:pt x="14" y="0"/>
                  </a:cubicBezTo>
                  <a:cubicBezTo>
                    <a:pt x="17" y="0"/>
                    <a:pt x="20" y="1"/>
                    <a:pt x="23" y="3"/>
                  </a:cubicBezTo>
                  <a:cubicBezTo>
                    <a:pt x="26" y="4"/>
                    <a:pt x="29" y="7"/>
                    <a:pt x="31" y="11"/>
                  </a:cubicBezTo>
                  <a:cubicBezTo>
                    <a:pt x="38" y="20"/>
                    <a:pt x="38" y="20"/>
                    <a:pt x="38" y="20"/>
                  </a:cubicBezTo>
                  <a:cubicBezTo>
                    <a:pt x="48" y="31"/>
                    <a:pt x="48" y="31"/>
                    <a:pt x="48" y="31"/>
                  </a:cubicBezTo>
                  <a:cubicBezTo>
                    <a:pt x="52" y="36"/>
                    <a:pt x="54" y="40"/>
                    <a:pt x="55" y="43"/>
                  </a:cubicBezTo>
                  <a:cubicBezTo>
                    <a:pt x="55" y="47"/>
                    <a:pt x="54" y="52"/>
                    <a:pt x="49" y="55"/>
                  </a:cubicBezTo>
                  <a:cubicBezTo>
                    <a:pt x="45" y="58"/>
                    <a:pt x="41" y="59"/>
                    <a:pt x="38" y="59"/>
                  </a:cubicBezTo>
                  <a:cubicBezTo>
                    <a:pt x="37" y="59"/>
                    <a:pt x="35" y="59"/>
                    <a:pt x="33" y="58"/>
                  </a:cubicBezTo>
                  <a:cubicBezTo>
                    <a:pt x="31" y="57"/>
                    <a:pt x="29" y="55"/>
                    <a:pt x="26" y="53"/>
                  </a:cubicBezTo>
                  <a:cubicBezTo>
                    <a:pt x="23" y="50"/>
                    <a:pt x="5" y="27"/>
                    <a:pt x="5" y="27"/>
                  </a:cubicBezTo>
                  <a:cubicBezTo>
                    <a:pt x="2" y="23"/>
                    <a:pt x="0" y="19"/>
                    <a:pt x="0" y="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grpSp>
      <p:sp>
        <p:nvSpPr>
          <p:cNvPr id="2" name="Título 1">
            <a:extLst>
              <a:ext uri="{FF2B5EF4-FFF2-40B4-BE49-F238E27FC236}">
                <a16:creationId xmlns:a16="http://schemas.microsoft.com/office/drawing/2014/main" id="{280C3AB8-1E3C-4DD7-A510-B42308D7C598}"/>
              </a:ext>
            </a:extLst>
          </p:cNvPr>
          <p:cNvSpPr>
            <a:spLocks noGrp="1"/>
          </p:cNvSpPr>
          <p:nvPr>
            <p:ph type="title"/>
          </p:nvPr>
        </p:nvSpPr>
        <p:spPr>
          <a:xfrm>
            <a:off x="2640014" y="1334791"/>
            <a:ext cx="6911974" cy="2803071"/>
          </a:xfrm>
        </p:spPr>
        <p:txBody>
          <a:bodyPr vert="horz" wrap="square" lIns="0" tIns="0" rIns="0" bIns="0" rtlCol="0" anchor="ctr" anchorCtr="0">
            <a:normAutofit/>
          </a:bodyPr>
          <a:lstStyle/>
          <a:p>
            <a:pPr algn="ctr"/>
            <a:r>
              <a:rPr lang="en-US" sz="5600" b="1" spc="-100"/>
              <a:t>Uso racional medicación sistémica </a:t>
            </a:r>
          </a:p>
        </p:txBody>
      </p:sp>
      <p:sp useBgFill="1">
        <p:nvSpPr>
          <p:cNvPr id="26" name="Freeform: Shape 25">
            <a:extLst>
              <a:ext uri="{FF2B5EF4-FFF2-40B4-BE49-F238E27FC236}">
                <a16:creationId xmlns:a16="http://schemas.microsoft.com/office/drawing/2014/main" id="{085AB271-571D-4C19-9FCC-C760834A89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5693226" y="359229"/>
            <a:ext cx="805544" cy="12191999"/>
          </a:xfrm>
          <a:custGeom>
            <a:avLst/>
            <a:gdLst>
              <a:gd name="connsiteX0" fmla="*/ 0 w 1214924"/>
              <a:gd name="connsiteY0" fmla="*/ 12191999 h 12191999"/>
              <a:gd name="connsiteX1" fmla="*/ 32 w 1214924"/>
              <a:gd name="connsiteY1" fmla="*/ 12166053 h 12191999"/>
              <a:gd name="connsiteX2" fmla="*/ 59979 w 1214924"/>
              <a:gd name="connsiteY2" fmla="*/ 9224089 h 12191999"/>
              <a:gd name="connsiteX3" fmla="*/ 120877 w 1214924"/>
              <a:gd name="connsiteY3" fmla="*/ 8004225 h 12191999"/>
              <a:gd name="connsiteX4" fmla="*/ 59979 w 1214924"/>
              <a:gd name="connsiteY4" fmla="*/ 7211315 h 12191999"/>
              <a:gd name="connsiteX5" fmla="*/ 59979 w 1214924"/>
              <a:gd name="connsiteY5" fmla="*/ 6601383 h 12191999"/>
              <a:gd name="connsiteX6" fmla="*/ 59979 w 1214924"/>
              <a:gd name="connsiteY6" fmla="*/ 5015562 h 12191999"/>
              <a:gd name="connsiteX7" fmla="*/ 120877 w 1214924"/>
              <a:gd name="connsiteY7" fmla="*/ 3185768 h 12191999"/>
              <a:gd name="connsiteX8" fmla="*/ 74847 w 1214924"/>
              <a:gd name="connsiteY8" fmla="*/ 4714 h 12191999"/>
              <a:gd name="connsiteX9" fmla="*/ 74778 w 1214924"/>
              <a:gd name="connsiteY9" fmla="*/ 0 h 12191999"/>
              <a:gd name="connsiteX10" fmla="*/ 1214924 w 1214924"/>
              <a:gd name="connsiteY10" fmla="*/ 0 h 12191999"/>
              <a:gd name="connsiteX11" fmla="*/ 1214924 w 1214924"/>
              <a:gd name="connsiteY11" fmla="*/ 12191999 h 12191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4924" h="12191999">
                <a:moveTo>
                  <a:pt x="0" y="12191999"/>
                </a:moveTo>
                <a:lnTo>
                  <a:pt x="32" y="12166053"/>
                </a:lnTo>
                <a:cubicBezTo>
                  <a:pt x="2886" y="11339787"/>
                  <a:pt x="14305" y="10367710"/>
                  <a:pt x="59979" y="9224089"/>
                </a:cubicBezTo>
                <a:cubicBezTo>
                  <a:pt x="120877" y="8004225"/>
                  <a:pt x="120877" y="8004225"/>
                  <a:pt x="120877" y="8004225"/>
                </a:cubicBezTo>
                <a:cubicBezTo>
                  <a:pt x="120877" y="7760253"/>
                  <a:pt x="59979" y="7516280"/>
                  <a:pt x="59979" y="7211315"/>
                </a:cubicBezTo>
                <a:cubicBezTo>
                  <a:pt x="59979" y="6906349"/>
                  <a:pt x="59979" y="6662377"/>
                  <a:pt x="59979" y="6601383"/>
                </a:cubicBezTo>
                <a:cubicBezTo>
                  <a:pt x="59979" y="5015562"/>
                  <a:pt x="59979" y="5015562"/>
                  <a:pt x="59979" y="5015562"/>
                </a:cubicBezTo>
                <a:cubicBezTo>
                  <a:pt x="120877" y="3185768"/>
                  <a:pt x="120877" y="3185768"/>
                  <a:pt x="120877" y="3185768"/>
                </a:cubicBezTo>
                <a:cubicBezTo>
                  <a:pt x="98040" y="1607571"/>
                  <a:pt x="83767" y="621197"/>
                  <a:pt x="74847" y="4714"/>
                </a:cubicBezTo>
                <a:lnTo>
                  <a:pt x="74778" y="0"/>
                </a:lnTo>
                <a:lnTo>
                  <a:pt x="1214924" y="0"/>
                </a:lnTo>
                <a:lnTo>
                  <a:pt x="1214924" y="12191999"/>
                </a:lnTo>
                <a:close/>
              </a:path>
            </a:pathLst>
          </a:custGeom>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3192456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A54E64-C2D5-4314-B3E1-E13D5DBAE454}"/>
              </a:ext>
            </a:extLst>
          </p:cNvPr>
          <p:cNvSpPr>
            <a:spLocks noGrp="1"/>
          </p:cNvSpPr>
          <p:nvPr>
            <p:ph type="title"/>
          </p:nvPr>
        </p:nvSpPr>
        <p:spPr/>
        <p:txBody>
          <a:bodyPr/>
          <a:lstStyle/>
          <a:p>
            <a:r>
              <a:rPr lang="es-ES" dirty="0"/>
              <a:t>TRATAMIENTO DEL PRURITO </a:t>
            </a:r>
          </a:p>
        </p:txBody>
      </p:sp>
      <p:sp>
        <p:nvSpPr>
          <p:cNvPr id="3" name="Marcador de contenido 2">
            <a:extLst>
              <a:ext uri="{FF2B5EF4-FFF2-40B4-BE49-F238E27FC236}">
                <a16:creationId xmlns:a16="http://schemas.microsoft.com/office/drawing/2014/main" id="{C357E6F2-5D53-487B-AB34-05F90D7E4798}"/>
              </a:ext>
            </a:extLst>
          </p:cNvPr>
          <p:cNvSpPr>
            <a:spLocks noGrp="1"/>
          </p:cNvSpPr>
          <p:nvPr>
            <p:ph idx="1"/>
          </p:nvPr>
        </p:nvSpPr>
        <p:spPr>
          <a:xfrm>
            <a:off x="718148" y="1602148"/>
            <a:ext cx="10384196" cy="3227375"/>
          </a:xfrm>
        </p:spPr>
        <p:txBody>
          <a:bodyPr vert="horz" lIns="0" tIns="0" rIns="0" bIns="0" rtlCol="0" anchor="t">
            <a:normAutofit/>
          </a:bodyPr>
          <a:lstStyle/>
          <a:p>
            <a:pPr algn="just"/>
            <a:r>
              <a:rPr lang="es-ES" sz="2400" dirty="0">
                <a:solidFill>
                  <a:srgbClr val="FFFFFF"/>
                </a:solidFill>
                <a:latin typeface="Century Gothic"/>
                <a:ea typeface="+mn-lt"/>
                <a:cs typeface="+mn-lt"/>
              </a:rPr>
              <a:t>En muchísimas dermatosis y trastornos como la </a:t>
            </a:r>
            <a:r>
              <a:rPr lang="es-ES" sz="2400" b="1" dirty="0">
                <a:solidFill>
                  <a:srgbClr val="FFFFFF"/>
                </a:solidFill>
                <a:latin typeface="Century Gothic"/>
                <a:ea typeface="+mn-lt"/>
                <a:cs typeface="+mn-lt"/>
              </a:rPr>
              <a:t>piel seca o xerosis</a:t>
            </a:r>
            <a:r>
              <a:rPr lang="es-ES" sz="2400" dirty="0">
                <a:solidFill>
                  <a:srgbClr val="FFFFFF"/>
                </a:solidFill>
                <a:latin typeface="Century Gothic"/>
                <a:ea typeface="+mn-lt"/>
                <a:cs typeface="+mn-lt"/>
              </a:rPr>
              <a:t>, el </a:t>
            </a:r>
            <a:r>
              <a:rPr lang="es-ES" sz="2400" b="1" dirty="0">
                <a:solidFill>
                  <a:srgbClr val="FFFFFF"/>
                </a:solidFill>
                <a:latin typeface="Century Gothic"/>
                <a:ea typeface="+mn-lt"/>
                <a:cs typeface="+mn-lt"/>
              </a:rPr>
              <a:t>eccema atópico</a:t>
            </a:r>
            <a:r>
              <a:rPr lang="es-ES" sz="2400" dirty="0">
                <a:solidFill>
                  <a:srgbClr val="FFFFFF"/>
                </a:solidFill>
                <a:latin typeface="Century Gothic"/>
                <a:ea typeface="+mn-lt"/>
                <a:cs typeface="+mn-lt"/>
              </a:rPr>
              <a:t>, la urticaria</a:t>
            </a:r>
            <a:r>
              <a:rPr lang="es-ES" sz="2400" b="1" dirty="0">
                <a:solidFill>
                  <a:srgbClr val="FFFFFF"/>
                </a:solidFill>
                <a:latin typeface="Century Gothic"/>
                <a:ea typeface="+mn-lt"/>
                <a:cs typeface="+mn-lt"/>
              </a:rPr>
              <a:t> y </a:t>
            </a:r>
            <a:r>
              <a:rPr lang="es-ES" sz="2400" dirty="0">
                <a:solidFill>
                  <a:srgbClr val="FFFFFF"/>
                </a:solidFill>
                <a:latin typeface="Century Gothic"/>
                <a:ea typeface="+mn-lt"/>
                <a:cs typeface="+mn-lt"/>
              </a:rPr>
              <a:t>las </a:t>
            </a:r>
            <a:r>
              <a:rPr lang="es-ES" sz="2400" b="1" dirty="0">
                <a:solidFill>
                  <a:srgbClr val="FFFFFF"/>
                </a:solidFill>
                <a:latin typeface="Century Gothic"/>
                <a:ea typeface="+mn-lt"/>
                <a:cs typeface="+mn-lt"/>
              </a:rPr>
              <a:t>infestaciones.</a:t>
            </a:r>
            <a:r>
              <a:rPr lang="es-ES" sz="2400" dirty="0">
                <a:solidFill>
                  <a:srgbClr val="FFFFFF"/>
                </a:solidFill>
                <a:latin typeface="Century Gothic"/>
                <a:ea typeface="+mn-lt"/>
                <a:cs typeface="+mn-lt"/>
              </a:rPr>
              <a:t> </a:t>
            </a:r>
            <a:endParaRPr lang="es-ES"/>
          </a:p>
          <a:p>
            <a:pPr algn="just"/>
            <a:r>
              <a:rPr lang="es-ES" sz="2400">
                <a:solidFill>
                  <a:srgbClr val="FFFFFF"/>
                </a:solidFill>
                <a:latin typeface="Century Gothic"/>
                <a:ea typeface="+mn-lt"/>
                <a:cs typeface="+mn-lt"/>
              </a:rPr>
              <a:t>También puede </a:t>
            </a:r>
            <a:r>
              <a:rPr lang="es-ES" sz="2400" dirty="0">
                <a:solidFill>
                  <a:srgbClr val="FFFFFF"/>
                </a:solidFill>
                <a:latin typeface="Century Gothic"/>
                <a:ea typeface="+mn-lt"/>
                <a:cs typeface="+mn-lt"/>
              </a:rPr>
              <a:t>ser manifestación de alteraciones sistémicas como </a:t>
            </a:r>
            <a:r>
              <a:rPr lang="es-ES" sz="2400">
                <a:solidFill>
                  <a:srgbClr val="FFFFFF"/>
                </a:solidFill>
                <a:latin typeface="Century Gothic"/>
                <a:ea typeface="+mn-lt"/>
                <a:cs typeface="+mn-lt"/>
              </a:rPr>
              <a:t>neoplasias, insuficiencia renal crónica y enfermedad </a:t>
            </a:r>
            <a:r>
              <a:rPr lang="es-ES" sz="2400" dirty="0">
                <a:solidFill>
                  <a:srgbClr val="FFFFFF"/>
                </a:solidFill>
                <a:latin typeface="Century Gothic"/>
                <a:ea typeface="+mn-lt"/>
                <a:cs typeface="+mn-lt"/>
              </a:rPr>
              <a:t>hepatobiliar. </a:t>
            </a:r>
            <a:endParaRPr lang="es-ES"/>
          </a:p>
          <a:p>
            <a:pPr algn="just"/>
            <a:r>
              <a:rPr lang="es-ES" sz="2400">
                <a:solidFill>
                  <a:srgbClr val="FFFFFF"/>
                </a:solidFill>
                <a:latin typeface="Century Gothic"/>
                <a:ea typeface="+mn-lt"/>
                <a:cs typeface="+mn-lt"/>
              </a:rPr>
              <a:t>El tratamiento del prurito varía en gran medida con el</a:t>
            </a:r>
            <a:r>
              <a:rPr lang="es-ES" sz="2400" b="1">
                <a:solidFill>
                  <a:srgbClr val="FFFFFF"/>
                </a:solidFill>
                <a:latin typeface="Century Gothic"/>
                <a:ea typeface="+mn-lt"/>
                <a:cs typeface="+mn-lt"/>
              </a:rPr>
              <a:t> trastorno primario.</a:t>
            </a:r>
            <a:endParaRPr lang="es-ES" sz="2400" b="1">
              <a:solidFill>
                <a:srgbClr val="FFFFFF"/>
              </a:solidFill>
              <a:latin typeface="Century Gothic"/>
            </a:endParaRPr>
          </a:p>
        </p:txBody>
      </p:sp>
    </p:spTree>
    <p:extLst>
      <p:ext uri="{BB962C8B-B14F-4D97-AF65-F5344CB8AC3E}">
        <p14:creationId xmlns:p14="http://schemas.microsoft.com/office/powerpoint/2010/main" val="38176684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9968A8-B2E3-4266-854E-E837220A7D92}"/>
              </a:ext>
            </a:extLst>
          </p:cNvPr>
          <p:cNvSpPr>
            <a:spLocks noGrp="1"/>
          </p:cNvSpPr>
          <p:nvPr>
            <p:ph type="title"/>
          </p:nvPr>
        </p:nvSpPr>
        <p:spPr/>
        <p:txBody>
          <a:bodyPr/>
          <a:lstStyle/>
          <a:p>
            <a:r>
              <a:rPr lang="es-ES" sz="2800" dirty="0">
                <a:latin typeface="Century Gothic"/>
              </a:rPr>
              <a:t>Xerosis:</a:t>
            </a:r>
            <a:r>
              <a:rPr lang="es-ES" dirty="0"/>
              <a:t> </a:t>
            </a:r>
            <a:r>
              <a:rPr lang="es-ES" dirty="0">
                <a:ea typeface="+mj-lt"/>
                <a:cs typeface="+mj-lt"/>
              </a:rPr>
              <a:t> </a:t>
            </a:r>
            <a:r>
              <a:rPr lang="es-ES" sz="2000" dirty="0">
                <a:latin typeface="Calibri"/>
                <a:ea typeface="+mj-lt"/>
                <a:cs typeface="+mj-lt"/>
              </a:rPr>
              <a:t>suelen ser suficientes las medidas generales consistentes en la aplicación abundante de emolientes.</a:t>
            </a:r>
            <a:r>
              <a:rPr lang="es-ES" sz="2000" dirty="0">
                <a:latin typeface="Calibri"/>
                <a:cs typeface="Calibri"/>
              </a:rPr>
              <a:t> </a:t>
            </a:r>
          </a:p>
        </p:txBody>
      </p:sp>
      <p:sp>
        <p:nvSpPr>
          <p:cNvPr id="5" name="Título 1">
            <a:extLst>
              <a:ext uri="{FF2B5EF4-FFF2-40B4-BE49-F238E27FC236}">
                <a16:creationId xmlns:a16="http://schemas.microsoft.com/office/drawing/2014/main" id="{7D312575-B67A-4035-9D2E-C25CB362790D}"/>
              </a:ext>
            </a:extLst>
          </p:cNvPr>
          <p:cNvSpPr txBox="1">
            <a:spLocks/>
          </p:cNvSpPr>
          <p:nvPr/>
        </p:nvSpPr>
        <p:spPr>
          <a:xfrm>
            <a:off x="715825" y="1575353"/>
            <a:ext cx="10728322" cy="1059794"/>
          </a:xfrm>
          <a:prstGeom prst="rect">
            <a:avLst/>
          </a:prstGeom>
        </p:spPr>
        <p:txBody>
          <a:bodyPr vert="horz" wrap="square" lIns="0" tIns="0" rIns="0" bIns="0" rtlCol="0" anchor="t" anchorCtr="0">
            <a:normAutofit lnSpcReduction="10000"/>
          </a:bodyPr>
          <a:lstStyle>
            <a:lvl1pPr algn="l" defTabSz="914400" rtl="0" eaLnBrk="1" latinLnBrk="0" hangingPunct="1">
              <a:lnSpc>
                <a:spcPct val="100000"/>
              </a:lnSpc>
              <a:spcBef>
                <a:spcPct val="0"/>
              </a:spcBef>
              <a:buNone/>
              <a:defRPr sz="3200" kern="1200" cap="none" baseline="0">
                <a:solidFill>
                  <a:schemeClr val="tx1"/>
                </a:solidFill>
                <a:latin typeface="+mj-lt"/>
                <a:ea typeface="+mj-ea"/>
                <a:cs typeface="+mj-cs"/>
              </a:defRPr>
            </a:lvl1pPr>
          </a:lstStyle>
          <a:p>
            <a:r>
              <a:rPr lang="es-ES" sz="2400" dirty="0">
                <a:latin typeface="Century Gothic"/>
                <a:ea typeface="+mj-lt"/>
                <a:cs typeface="+mj-lt"/>
              </a:rPr>
              <a:t>Trastornos inflamatorios (dermatitis atópica o por contacto, liquen simple crónico):</a:t>
            </a:r>
            <a:r>
              <a:rPr lang="es-ES" sz="2800" dirty="0">
                <a:ea typeface="+mj-lt"/>
                <a:cs typeface="+mj-lt"/>
              </a:rPr>
              <a:t> </a:t>
            </a:r>
            <a:r>
              <a:rPr lang="es-ES" sz="2200" dirty="0">
                <a:latin typeface="Calibri"/>
                <a:ea typeface="+mj-lt"/>
                <a:cs typeface="+mj-lt"/>
              </a:rPr>
              <a:t>pueden reaccionar mejor a glucocorticoides tópicos potentes o a la administración oral de antihistamínicos sedantes</a:t>
            </a:r>
          </a:p>
        </p:txBody>
      </p:sp>
      <p:cxnSp>
        <p:nvCxnSpPr>
          <p:cNvPr id="8" name="Conector recto de flecha 7">
            <a:extLst>
              <a:ext uri="{FF2B5EF4-FFF2-40B4-BE49-F238E27FC236}">
                <a16:creationId xmlns:a16="http://schemas.microsoft.com/office/drawing/2014/main" id="{D740D4B0-E641-4C81-84E0-424AF838D4FE}"/>
              </a:ext>
            </a:extLst>
          </p:cNvPr>
          <p:cNvCxnSpPr/>
          <p:nvPr/>
        </p:nvCxnSpPr>
        <p:spPr>
          <a:xfrm>
            <a:off x="5064689" y="2637772"/>
            <a:ext cx="6264" cy="3507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9" name="Cerrar corchete 8">
            <a:extLst>
              <a:ext uri="{FF2B5EF4-FFF2-40B4-BE49-F238E27FC236}">
                <a16:creationId xmlns:a16="http://schemas.microsoft.com/office/drawing/2014/main" id="{37AB32BA-D273-422A-92B0-773865C7C28B}"/>
              </a:ext>
            </a:extLst>
          </p:cNvPr>
          <p:cNvSpPr/>
          <p:nvPr/>
        </p:nvSpPr>
        <p:spPr>
          <a:xfrm rot="5400000">
            <a:off x="4609778" y="1006126"/>
            <a:ext cx="125259" cy="3121068"/>
          </a:xfrm>
          <a:prstGeom prst="rightBracket">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b="1"/>
          </a:p>
        </p:txBody>
      </p:sp>
      <p:sp>
        <p:nvSpPr>
          <p:cNvPr id="10" name="CuadroTexto 9">
            <a:extLst>
              <a:ext uri="{FF2B5EF4-FFF2-40B4-BE49-F238E27FC236}">
                <a16:creationId xmlns:a16="http://schemas.microsoft.com/office/drawing/2014/main" id="{0128E46A-1EE0-472C-8BF8-EB910A0454A6}"/>
              </a:ext>
            </a:extLst>
          </p:cNvPr>
          <p:cNvSpPr txBox="1"/>
          <p:nvPr/>
        </p:nvSpPr>
        <p:spPr>
          <a:xfrm>
            <a:off x="2824620" y="3106455"/>
            <a:ext cx="3647295" cy="338554"/>
          </a:xfrm>
          <a:prstGeom prst="rect">
            <a:avLst/>
          </a:prstGeom>
          <a:solidFill>
            <a:schemeClr val="bg2">
              <a:lumMod val="10000"/>
              <a:lumOff val="9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sz="1600" b="1">
                <a:solidFill>
                  <a:schemeClr val="bg2"/>
                </a:solidFill>
                <a:latin typeface="Century Gothic"/>
                <a:ea typeface="+mn-lt"/>
                <a:cs typeface="+mn-lt"/>
              </a:rPr>
              <a:t>útiles en el prurito histaminógeno </a:t>
            </a:r>
            <a:endParaRPr lang="es-ES" sz="1600" b="1">
              <a:solidFill>
                <a:schemeClr val="bg2"/>
              </a:solidFill>
              <a:latin typeface="Century Gothic"/>
            </a:endParaRPr>
          </a:p>
        </p:txBody>
      </p:sp>
      <p:sp>
        <p:nvSpPr>
          <p:cNvPr id="11" name="Título 1">
            <a:extLst>
              <a:ext uri="{FF2B5EF4-FFF2-40B4-BE49-F238E27FC236}">
                <a16:creationId xmlns:a16="http://schemas.microsoft.com/office/drawing/2014/main" id="{3BAB818C-9F5F-410C-9F14-4EA82FD9E212}"/>
              </a:ext>
            </a:extLst>
          </p:cNvPr>
          <p:cNvSpPr>
            <a:spLocks noGrp="1"/>
          </p:cNvSpPr>
          <p:nvPr/>
        </p:nvSpPr>
        <p:spPr>
          <a:xfrm>
            <a:off x="721347" y="4108135"/>
            <a:ext cx="11615582" cy="1477328"/>
          </a:xfrm>
          <a:prstGeom prst="rect">
            <a:avLst/>
          </a:prstGeom>
        </p:spPr>
        <p:txBody>
          <a:bodyPr vert="horz" wrap="square" lIns="0" tIns="0" rIns="0" bIns="0" rtlCol="0" anchor="t" anchorCtr="0">
            <a:normAutofit/>
          </a:bodyPr>
          <a:lstStyle>
            <a:lvl1pPr algn="l" defTabSz="914400" rtl="0" eaLnBrk="1" latinLnBrk="0" hangingPunct="1">
              <a:lnSpc>
                <a:spcPct val="100000"/>
              </a:lnSpc>
              <a:spcBef>
                <a:spcPct val="0"/>
              </a:spcBef>
              <a:buNone/>
              <a:defRPr sz="3200" kern="1200" cap="none" baseline="0">
                <a:solidFill>
                  <a:schemeClr val="tx1"/>
                </a:solidFill>
                <a:latin typeface="+mj-lt"/>
                <a:ea typeface="+mj-ea"/>
                <a:cs typeface="+mj-cs"/>
              </a:defRPr>
            </a:lvl1pPr>
          </a:lstStyle>
          <a:p>
            <a:r>
              <a:rPr lang="es-ES" sz="2800" dirty="0">
                <a:latin typeface="Century Gothic"/>
              </a:rPr>
              <a:t>Colestasis</a:t>
            </a:r>
            <a:r>
              <a:rPr lang="es-ES" dirty="0"/>
              <a:t>: </a:t>
            </a:r>
            <a:r>
              <a:rPr lang="es-ES" sz="2000" dirty="0">
                <a:ea typeface="+mj-lt"/>
                <a:cs typeface="+mj-lt"/>
              </a:rPr>
              <a:t>puede mejorar con colestiramina, ,el  ácido </a:t>
            </a:r>
            <a:r>
              <a:rPr lang="es-ES" sz="2000" err="1">
                <a:ea typeface="+mj-lt"/>
                <a:cs typeface="+mj-lt"/>
              </a:rPr>
              <a:t>ursodesoxicólico</a:t>
            </a:r>
            <a:r>
              <a:rPr lang="es-ES" sz="2000" dirty="0">
                <a:ea typeface="+mj-lt"/>
                <a:cs typeface="+mj-lt"/>
              </a:rPr>
              <a:t> , </a:t>
            </a:r>
            <a:r>
              <a:rPr lang="es-ES" sz="2000" err="1">
                <a:ea typeface="+mj-lt"/>
                <a:cs typeface="+mj-lt"/>
              </a:rPr>
              <a:t>ondansetrón</a:t>
            </a:r>
            <a:r>
              <a:rPr lang="es-ES" sz="2000" dirty="0">
                <a:ea typeface="+mj-lt"/>
                <a:cs typeface="+mj-lt"/>
              </a:rPr>
              <a:t> o la rifampicina</a:t>
            </a:r>
            <a:endParaRPr lang="es-ES" sz="2000" dirty="0"/>
          </a:p>
        </p:txBody>
      </p:sp>
      <p:sp>
        <p:nvSpPr>
          <p:cNvPr id="12" name="Marcador de contenido 2">
            <a:extLst>
              <a:ext uri="{FF2B5EF4-FFF2-40B4-BE49-F238E27FC236}">
                <a16:creationId xmlns:a16="http://schemas.microsoft.com/office/drawing/2014/main" id="{C4782120-48C7-410B-AF49-A6BA284CE335}"/>
              </a:ext>
            </a:extLst>
          </p:cNvPr>
          <p:cNvSpPr>
            <a:spLocks noGrp="1"/>
          </p:cNvSpPr>
          <p:nvPr/>
        </p:nvSpPr>
        <p:spPr>
          <a:xfrm>
            <a:off x="733637" y="5018016"/>
            <a:ext cx="10717887" cy="1254527"/>
          </a:xfrm>
          <a:prstGeom prst="rect">
            <a:avLst/>
          </a:prstGeom>
        </p:spPr>
        <p:txBody>
          <a:bodyPr vert="horz" lIns="0" tIns="0" rIns="0" bIns="0" rtlCol="0" anchor="t">
            <a:normAutofit/>
          </a:bodyPr>
          <a:lstStyle>
            <a:lvl1pPr marL="228600" indent="-228600" algn="l" defTabSz="914400" rtl="0" eaLnBrk="1" latinLnBrk="0" hangingPunct="1">
              <a:lnSpc>
                <a:spcPct val="120000"/>
              </a:lnSpc>
              <a:spcBef>
                <a:spcPts val="10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1pPr>
            <a:lvl2pPr marL="6858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2pPr>
            <a:lvl3pPr marL="11430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3pPr>
            <a:lvl4pPr marL="16002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4pPr>
            <a:lvl5pPr marL="20574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2800" dirty="0">
                <a:solidFill>
                  <a:srgbClr val="FFFFFF"/>
                </a:solidFill>
                <a:latin typeface="Century Gothic"/>
                <a:ea typeface="+mn-lt"/>
                <a:cs typeface="+mn-lt"/>
              </a:rPr>
              <a:t>Uremia:</a:t>
            </a:r>
            <a:r>
              <a:rPr lang="es-ES" sz="2400" dirty="0">
                <a:solidFill>
                  <a:srgbClr val="FFFFFF"/>
                </a:solidFill>
                <a:latin typeface="Century Gothic"/>
                <a:ea typeface="+mn-lt"/>
                <a:cs typeface="+mn-lt"/>
              </a:rPr>
              <a:t> </a:t>
            </a:r>
            <a:r>
              <a:rPr lang="es-ES" dirty="0">
                <a:solidFill>
                  <a:srgbClr val="FFFFFF"/>
                </a:solidFill>
                <a:ea typeface="+mn-lt"/>
                <a:cs typeface="+mn-lt"/>
              </a:rPr>
              <a:t> se trata con mayor </a:t>
            </a:r>
            <a:r>
              <a:rPr lang="es-ES" err="1">
                <a:solidFill>
                  <a:srgbClr val="FFFFFF"/>
                </a:solidFill>
                <a:ea typeface="+mn-lt"/>
                <a:cs typeface="+mn-lt"/>
              </a:rPr>
              <a:t>efi</a:t>
            </a:r>
            <a:r>
              <a:rPr lang="es-ES" dirty="0">
                <a:solidFill>
                  <a:srgbClr val="FFFFFF"/>
                </a:solidFill>
                <a:ea typeface="+mn-lt"/>
                <a:cs typeface="+mn-lt"/>
              </a:rPr>
              <a:t> </a:t>
            </a:r>
            <a:r>
              <a:rPr lang="es-ES" err="1">
                <a:solidFill>
                  <a:srgbClr val="FFFFFF"/>
                </a:solidFill>
                <a:ea typeface="+mn-lt"/>
                <a:cs typeface="+mn-lt"/>
              </a:rPr>
              <a:t>cacia</a:t>
            </a:r>
            <a:r>
              <a:rPr lang="es-ES" dirty="0">
                <a:solidFill>
                  <a:srgbClr val="FFFFFF"/>
                </a:solidFill>
                <a:ea typeface="+mn-lt"/>
                <a:cs typeface="+mn-lt"/>
              </a:rPr>
              <a:t> con radiación UVB.</a:t>
            </a:r>
            <a:endParaRPr lang="es-ES" dirty="0">
              <a:solidFill>
                <a:srgbClr val="FFFFFF"/>
              </a:solidFill>
            </a:endParaRPr>
          </a:p>
        </p:txBody>
      </p:sp>
    </p:spTree>
    <p:extLst>
      <p:ext uri="{BB962C8B-B14F-4D97-AF65-F5344CB8AC3E}">
        <p14:creationId xmlns:p14="http://schemas.microsoft.com/office/powerpoint/2010/main" val="25861472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DB4D8FD-A97E-402C-B437-C29AFFB15ECC}"/>
              </a:ext>
            </a:extLst>
          </p:cNvPr>
          <p:cNvPicPr>
            <a:picLocks noChangeAspect="1"/>
          </p:cNvPicPr>
          <p:nvPr/>
        </p:nvPicPr>
        <p:blipFill rotWithShape="1">
          <a:blip r:embed="rId2"/>
          <a:srcRect t="2697" b="5839"/>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24" name="Rectangle 23">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92000" y="-3"/>
            <a:ext cx="9000000" cy="6857998"/>
          </a:xfrm>
          <a:prstGeom prst="rect">
            <a:avLst/>
          </a:prstGeom>
          <a:gradFill flip="none" rotWithShape="1">
            <a:gsLst>
              <a:gs pos="50000">
                <a:schemeClr val="bg2">
                  <a:alpha val="60000"/>
                </a:schemeClr>
              </a:gs>
              <a:gs pos="0">
                <a:schemeClr val="bg2">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ctrTitle"/>
          </p:nvPr>
        </p:nvSpPr>
        <p:spPr>
          <a:xfrm>
            <a:off x="5535897" y="549275"/>
            <a:ext cx="6105241" cy="2986234"/>
          </a:xfrm>
        </p:spPr>
        <p:txBody>
          <a:bodyPr anchor="b">
            <a:normAutofit/>
          </a:bodyPr>
          <a:lstStyle/>
          <a:p>
            <a:r>
              <a:rPr lang="es-ES" sz="4800" dirty="0">
                <a:latin typeface="TW Cen MT"/>
              </a:rPr>
              <a:t>ANTIHISTAMÍNICOS </a:t>
            </a:r>
          </a:p>
        </p:txBody>
      </p:sp>
      <p:sp>
        <p:nvSpPr>
          <p:cNvPr id="14" name="CuadroTexto 1">
            <a:extLst>
              <a:ext uri="{FF2B5EF4-FFF2-40B4-BE49-F238E27FC236}">
                <a16:creationId xmlns:a16="http://schemas.microsoft.com/office/drawing/2014/main" id="{A5092B03-26CB-422A-94D2-CA3D9F80D436}"/>
              </a:ext>
            </a:extLst>
          </p:cNvPr>
          <p:cNvSpPr txBox="1"/>
          <p:nvPr/>
        </p:nvSpPr>
        <p:spPr>
          <a:xfrm>
            <a:off x="7876784" y="3607496"/>
            <a:ext cx="2743199" cy="64633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a:t>Receptores de histamina: H1 – H2 – H3- H4 </a:t>
            </a:r>
            <a:endParaRPr lang="es-ES" dirty="0">
              <a:ea typeface="Source Sans Pro"/>
            </a:endParaRPr>
          </a:p>
        </p:txBody>
      </p:sp>
    </p:spTree>
    <p:extLst>
      <p:ext uri="{BB962C8B-B14F-4D97-AF65-F5344CB8AC3E}">
        <p14:creationId xmlns:p14="http://schemas.microsoft.com/office/powerpoint/2010/main" val="15909214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17F2D0-B4FE-4559-BDD8-227735BA7B71}"/>
              </a:ext>
            </a:extLst>
          </p:cNvPr>
          <p:cNvSpPr>
            <a:spLocks noGrp="1"/>
          </p:cNvSpPr>
          <p:nvPr>
            <p:ph type="title"/>
          </p:nvPr>
        </p:nvSpPr>
        <p:spPr>
          <a:xfrm>
            <a:off x="702740" y="274355"/>
            <a:ext cx="6194706" cy="1570125"/>
          </a:xfrm>
        </p:spPr>
        <p:txBody>
          <a:bodyPr vert="horz" wrap="square" lIns="0" tIns="0" rIns="0" bIns="0" rtlCol="0" anchor="t" anchorCtr="0">
            <a:noAutofit/>
          </a:bodyPr>
          <a:lstStyle/>
          <a:p>
            <a:br>
              <a:rPr lang="es-ES" sz="3200" dirty="0">
                <a:latin typeface="TW Cen MT"/>
              </a:rPr>
            </a:br>
            <a:r>
              <a:rPr lang="es-ES" sz="3200" dirty="0">
                <a:latin typeface="Malgun Gothic"/>
                <a:ea typeface="Malgun Gothic"/>
              </a:rPr>
              <a:t>PRIMERA GENERACIÓN</a:t>
            </a:r>
          </a:p>
        </p:txBody>
      </p:sp>
      <p:sp>
        <p:nvSpPr>
          <p:cNvPr id="3" name="Marcador de contenido 2">
            <a:extLst>
              <a:ext uri="{FF2B5EF4-FFF2-40B4-BE49-F238E27FC236}">
                <a16:creationId xmlns:a16="http://schemas.microsoft.com/office/drawing/2014/main" id="{8800C211-8303-4399-8F45-DC35EADEC286}"/>
              </a:ext>
            </a:extLst>
          </p:cNvPr>
          <p:cNvSpPr>
            <a:spLocks noGrp="1"/>
          </p:cNvSpPr>
          <p:nvPr>
            <p:ph idx="1"/>
          </p:nvPr>
        </p:nvSpPr>
        <p:spPr>
          <a:xfrm>
            <a:off x="5608507" y="641522"/>
            <a:ext cx="5869268" cy="1150699"/>
          </a:xfrm>
          <a:solidFill>
            <a:schemeClr val="accent2">
              <a:lumMod val="50000"/>
            </a:schemeClr>
          </a:solidFill>
        </p:spPr>
        <p:txBody>
          <a:bodyPr vert="horz" wrap="square" lIns="0" tIns="0" rIns="0" bIns="0" rtlCol="0" anchor="t">
            <a:noAutofit/>
          </a:bodyPr>
          <a:lstStyle/>
          <a:p>
            <a:pPr marL="0" indent="0" algn="just">
              <a:buNone/>
            </a:pPr>
            <a:r>
              <a:rPr lang="es-ES" sz="1800" dirty="0">
                <a:solidFill>
                  <a:schemeClr val="tx1"/>
                </a:solidFill>
                <a:ea typeface="+mn-lt"/>
                <a:cs typeface="+mn-lt"/>
              </a:rPr>
              <a:t>   </a:t>
            </a:r>
            <a:r>
              <a:rPr lang="es-ES" dirty="0">
                <a:solidFill>
                  <a:schemeClr val="tx1"/>
                </a:solidFill>
                <a:ea typeface="+mn-lt"/>
                <a:cs typeface="+mn-lt"/>
              </a:rPr>
              <a:t> Atraviesan la </a:t>
            </a:r>
            <a:r>
              <a:rPr lang="es-ES" dirty="0">
                <a:solidFill>
                  <a:schemeClr val="tx1"/>
                </a:solidFill>
                <a:ea typeface="+mn-lt"/>
                <a:cs typeface="+mn-lt"/>
                <a:hlinkClick r:id="rId3">
                  <a:extLst>
                    <a:ext uri="{A12FA001-AC4F-418D-AE19-62706E023703}">
                      <ahyp:hlinkClr xmlns:ahyp="http://schemas.microsoft.com/office/drawing/2018/hyperlinkcolor" val="tx"/>
                    </a:ext>
                  </a:extLst>
                </a:hlinkClick>
              </a:rPr>
              <a:t>barrera hematoencefálica</a:t>
            </a:r>
            <a:r>
              <a:rPr lang="es-ES" dirty="0">
                <a:solidFill>
                  <a:schemeClr val="tx1"/>
                </a:solidFill>
                <a:ea typeface="+mn-lt"/>
                <a:cs typeface="+mn-lt"/>
              </a:rPr>
              <a:t>, deprimen el </a:t>
            </a:r>
            <a:r>
              <a:rPr lang="es-ES" dirty="0">
                <a:solidFill>
                  <a:schemeClr val="tx1"/>
                </a:solidFill>
                <a:ea typeface="+mn-lt"/>
                <a:cs typeface="+mn-lt"/>
                <a:hlinkClick r:id="rId4">
                  <a:extLst>
                    <a:ext uri="{A12FA001-AC4F-418D-AE19-62706E023703}">
                      <ahyp:hlinkClr xmlns:ahyp="http://schemas.microsoft.com/office/drawing/2018/hyperlinkcolor" val="tx"/>
                    </a:ext>
                  </a:extLst>
                </a:hlinkClick>
              </a:rPr>
              <a:t>sistema nervioso central</a:t>
            </a:r>
            <a:r>
              <a:rPr lang="es-ES" dirty="0">
                <a:solidFill>
                  <a:schemeClr val="tx1"/>
                </a:solidFill>
                <a:ea typeface="+mn-lt"/>
                <a:cs typeface="+mn-lt"/>
              </a:rPr>
              <a:t> (SNC), produciendo sedación.</a:t>
            </a:r>
            <a:endParaRPr lang="es-ES">
              <a:solidFill>
                <a:schemeClr val="tx1"/>
              </a:solidFill>
              <a:latin typeface="Source Sans Pro"/>
              <a:ea typeface="Source Sans Pro"/>
              <a:cs typeface="Calibri Light"/>
            </a:endParaRPr>
          </a:p>
        </p:txBody>
      </p:sp>
      <p:sp>
        <p:nvSpPr>
          <p:cNvPr id="6" name="CuadroTexto 5">
            <a:extLst>
              <a:ext uri="{FF2B5EF4-FFF2-40B4-BE49-F238E27FC236}">
                <a16:creationId xmlns:a16="http://schemas.microsoft.com/office/drawing/2014/main" id="{33CCA7AC-E3FC-4237-8EF4-0FA42432EFFC}"/>
              </a:ext>
            </a:extLst>
          </p:cNvPr>
          <p:cNvSpPr txBox="1"/>
          <p:nvPr/>
        </p:nvSpPr>
        <p:spPr>
          <a:xfrm>
            <a:off x="698587" y="1756255"/>
            <a:ext cx="4066915" cy="26488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10000"/>
              </a:lnSpc>
              <a:spcBef>
                <a:spcPts val="1000"/>
              </a:spcBef>
              <a:spcAft>
                <a:spcPts val="800"/>
              </a:spcAft>
              <a:buFont typeface="Arial"/>
              <a:buChar char="•"/>
            </a:pPr>
            <a:r>
              <a:rPr lang="es-ES" sz="1400" b="1" dirty="0">
                <a:latin typeface="Century Gothic"/>
                <a:ea typeface="+mn-lt"/>
                <a:cs typeface="+mn-lt"/>
              </a:rPr>
              <a:t>  CLORHIDRATO DE DIFENHIDRAMINA </a:t>
            </a:r>
          </a:p>
          <a:p>
            <a:pPr marL="342900" indent="-342900">
              <a:lnSpc>
                <a:spcPct val="110000"/>
              </a:lnSpc>
              <a:spcBef>
                <a:spcPts val="1000"/>
              </a:spcBef>
              <a:spcAft>
                <a:spcPts val="800"/>
              </a:spcAft>
              <a:buFont typeface="Arial"/>
              <a:buChar char="•"/>
            </a:pPr>
            <a:r>
              <a:rPr lang="es-ES" sz="1400" b="1" dirty="0">
                <a:latin typeface="Century Gothic"/>
                <a:ea typeface="+mn-lt"/>
                <a:cs typeface="+mn-lt"/>
              </a:rPr>
              <a:t>CLORFENIRAMINA</a:t>
            </a:r>
          </a:p>
          <a:p>
            <a:pPr marL="342900" indent="-342900">
              <a:lnSpc>
                <a:spcPct val="110000"/>
              </a:lnSpc>
              <a:spcBef>
                <a:spcPts val="1000"/>
              </a:spcBef>
              <a:spcAft>
                <a:spcPts val="800"/>
              </a:spcAft>
              <a:buFont typeface="Arial"/>
              <a:buChar char="•"/>
            </a:pPr>
            <a:r>
              <a:rPr lang="es-ES" sz="1400" b="1" dirty="0">
                <a:latin typeface="Century Gothic"/>
                <a:ea typeface="+mn-lt"/>
                <a:cs typeface="+mn-lt"/>
              </a:rPr>
              <a:t>DIMENHIDRINATO</a:t>
            </a:r>
            <a:endParaRPr lang="es-ES" sz="1400" dirty="0">
              <a:latin typeface="Century Gothic"/>
              <a:ea typeface="+mn-lt"/>
              <a:cs typeface="+mn-lt"/>
            </a:endParaRPr>
          </a:p>
          <a:p>
            <a:pPr marL="342900" indent="-342900">
              <a:lnSpc>
                <a:spcPct val="110000"/>
              </a:lnSpc>
              <a:spcBef>
                <a:spcPts val="1000"/>
              </a:spcBef>
              <a:spcAft>
                <a:spcPts val="800"/>
              </a:spcAft>
              <a:buFont typeface="Arial"/>
              <a:buChar char="•"/>
            </a:pPr>
            <a:r>
              <a:rPr lang="es-ES" sz="1400" b="1" dirty="0">
                <a:latin typeface="Century Gothic"/>
                <a:ea typeface="+mn-lt"/>
                <a:cs typeface="+mn-lt"/>
              </a:rPr>
              <a:t>HIDROXICINA </a:t>
            </a:r>
            <a:endParaRPr lang="en-US" sz="1400" dirty="0">
              <a:latin typeface="Century Gothic"/>
              <a:ea typeface="+mn-lt"/>
              <a:cs typeface="+mn-lt"/>
            </a:endParaRPr>
          </a:p>
          <a:p>
            <a:pPr marL="342900" indent="-342900">
              <a:lnSpc>
                <a:spcPct val="110000"/>
              </a:lnSpc>
              <a:spcBef>
                <a:spcPts val="1000"/>
              </a:spcBef>
              <a:spcAft>
                <a:spcPts val="800"/>
              </a:spcAft>
              <a:buFont typeface="Arial"/>
              <a:buChar char="•"/>
            </a:pPr>
            <a:r>
              <a:rPr lang="es-ES" sz="1400" b="1" dirty="0">
                <a:latin typeface="Century Gothic"/>
                <a:ea typeface="+mn-lt"/>
                <a:cs typeface="+mn-lt"/>
              </a:rPr>
              <a:t>PROMETAZINA</a:t>
            </a:r>
            <a:endParaRPr lang="es-ES" sz="1400" dirty="0">
              <a:latin typeface="Century Gothic"/>
              <a:ea typeface="+mn-lt"/>
              <a:cs typeface="+mn-lt"/>
            </a:endParaRPr>
          </a:p>
          <a:p>
            <a:pPr marL="342900" indent="-342900">
              <a:lnSpc>
                <a:spcPct val="110000"/>
              </a:lnSpc>
              <a:spcBef>
                <a:spcPts val="1000"/>
              </a:spcBef>
              <a:spcAft>
                <a:spcPts val="800"/>
              </a:spcAft>
              <a:buFont typeface="Arial"/>
              <a:buChar char="•"/>
            </a:pPr>
            <a:r>
              <a:rPr lang="es-ES" sz="1400" b="1" dirty="0">
                <a:latin typeface="Century Gothic"/>
                <a:ea typeface="+mn-lt"/>
                <a:cs typeface="+mn-lt"/>
              </a:rPr>
              <a:t>CIPROHEPTADINA</a:t>
            </a:r>
            <a:endParaRPr lang="es-ES" sz="1400" dirty="0">
              <a:latin typeface="Century Gothic"/>
            </a:endParaRPr>
          </a:p>
        </p:txBody>
      </p:sp>
      <p:sp>
        <p:nvSpPr>
          <p:cNvPr id="7" name="CuadroTexto 6">
            <a:extLst>
              <a:ext uri="{FF2B5EF4-FFF2-40B4-BE49-F238E27FC236}">
                <a16:creationId xmlns:a16="http://schemas.microsoft.com/office/drawing/2014/main" id="{76382386-58D8-4B4C-9662-79F5223B570B}"/>
              </a:ext>
            </a:extLst>
          </p:cNvPr>
          <p:cNvSpPr txBox="1"/>
          <p:nvPr/>
        </p:nvSpPr>
        <p:spPr>
          <a:xfrm>
            <a:off x="5609703" y="2647037"/>
            <a:ext cx="6012884"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s-ES" b="1" dirty="0">
                <a:ea typeface="Source Sans Pro"/>
              </a:rPr>
              <a:t>EA:  </a:t>
            </a:r>
            <a:r>
              <a:rPr lang="es-ES" dirty="0">
                <a:ea typeface="+mn-lt"/>
                <a:cs typeface="+mn-lt"/>
              </a:rPr>
              <a:t>somnolencia, sedación, sequedad de mucosas, visión </a:t>
            </a:r>
            <a:r>
              <a:rPr lang="es-ES">
                <a:ea typeface="+mn-lt"/>
                <a:cs typeface="+mn-lt"/>
              </a:rPr>
              <a:t>borrosa, mareo, trastor­nos de la coordinación, </a:t>
            </a:r>
            <a:r>
              <a:rPr lang="es-ES" dirty="0">
                <a:ea typeface="+mn-lt"/>
                <a:cs typeface="+mn-lt"/>
              </a:rPr>
              <a:t>constipación, aumento de reflujo gástrico, vómito, ­diarrea, malestar epigástrico, agi­ta­ción, nerviosismo, euforia, temblor, pesadillas, urticaria, suda­ción excesiva, escalofríos, visión borrosa, reacciones adversas cardiovasculares, retención y dificultad urinaria, fotosensibilidad.</a:t>
            </a:r>
          </a:p>
        </p:txBody>
      </p:sp>
      <p:sp>
        <p:nvSpPr>
          <p:cNvPr id="4" name="CuadroTexto 3">
            <a:extLst>
              <a:ext uri="{FF2B5EF4-FFF2-40B4-BE49-F238E27FC236}">
                <a16:creationId xmlns:a16="http://schemas.microsoft.com/office/drawing/2014/main" id="{4A15B20C-C42F-46C3-9112-05081D30215D}"/>
              </a:ext>
            </a:extLst>
          </p:cNvPr>
          <p:cNvSpPr txBox="1"/>
          <p:nvPr/>
        </p:nvSpPr>
        <p:spPr>
          <a:xfrm>
            <a:off x="5653413" y="1916482"/>
            <a:ext cx="5843391" cy="646331"/>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dirty="0">
                <a:solidFill>
                  <a:schemeClr val="accent2">
                    <a:lumMod val="75000"/>
                  </a:schemeClr>
                </a:solidFill>
                <a:ea typeface="+mn-lt"/>
                <a:cs typeface="+mn-lt"/>
              </a:rPr>
              <a:t> No son completamente selectivos -R </a:t>
            </a:r>
            <a:r>
              <a:rPr lang="es-ES" dirty="0" err="1">
                <a:solidFill>
                  <a:schemeClr val="accent2">
                    <a:lumMod val="75000"/>
                  </a:schemeClr>
                </a:solidFill>
                <a:ea typeface="+mn-lt"/>
                <a:cs typeface="+mn-lt"/>
              </a:rPr>
              <a:t>colinergicos</a:t>
            </a:r>
            <a:r>
              <a:rPr lang="es-ES" dirty="0">
                <a:solidFill>
                  <a:schemeClr val="accent2">
                    <a:lumMod val="75000"/>
                  </a:schemeClr>
                </a:solidFill>
                <a:ea typeface="+mn-lt"/>
                <a:cs typeface="+mn-lt"/>
              </a:rPr>
              <a:t>, alfa </a:t>
            </a:r>
            <a:r>
              <a:rPr lang="es-ES" dirty="0" err="1">
                <a:solidFill>
                  <a:schemeClr val="accent2">
                    <a:lumMod val="75000"/>
                  </a:schemeClr>
                </a:solidFill>
                <a:ea typeface="+mn-lt"/>
                <a:cs typeface="+mn-lt"/>
              </a:rPr>
              <a:t>adrenergicos</a:t>
            </a:r>
            <a:r>
              <a:rPr lang="es-ES" dirty="0">
                <a:solidFill>
                  <a:schemeClr val="accent2">
                    <a:lumMod val="75000"/>
                  </a:schemeClr>
                </a:solidFill>
                <a:ea typeface="+mn-lt"/>
                <a:cs typeface="+mn-lt"/>
              </a:rPr>
              <a:t>, </a:t>
            </a:r>
            <a:r>
              <a:rPr lang="es-ES" dirty="0" err="1">
                <a:solidFill>
                  <a:schemeClr val="accent2">
                    <a:lumMod val="75000"/>
                  </a:schemeClr>
                </a:solidFill>
                <a:ea typeface="+mn-lt"/>
                <a:cs typeface="+mn-lt"/>
              </a:rPr>
              <a:t>serotoninergicos</a:t>
            </a:r>
            <a:r>
              <a:rPr lang="es-ES" dirty="0">
                <a:solidFill>
                  <a:schemeClr val="accent2">
                    <a:lumMod val="75000"/>
                  </a:schemeClr>
                </a:solidFill>
                <a:ea typeface="+mn-lt"/>
                <a:cs typeface="+mn-lt"/>
              </a:rPr>
              <a:t>, </a:t>
            </a:r>
            <a:r>
              <a:rPr lang="es-ES" dirty="0" err="1">
                <a:solidFill>
                  <a:schemeClr val="accent2">
                    <a:lumMod val="75000"/>
                  </a:schemeClr>
                </a:solidFill>
                <a:ea typeface="+mn-lt"/>
                <a:cs typeface="+mn-lt"/>
              </a:rPr>
              <a:t>dopaminergicos</a:t>
            </a:r>
            <a:r>
              <a:rPr lang="es-ES" dirty="0">
                <a:solidFill>
                  <a:schemeClr val="accent2">
                    <a:lumMod val="75000"/>
                  </a:schemeClr>
                </a:solidFill>
                <a:ea typeface="+mn-lt"/>
                <a:cs typeface="+mn-lt"/>
              </a:rPr>
              <a:t> </a:t>
            </a:r>
          </a:p>
        </p:txBody>
      </p:sp>
      <p:sp>
        <p:nvSpPr>
          <p:cNvPr id="5" name="CuadroTexto 4">
            <a:extLst>
              <a:ext uri="{FF2B5EF4-FFF2-40B4-BE49-F238E27FC236}">
                <a16:creationId xmlns:a16="http://schemas.microsoft.com/office/drawing/2014/main" id="{46B8FF06-452E-401D-A8F0-407453F13C4F}"/>
              </a:ext>
            </a:extLst>
          </p:cNvPr>
          <p:cNvSpPr txBox="1"/>
          <p:nvPr/>
        </p:nvSpPr>
        <p:spPr>
          <a:xfrm>
            <a:off x="705632" y="4557387"/>
            <a:ext cx="10989499"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q"/>
            </a:pPr>
            <a:endParaRPr lang="es-ES" b="1" dirty="0">
              <a:ea typeface="Source Sans Pro"/>
            </a:endParaRPr>
          </a:p>
          <a:p>
            <a:pPr marL="285750" indent="-285750">
              <a:buFont typeface="Wingdings"/>
              <a:buChar char="q"/>
            </a:pPr>
            <a:endParaRPr lang="es-ES" b="1" dirty="0">
              <a:ea typeface="Source Sans Pro"/>
            </a:endParaRPr>
          </a:p>
          <a:p>
            <a:r>
              <a:rPr lang="es-ES" b="1" dirty="0">
                <a:ea typeface="+mn-lt"/>
                <a:cs typeface="+mn-lt"/>
              </a:rPr>
              <a:t>La sedación generalmente transitoria y que puede desaparecer con el tratamiento continuado</a:t>
            </a:r>
          </a:p>
          <a:p>
            <a:endParaRPr lang="es-ES" b="1" dirty="0">
              <a:ea typeface="Source Sans Pro"/>
            </a:endParaRPr>
          </a:p>
          <a:p>
            <a:r>
              <a:rPr lang="es-ES" b="1" dirty="0"/>
              <a:t>El síntoma más común de la sobredosificación es la sedación excesiva. </a:t>
            </a:r>
            <a:endParaRPr lang="es-ES" b="1" dirty="0">
              <a:ea typeface="Source Sans Pro"/>
            </a:endParaRPr>
          </a:p>
          <a:p>
            <a:pPr marL="285750" indent="-285750">
              <a:buFont typeface="Arial"/>
              <a:buChar char="•"/>
            </a:pPr>
            <a:endParaRPr lang="es-ES" dirty="0">
              <a:ea typeface="Source Sans Pro"/>
            </a:endParaRPr>
          </a:p>
          <a:p>
            <a:endParaRPr lang="es-ES" dirty="0">
              <a:ea typeface="Source Sans Pro"/>
            </a:endParaRPr>
          </a:p>
        </p:txBody>
      </p:sp>
    </p:spTree>
    <p:extLst>
      <p:ext uri="{BB962C8B-B14F-4D97-AF65-F5344CB8AC3E}">
        <p14:creationId xmlns:p14="http://schemas.microsoft.com/office/powerpoint/2010/main" val="37123792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B58C4AEF-5E81-4C2C-ACF4-C1EF21149390}"/>
              </a:ext>
            </a:extLst>
          </p:cNvPr>
          <p:cNvSpPr txBox="1"/>
          <p:nvPr/>
        </p:nvSpPr>
        <p:spPr>
          <a:xfrm>
            <a:off x="569696" y="1586971"/>
            <a:ext cx="11252890" cy="43879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10000"/>
              </a:lnSpc>
              <a:spcBef>
                <a:spcPts val="1000"/>
              </a:spcBef>
              <a:spcAft>
                <a:spcPts val="800"/>
              </a:spcAft>
              <a:buFont typeface="Arial"/>
              <a:buChar char="•"/>
            </a:pPr>
            <a:r>
              <a:rPr lang="es-ES" sz="1400" b="1">
                <a:latin typeface="Century Gothic"/>
                <a:ea typeface="+mn-lt"/>
                <a:cs typeface="+mn-lt"/>
              </a:rPr>
              <a:t>  CLORHIDRATO DE DIFENHIDRAMINA </a:t>
            </a:r>
            <a:br>
              <a:rPr lang="es-ES" sz="1400" b="1" dirty="0">
                <a:latin typeface="Century Gothic"/>
                <a:ea typeface="+mn-lt"/>
                <a:cs typeface="+mn-lt"/>
              </a:rPr>
            </a:br>
            <a:r>
              <a:rPr lang="es-ES" sz="1200">
                <a:latin typeface="Century Gothic"/>
                <a:ea typeface="+mn-lt"/>
                <a:cs typeface="+mn-lt"/>
              </a:rPr>
              <a:t>Presentación: Comprimidos 25-50 mg x 30   / Jarabe 100mL-250mg) / Ampollas 5 y 10 ml</a:t>
            </a:r>
            <a:br>
              <a:rPr lang="es-ES" sz="1200" dirty="0">
                <a:latin typeface="Century Gothic"/>
                <a:ea typeface="+mn-lt"/>
                <a:cs typeface="+mn-lt"/>
              </a:rPr>
            </a:br>
            <a:r>
              <a:rPr lang="es-ES" sz="1200">
                <a:latin typeface="Century Gothic"/>
                <a:ea typeface="+mn-lt"/>
                <a:cs typeface="+mn-lt"/>
              </a:rPr>
              <a:t>VM: 12 HS </a:t>
            </a:r>
            <a:br>
              <a:rPr lang="es-ES" sz="1200" dirty="0">
                <a:latin typeface="Century Gothic"/>
                <a:ea typeface="+mn-lt"/>
                <a:cs typeface="+mn-lt"/>
              </a:rPr>
            </a:br>
            <a:r>
              <a:rPr lang="es-ES" sz="1200">
                <a:latin typeface="Century Gothic"/>
                <a:ea typeface="+mn-lt"/>
                <a:cs typeface="+mn-lt"/>
              </a:rPr>
              <a:t>Dosis adultos: 25-50 mg c/6-8hs  Dosis máxima: 400mg/día          Dosis pediátrica: 5mg/kg/día  repartidos en 4 dosis diarias. Dosis máxima: 300 mg/día</a:t>
            </a:r>
            <a:br>
              <a:rPr lang="es-ES" sz="1200" dirty="0">
                <a:latin typeface="Century Gothic"/>
                <a:ea typeface="+mn-lt"/>
                <a:cs typeface="+mn-lt"/>
              </a:rPr>
            </a:br>
            <a:r>
              <a:rPr lang="es-ES" sz="1200">
                <a:latin typeface="Century Gothic"/>
                <a:ea typeface="+mn-lt"/>
                <a:cs typeface="+mn-lt"/>
              </a:rPr>
              <a:t>NC: BENADRYL  / ALLEGRATOP / AMODORMIN</a:t>
            </a:r>
          </a:p>
          <a:p>
            <a:pPr marL="342900" indent="-342900">
              <a:lnSpc>
                <a:spcPct val="110000"/>
              </a:lnSpc>
              <a:spcBef>
                <a:spcPts val="1000"/>
              </a:spcBef>
              <a:spcAft>
                <a:spcPts val="800"/>
              </a:spcAft>
              <a:buFont typeface="Arial"/>
              <a:buChar char="•"/>
            </a:pPr>
            <a:r>
              <a:rPr lang="es-ES" sz="1400" b="1">
                <a:latin typeface="Century Gothic"/>
                <a:ea typeface="+mn-lt"/>
                <a:cs typeface="+mn-lt"/>
              </a:rPr>
              <a:t>CLORFENIRAMINA</a:t>
            </a:r>
            <a:br>
              <a:rPr lang="es-ES" sz="1400" b="1" dirty="0">
                <a:latin typeface="Century Gothic"/>
                <a:ea typeface="+mn-lt"/>
                <a:cs typeface="+mn-lt"/>
              </a:rPr>
            </a:br>
            <a:r>
              <a:rPr lang="es-ES" sz="1400">
                <a:latin typeface="Century Gothic"/>
                <a:ea typeface="+mn-lt"/>
                <a:cs typeface="+mn-lt"/>
              </a:rPr>
              <a:t>Presentación:  Comprimidos x 20 4mg – Jarabe 120mL               VM:                         Dosis adultos: </a:t>
            </a:r>
            <a:r>
              <a:rPr lang="es-ES" sz="1400" b="1" dirty="0">
                <a:ea typeface="+mn-lt"/>
                <a:cs typeface="+mn-lt"/>
              </a:rPr>
              <a:t> </a:t>
            </a:r>
            <a:r>
              <a:rPr lang="es-ES" sz="1400">
                <a:ea typeface="+mn-lt"/>
                <a:cs typeface="+mn-lt"/>
              </a:rPr>
              <a:t>4-10 mg/dosis. Oral cada 6-8 horas</a:t>
            </a:r>
            <a:r>
              <a:rPr lang="es-ES" sz="1400">
                <a:latin typeface="Century Gothic"/>
                <a:ea typeface="+mn-lt"/>
                <a:cs typeface="+mn-lt"/>
              </a:rPr>
              <a:t>                     Dosis pediátrica: </a:t>
            </a:r>
            <a:r>
              <a:rPr lang="es-ES" sz="1400">
                <a:ea typeface="+mn-lt"/>
                <a:cs typeface="+mn-lt"/>
              </a:rPr>
              <a:t>0.2-0.4 mg/kg/día</a:t>
            </a:r>
            <a:br>
              <a:rPr lang="es-ES" sz="1400" dirty="0">
                <a:latin typeface="Century Gothic"/>
                <a:ea typeface="+mn-lt"/>
                <a:cs typeface="+mn-lt"/>
              </a:rPr>
            </a:br>
            <a:r>
              <a:rPr lang="es-ES" sz="1400">
                <a:latin typeface="Century Gothic"/>
                <a:ea typeface="+mn-lt"/>
                <a:cs typeface="+mn-lt"/>
              </a:rPr>
              <a:t>NC: ALERGITRAT /  DECIDEX / ALERGIDRYL </a:t>
            </a:r>
            <a:endParaRPr lang="es-ES" sz="1400">
              <a:ea typeface="+mn-lt"/>
              <a:cs typeface="+mn-lt"/>
            </a:endParaRPr>
          </a:p>
          <a:p>
            <a:pPr marL="342900" indent="-342900">
              <a:lnSpc>
                <a:spcPct val="110000"/>
              </a:lnSpc>
              <a:spcBef>
                <a:spcPts val="1000"/>
              </a:spcBef>
              <a:spcAft>
                <a:spcPts val="800"/>
              </a:spcAft>
              <a:buFont typeface="Arial"/>
              <a:buChar char="•"/>
            </a:pPr>
            <a:r>
              <a:rPr lang="es-ES" sz="1400" b="1">
                <a:latin typeface="Century Gothic"/>
                <a:ea typeface="+mn-lt"/>
                <a:cs typeface="+mn-lt"/>
              </a:rPr>
              <a:t>DIMENHIDRINATO</a:t>
            </a:r>
            <a:br>
              <a:rPr lang="es-ES" sz="1400" b="1" dirty="0">
                <a:latin typeface="Century Gothic"/>
                <a:ea typeface="+mn-lt"/>
                <a:cs typeface="+mn-lt"/>
              </a:rPr>
            </a:br>
            <a:r>
              <a:rPr lang="es-ES" sz="1400">
                <a:latin typeface="Century Gothic"/>
                <a:ea typeface="+mn-lt"/>
                <a:cs typeface="+mn-lt"/>
              </a:rPr>
              <a:t>Presentación:  comp 50mg x 12/24 Solución x 100ml           Dosis adultos:   50-100mg 3-4 veces/día Dosis máx: 400mg/d    Dosis pediátrica: </a:t>
            </a:r>
            <a:r>
              <a:rPr lang="es-ES" sz="1400" i="1">
                <a:ea typeface="+mn-lt"/>
                <a:cs typeface="+mn-lt"/>
              </a:rPr>
              <a:t>Niños de 6 a 12 años:</a:t>
            </a:r>
            <a:r>
              <a:rPr lang="es-ES" sz="1400">
                <a:ea typeface="+mn-lt"/>
                <a:cs typeface="+mn-lt"/>
              </a:rPr>
              <a:t> 25 - 50 mg (1/2 -1 comprimido) cada 6 a 8 horas, sin exceder los 150 mg/día (dosis máxima)</a:t>
            </a:r>
            <a:br>
              <a:rPr lang="es-ES" sz="1400" dirty="0">
                <a:ea typeface="+mn-lt"/>
                <a:cs typeface="+mn-lt"/>
              </a:rPr>
            </a:br>
            <a:br>
              <a:rPr lang="es-ES" sz="1400" dirty="0">
                <a:ea typeface="+mn-lt"/>
                <a:cs typeface="+mn-lt"/>
              </a:rPr>
            </a:br>
            <a:r>
              <a:rPr lang="es-ES" sz="1400">
                <a:ea typeface="+mn-lt"/>
                <a:cs typeface="+mn-lt"/>
              </a:rPr>
              <a:t>NC:  DRAMAMINE / AGIRAX / VERTIGMINE / DR.AMIN</a:t>
            </a:r>
          </a:p>
          <a:p>
            <a:pPr marL="342900" indent="-342900">
              <a:lnSpc>
                <a:spcPct val="110000"/>
              </a:lnSpc>
              <a:spcBef>
                <a:spcPts val="1000"/>
              </a:spcBef>
              <a:spcAft>
                <a:spcPts val="800"/>
              </a:spcAft>
              <a:buFont typeface="Arial"/>
              <a:buChar char="•"/>
            </a:pPr>
            <a:endParaRPr lang="es-ES" sz="1400" dirty="0">
              <a:latin typeface="Century Gothic"/>
              <a:ea typeface="Source Sans Pro"/>
            </a:endParaRPr>
          </a:p>
        </p:txBody>
      </p:sp>
      <p:sp>
        <p:nvSpPr>
          <p:cNvPr id="7" name="Título 1">
            <a:extLst>
              <a:ext uri="{FF2B5EF4-FFF2-40B4-BE49-F238E27FC236}">
                <a16:creationId xmlns:a16="http://schemas.microsoft.com/office/drawing/2014/main" id="{E6A0FE9D-3AF6-4C8D-B2E3-6D9ACB20668D}"/>
              </a:ext>
            </a:extLst>
          </p:cNvPr>
          <p:cNvSpPr txBox="1">
            <a:spLocks/>
          </p:cNvSpPr>
          <p:nvPr/>
        </p:nvSpPr>
        <p:spPr>
          <a:xfrm>
            <a:off x="907120" y="304763"/>
            <a:ext cx="7593445" cy="1570125"/>
          </a:xfrm>
          <a:prstGeom prst="rect">
            <a:avLst/>
          </a:prstGeom>
        </p:spPr>
        <p:txBody>
          <a:bodyPr vert="horz" wrap="square" lIns="0" tIns="0" rIns="0" bIns="0" rtlCol="0" anchor="t" anchorCtr="0">
            <a:noAutofit/>
          </a:bodyPr>
          <a:lstStyle>
            <a:lvl1pPr algn="l" defTabSz="914400" rtl="0" eaLnBrk="1" latinLnBrk="0" hangingPunct="1">
              <a:lnSpc>
                <a:spcPct val="100000"/>
              </a:lnSpc>
              <a:spcBef>
                <a:spcPct val="0"/>
              </a:spcBef>
              <a:buNone/>
              <a:defRPr lang="en-US" sz="4800" kern="1200" dirty="0">
                <a:solidFill>
                  <a:schemeClr val="tx1"/>
                </a:solidFill>
                <a:latin typeface="+mj-lt"/>
                <a:ea typeface="+mj-ea"/>
                <a:cs typeface="+mj-cs"/>
              </a:defRPr>
            </a:lvl1pPr>
          </a:lstStyle>
          <a:p>
            <a:br>
              <a:rPr lang="es-ES" sz="2800" dirty="0">
                <a:latin typeface="TW Cen MT"/>
              </a:rPr>
            </a:br>
            <a:r>
              <a:rPr lang="es-ES" sz="2800" dirty="0">
                <a:latin typeface="Malgun Gothic"/>
                <a:ea typeface="Malgun Gothic"/>
              </a:rPr>
              <a:t>PRIMERA GENERACIÓN</a:t>
            </a:r>
          </a:p>
        </p:txBody>
      </p:sp>
    </p:spTree>
    <p:extLst>
      <p:ext uri="{BB962C8B-B14F-4D97-AF65-F5344CB8AC3E}">
        <p14:creationId xmlns:p14="http://schemas.microsoft.com/office/powerpoint/2010/main" val="29221519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5BFF01-2D15-416B-8705-9EF0357F88E7}"/>
              </a:ext>
            </a:extLst>
          </p:cNvPr>
          <p:cNvSpPr>
            <a:spLocks noGrp="1"/>
          </p:cNvSpPr>
          <p:nvPr>
            <p:ph type="title"/>
          </p:nvPr>
        </p:nvSpPr>
        <p:spPr>
          <a:xfrm>
            <a:off x="674687" y="530225"/>
            <a:ext cx="6090975" cy="599680"/>
          </a:xfrm>
        </p:spPr>
        <p:txBody>
          <a:bodyPr>
            <a:normAutofit fontScale="90000"/>
          </a:bodyPr>
          <a:lstStyle/>
          <a:p>
            <a:r>
              <a:rPr lang="es-ES">
                <a:latin typeface="Malgun Gothic"/>
                <a:ea typeface="Malgun Gothic"/>
              </a:rPr>
              <a:t>PRIMERA GENERACIÓN</a:t>
            </a:r>
            <a:endParaRPr lang="es-ES">
              <a:ea typeface="+mj-lt"/>
              <a:cs typeface="+mj-lt"/>
            </a:endParaRPr>
          </a:p>
          <a:p>
            <a:endParaRPr lang="es-ES"/>
          </a:p>
        </p:txBody>
      </p:sp>
      <p:sp>
        <p:nvSpPr>
          <p:cNvPr id="3" name="Marcador de contenido 2">
            <a:extLst>
              <a:ext uri="{FF2B5EF4-FFF2-40B4-BE49-F238E27FC236}">
                <a16:creationId xmlns:a16="http://schemas.microsoft.com/office/drawing/2014/main" id="{EA5E6167-CC4D-439E-9A58-ABA3E460F828}"/>
              </a:ext>
            </a:extLst>
          </p:cNvPr>
          <p:cNvSpPr>
            <a:spLocks noGrp="1"/>
          </p:cNvSpPr>
          <p:nvPr>
            <p:ph idx="1"/>
          </p:nvPr>
        </p:nvSpPr>
        <p:spPr>
          <a:xfrm>
            <a:off x="674688" y="1617899"/>
            <a:ext cx="11090274" cy="3979625"/>
          </a:xfrm>
        </p:spPr>
        <p:txBody>
          <a:bodyPr vert="horz" wrap="square" lIns="0" tIns="0" rIns="0" bIns="0" rtlCol="0" anchor="t">
            <a:normAutofit/>
          </a:bodyPr>
          <a:lstStyle/>
          <a:p>
            <a:pPr marL="342900" indent="-342900">
              <a:buFont typeface="Arial,Sans-Serif" panose="020B0604020202020204" pitchFamily="34" charset="0"/>
            </a:pPr>
            <a:r>
              <a:rPr lang="es-ES" sz="1600" b="1" dirty="0">
                <a:solidFill>
                  <a:srgbClr val="FFFFFF"/>
                </a:solidFill>
                <a:latin typeface="Century Gothic"/>
              </a:rPr>
              <a:t>HIDROXICINA </a:t>
            </a:r>
            <a:br>
              <a:rPr lang="es-ES" sz="1600" b="1" dirty="0">
                <a:latin typeface="Century Gothic"/>
              </a:rPr>
            </a:br>
            <a:r>
              <a:rPr lang="es-ES" sz="1600" dirty="0">
                <a:solidFill>
                  <a:srgbClr val="FFFFFF"/>
                </a:solidFill>
                <a:latin typeface="Century Gothic"/>
              </a:rPr>
              <a:t>Presentación:  Comprimidos/jarabe                                                                                                                                    </a:t>
            </a:r>
            <a:endParaRPr lang="en-US" sz="1600">
              <a:solidFill>
                <a:srgbClr val="FFFFFF"/>
              </a:solidFill>
              <a:latin typeface="Source Sans Pro"/>
              <a:ea typeface="Source Sans Pro"/>
            </a:endParaRPr>
          </a:p>
          <a:p>
            <a:pPr marL="0" indent="0">
              <a:buNone/>
            </a:pPr>
            <a:r>
              <a:rPr lang="es-ES" sz="1600" dirty="0">
                <a:solidFill>
                  <a:srgbClr val="FFFFFF"/>
                </a:solidFill>
                <a:latin typeface="Century Gothic"/>
              </a:rPr>
              <a:t>      Dosis adultos: 50 a 100 mg por día  Dosis pediátrica:  </a:t>
            </a:r>
            <a:r>
              <a:rPr lang="es-ES" sz="1600" dirty="0">
                <a:solidFill>
                  <a:srgbClr val="FFFFFF"/>
                </a:solidFill>
                <a:ea typeface="+mn-lt"/>
                <a:cs typeface="+mn-lt"/>
              </a:rPr>
              <a:t>(niños de 30 meses a 15 años): 1 mg/kg/día</a:t>
            </a:r>
            <a:r>
              <a:rPr lang="es-ES" sz="1600" dirty="0">
                <a:solidFill>
                  <a:srgbClr val="FFFFFF"/>
                </a:solidFill>
                <a:latin typeface="Century Gothic"/>
              </a:rPr>
              <a:t> </a:t>
            </a:r>
            <a:br>
              <a:rPr lang="es-ES" sz="1600" dirty="0">
                <a:latin typeface="Century Gothic"/>
              </a:rPr>
            </a:br>
            <a:br>
              <a:rPr lang="es-ES" sz="1600" dirty="0">
                <a:latin typeface="Century Gothic"/>
              </a:rPr>
            </a:br>
            <a:r>
              <a:rPr lang="es-ES" sz="1600" dirty="0">
                <a:solidFill>
                  <a:srgbClr val="FFFFFF"/>
                </a:solidFill>
                <a:latin typeface="Century Gothic"/>
              </a:rPr>
              <a:t>       NC: </a:t>
            </a:r>
            <a:r>
              <a:rPr lang="es-ES" sz="1600" b="1" dirty="0">
                <a:solidFill>
                  <a:srgbClr val="FFFFFF"/>
                </a:solidFill>
                <a:latin typeface="Century Gothic"/>
              </a:rPr>
              <a:t>ATARAX0NE</a:t>
            </a:r>
            <a:endParaRPr lang="en-US" sz="1600" b="1">
              <a:solidFill>
                <a:srgbClr val="FFFFFF"/>
              </a:solidFill>
              <a:ea typeface="+mn-lt"/>
              <a:cs typeface="+mn-lt"/>
            </a:endParaRPr>
          </a:p>
          <a:p>
            <a:r>
              <a:rPr lang="es-ES" sz="1600" b="1" dirty="0">
                <a:solidFill>
                  <a:srgbClr val="FFFFFF"/>
                </a:solidFill>
                <a:latin typeface="Century Gothic"/>
              </a:rPr>
              <a:t>PROMETAZINA</a:t>
            </a:r>
            <a:br>
              <a:rPr lang="es-ES" sz="1600" b="1" dirty="0">
                <a:solidFill>
                  <a:srgbClr val="FFFFFF"/>
                </a:solidFill>
                <a:latin typeface="Century Gothic"/>
              </a:rPr>
            </a:br>
            <a:r>
              <a:rPr lang="es-ES" sz="1600" dirty="0">
                <a:solidFill>
                  <a:srgbClr val="FFFFFF"/>
                </a:solidFill>
                <a:latin typeface="Century Gothic"/>
                <a:ea typeface="+mn-lt"/>
                <a:cs typeface="+mn-lt"/>
              </a:rPr>
              <a:t>Presentación:  Comprimidos 25 mg X30   /Jarabe 25mg/5ml   / Inyectable 50mg/2ml                                                                            </a:t>
            </a:r>
            <a:br>
              <a:rPr lang="es-ES" sz="1600" dirty="0">
                <a:solidFill>
                  <a:srgbClr val="FFFFFF"/>
                </a:solidFill>
                <a:latin typeface="Century Gothic"/>
                <a:ea typeface="+mn-lt"/>
                <a:cs typeface="+mn-lt"/>
              </a:rPr>
            </a:br>
            <a:r>
              <a:rPr lang="es-ES" sz="1600" dirty="0">
                <a:solidFill>
                  <a:srgbClr val="FFFFFF"/>
                </a:solidFill>
                <a:latin typeface="Century Gothic"/>
                <a:ea typeface="+mn-lt"/>
                <a:cs typeface="+mn-lt"/>
              </a:rPr>
              <a:t>Dosis adultos:  1 o 2 comprimidos hasta cada 4 veces/día       Dosis pediátrica: </a:t>
            </a:r>
            <a:r>
              <a:rPr lang="es-ES" sz="1600" dirty="0">
                <a:solidFill>
                  <a:srgbClr val="FFFFFF"/>
                </a:solidFill>
                <a:ea typeface="+mn-lt"/>
                <a:cs typeface="+mn-lt"/>
              </a:rPr>
              <a:t>0,5 mg/kg/día</a:t>
            </a:r>
            <a:br>
              <a:rPr lang="es-ES" sz="1600" dirty="0">
                <a:solidFill>
                  <a:srgbClr val="FFFFFF"/>
                </a:solidFill>
                <a:latin typeface="Century Gothic"/>
                <a:ea typeface="+mn-lt"/>
                <a:cs typeface="+mn-lt"/>
              </a:rPr>
            </a:br>
            <a:r>
              <a:rPr lang="es-ES" sz="1600" dirty="0">
                <a:solidFill>
                  <a:srgbClr val="FFFFFF"/>
                </a:solidFill>
                <a:latin typeface="Century Gothic"/>
                <a:ea typeface="+mn-lt"/>
                <a:cs typeface="+mn-lt"/>
              </a:rPr>
              <a:t>NC: FENERGAN / PROMETAZINA VANNIER  /ROSTAZINA</a:t>
            </a:r>
            <a:endParaRPr lang="es-ES" sz="1600" dirty="0">
              <a:solidFill>
                <a:srgbClr val="FFFFFF">
                  <a:alpha val="60000"/>
                </a:srgbClr>
              </a:solidFill>
              <a:latin typeface="Source Sans Pro"/>
              <a:ea typeface="Source Sans Pro"/>
            </a:endParaRPr>
          </a:p>
          <a:p>
            <a:pPr marL="342900" indent="-342900">
              <a:buFont typeface="Arial,Sans-Serif" panose="020B0604020202020204" pitchFamily="34" charset="0"/>
            </a:pPr>
            <a:r>
              <a:rPr lang="es-ES" sz="1600" b="1" dirty="0">
                <a:solidFill>
                  <a:srgbClr val="FFFFFF"/>
                </a:solidFill>
                <a:latin typeface="Century Gothic"/>
              </a:rPr>
              <a:t>CIPROHEPTADINA</a:t>
            </a:r>
            <a:endParaRPr lang="es-ES" b="1" dirty="0">
              <a:solidFill>
                <a:srgbClr val="FFFFFF">
                  <a:alpha val="60000"/>
                </a:srgbClr>
              </a:solidFill>
              <a:ea typeface="Source Sans Pro"/>
            </a:endParaRPr>
          </a:p>
        </p:txBody>
      </p:sp>
    </p:spTree>
    <p:extLst>
      <p:ext uri="{BB962C8B-B14F-4D97-AF65-F5344CB8AC3E}">
        <p14:creationId xmlns:p14="http://schemas.microsoft.com/office/powerpoint/2010/main" val="27337192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CC5AFE-7901-4BDF-B2C7-11A129258CAC}"/>
              </a:ext>
            </a:extLst>
          </p:cNvPr>
          <p:cNvSpPr>
            <a:spLocks noGrp="1"/>
          </p:cNvSpPr>
          <p:nvPr>
            <p:ph type="title"/>
          </p:nvPr>
        </p:nvSpPr>
        <p:spPr>
          <a:xfrm>
            <a:off x="519547" y="320675"/>
            <a:ext cx="11316284" cy="1592958"/>
          </a:xfrm>
        </p:spPr>
        <p:txBody>
          <a:bodyPr>
            <a:normAutofit fontScale="90000"/>
          </a:bodyPr>
          <a:lstStyle/>
          <a:p>
            <a:r>
              <a:rPr lang="es-ES" sz="4000"/>
              <a:t>HIDROXICINA</a:t>
            </a:r>
            <a:br>
              <a:rPr lang="es-ES" sz="4000" dirty="0"/>
            </a:br>
            <a:r>
              <a:rPr lang="es-ES" sz="1800">
                <a:ea typeface="+mj-lt"/>
                <a:cs typeface="+mj-lt"/>
              </a:rPr>
              <a:t>Inhibidor competitivo (reversible) de los receptores H1. </a:t>
            </a:r>
            <a:br>
              <a:rPr lang="es-ES" sz="1800" dirty="0">
                <a:ea typeface="+mj-lt"/>
                <a:cs typeface="+mj-lt"/>
              </a:rPr>
            </a:br>
            <a:r>
              <a:rPr lang="es-ES" sz="1800">
                <a:ea typeface="+mj-lt"/>
                <a:cs typeface="+mj-lt"/>
              </a:rPr>
              <a:t>La acción sedativa de la Hidroxicina parece deberse a la inhibición de la actividad de ciertas regiones</a:t>
            </a:r>
            <a:r>
              <a:rPr lang="es-ES" sz="1800" b="1">
                <a:ea typeface="+mj-lt"/>
                <a:cs typeface="+mj-lt"/>
              </a:rPr>
              <a:t> subcorticales</a:t>
            </a:r>
            <a:r>
              <a:rPr lang="es-ES" sz="1800">
                <a:ea typeface="+mj-lt"/>
                <a:cs typeface="+mj-lt"/>
              </a:rPr>
              <a:t> del sistema nervioso central (SNC). No es un depresor cortical. También tiende a inhibir las respuestas a la acetilcolina que son mediadas por receptores muscarínicos</a:t>
            </a:r>
            <a:endParaRPr lang="es-ES"/>
          </a:p>
        </p:txBody>
      </p:sp>
      <p:sp>
        <p:nvSpPr>
          <p:cNvPr id="3" name="Marcador de contenido 2">
            <a:extLst>
              <a:ext uri="{FF2B5EF4-FFF2-40B4-BE49-F238E27FC236}">
                <a16:creationId xmlns:a16="http://schemas.microsoft.com/office/drawing/2014/main" id="{F9E732F3-D081-4CE9-99DD-97B345287728}"/>
              </a:ext>
            </a:extLst>
          </p:cNvPr>
          <p:cNvSpPr>
            <a:spLocks noGrp="1"/>
          </p:cNvSpPr>
          <p:nvPr>
            <p:ph idx="1"/>
          </p:nvPr>
        </p:nvSpPr>
        <p:spPr>
          <a:xfrm>
            <a:off x="5855114" y="2143079"/>
            <a:ext cx="5517758" cy="3739152"/>
          </a:xfrm>
          <a:solidFill>
            <a:schemeClr val="accent1">
              <a:lumMod val="75000"/>
            </a:schemeClr>
          </a:solidFill>
          <a:ln>
            <a:solidFill>
              <a:schemeClr val="tx2"/>
            </a:solidFill>
          </a:ln>
        </p:spPr>
        <p:txBody>
          <a:bodyPr vert="horz" wrap="square" lIns="0" tIns="0" rIns="0" bIns="0" rtlCol="0" anchor="t">
            <a:normAutofit fontScale="77500" lnSpcReduction="20000"/>
          </a:bodyPr>
          <a:lstStyle/>
          <a:p>
            <a:pPr marL="0" indent="0">
              <a:buNone/>
            </a:pPr>
            <a:r>
              <a:rPr lang="es-ES" sz="2300" b="1" dirty="0">
                <a:solidFill>
                  <a:srgbClr val="FFFFFF"/>
                </a:solidFill>
                <a:latin typeface="Sagona Book"/>
                <a:ea typeface="+mn-lt"/>
                <a:cs typeface="+mn-lt"/>
              </a:rPr>
              <a:t>INTERACCIONES: </a:t>
            </a:r>
            <a:endParaRPr lang="es-ES" sz="2300" b="1" dirty="0"/>
          </a:p>
          <a:p>
            <a:pPr marL="0" indent="0" algn="just">
              <a:buNone/>
            </a:pPr>
            <a:br>
              <a:rPr lang="es-ES" dirty="0">
                <a:latin typeface="Sagona Book"/>
                <a:ea typeface="+mn-lt"/>
                <a:cs typeface="+mn-lt"/>
              </a:rPr>
            </a:br>
            <a:r>
              <a:rPr lang="es-ES" sz="2100" dirty="0">
                <a:solidFill>
                  <a:srgbClr val="FFFFFF"/>
                </a:solidFill>
                <a:latin typeface="Calibri"/>
                <a:ea typeface="+mn-lt"/>
                <a:cs typeface="+mn-lt"/>
              </a:rPr>
              <a:t>Potencia los efectos del alcohol y otros medicamentos depresores del sistema nervioso</a:t>
            </a:r>
            <a:br>
              <a:rPr lang="es-ES" sz="2100" dirty="0">
                <a:latin typeface="Calibri"/>
                <a:ea typeface="+mn-lt"/>
                <a:cs typeface="+mn-lt"/>
              </a:rPr>
            </a:br>
            <a:r>
              <a:rPr lang="es-ES" sz="2100" dirty="0">
                <a:solidFill>
                  <a:srgbClr val="FFFFFF"/>
                </a:solidFill>
                <a:latin typeface="Calibri"/>
                <a:ea typeface="+mn-lt"/>
                <a:cs typeface="+mn-lt"/>
              </a:rPr>
              <a:t>Debido a los </a:t>
            </a:r>
            <a:r>
              <a:rPr lang="es-ES" sz="2100" b="1" dirty="0">
                <a:solidFill>
                  <a:srgbClr val="FFFFFF"/>
                </a:solidFill>
                <a:latin typeface="Calibri"/>
                <a:ea typeface="+mn-lt"/>
                <a:cs typeface="+mn-lt"/>
              </a:rPr>
              <a:t>efectos anticolinérgicos</a:t>
            </a:r>
            <a:r>
              <a:rPr lang="es-ES" sz="2100" dirty="0">
                <a:solidFill>
                  <a:srgbClr val="FFFFFF"/>
                </a:solidFill>
                <a:latin typeface="Calibri"/>
                <a:ea typeface="+mn-lt"/>
                <a:cs typeface="+mn-lt"/>
              </a:rPr>
              <a:t> de la Hidroxicina, debe evaluarse el factor riesgo-beneficio en casos de predisposición o existencia de problemas uretroprostáticos y de glaucoma de ángulo estrecho</a:t>
            </a:r>
            <a:endParaRPr lang="es-ES" sz="2100">
              <a:solidFill>
                <a:srgbClr val="FFFFFF">
                  <a:alpha val="60000"/>
                </a:srgbClr>
              </a:solidFill>
              <a:latin typeface="Source Sans Pro"/>
              <a:ea typeface="+mn-lt"/>
              <a:cs typeface="+mn-lt"/>
            </a:endParaRPr>
          </a:p>
          <a:p>
            <a:pPr marL="0" indent="0" algn="just">
              <a:buNone/>
            </a:pPr>
            <a:endParaRPr lang="es-ES" sz="2100" dirty="0">
              <a:solidFill>
                <a:srgbClr val="FFFFFF">
                  <a:alpha val="60000"/>
                </a:srgbClr>
              </a:solidFill>
              <a:latin typeface="Calibri"/>
              <a:ea typeface="Source Sans Pro"/>
            </a:endParaRPr>
          </a:p>
          <a:p>
            <a:pPr marL="0" indent="0" algn="just">
              <a:buNone/>
            </a:pPr>
            <a:r>
              <a:rPr lang="es-ES" sz="2100" dirty="0">
                <a:solidFill>
                  <a:srgbClr val="FFFFFF"/>
                </a:solidFill>
                <a:ea typeface="+mn-lt"/>
                <a:cs typeface="+mn-lt"/>
              </a:rPr>
              <a:t> Los ancianos son particularmente susceptibles a los efectos anticolinérgicos de los antihistamínicos, tales como sequedad de boca, retención urinaria. Ajustar dosis según tolerancia individual. </a:t>
            </a:r>
            <a:endParaRPr lang="es-ES" dirty="0">
              <a:ea typeface="+mn-lt"/>
              <a:cs typeface="+mn-lt"/>
            </a:endParaRPr>
          </a:p>
        </p:txBody>
      </p:sp>
      <p:sp>
        <p:nvSpPr>
          <p:cNvPr id="4" name="CuadroTexto 3">
            <a:extLst>
              <a:ext uri="{FF2B5EF4-FFF2-40B4-BE49-F238E27FC236}">
                <a16:creationId xmlns:a16="http://schemas.microsoft.com/office/drawing/2014/main" id="{600767FD-D41C-4C68-B5D8-8D84399DCD65}"/>
              </a:ext>
            </a:extLst>
          </p:cNvPr>
          <p:cNvSpPr txBox="1"/>
          <p:nvPr/>
        </p:nvSpPr>
        <p:spPr>
          <a:xfrm>
            <a:off x="453808" y="2395081"/>
            <a:ext cx="4212528" cy="36317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400" dirty="0">
                <a:latin typeface="Century Gothic"/>
              </a:rPr>
              <a:t>Presentación:  Comprimidos/jarabe           </a:t>
            </a:r>
            <a:endParaRPr lang="es-ES" sz="1400">
              <a:latin typeface="Source Sans Pro"/>
              <a:ea typeface="Source Sans Pro"/>
            </a:endParaRPr>
          </a:p>
          <a:p>
            <a:endParaRPr lang="es-ES" dirty="0">
              <a:latin typeface="Century Gothic"/>
            </a:endParaRPr>
          </a:p>
          <a:p>
            <a:endParaRPr lang="es-ES" dirty="0">
              <a:latin typeface="Century Gothic"/>
            </a:endParaRPr>
          </a:p>
          <a:p>
            <a:endParaRPr lang="es-ES" dirty="0">
              <a:latin typeface="Century Gothic"/>
            </a:endParaRPr>
          </a:p>
          <a:p>
            <a:endParaRPr lang="es-ES" dirty="0">
              <a:latin typeface="Century Gothic"/>
            </a:endParaRPr>
          </a:p>
          <a:p>
            <a:endParaRPr lang="es-ES" dirty="0">
              <a:latin typeface="Century Gothic"/>
            </a:endParaRPr>
          </a:p>
          <a:p>
            <a:endParaRPr lang="es-ES" dirty="0">
              <a:latin typeface="Century Gothic"/>
            </a:endParaRPr>
          </a:p>
          <a:p>
            <a:r>
              <a:rPr lang="es-ES" dirty="0">
                <a:latin typeface="Century Gothic"/>
              </a:rPr>
              <a:t>                                                                                                                   </a:t>
            </a:r>
            <a:br>
              <a:rPr lang="es-ES" dirty="0">
                <a:latin typeface="Century Gothic"/>
              </a:rPr>
            </a:br>
            <a:r>
              <a:rPr lang="es-ES" dirty="0">
                <a:latin typeface="Century Gothic"/>
              </a:rPr>
              <a:t>                  </a:t>
            </a:r>
            <a:br>
              <a:rPr lang="es-ES" dirty="0">
                <a:latin typeface="Century Gothic"/>
              </a:rPr>
            </a:br>
            <a:r>
              <a:rPr lang="es-ES" dirty="0">
                <a:latin typeface="Century Gothic"/>
              </a:rPr>
              <a:t>Dosis adultos: 50 a 100 mg por día  </a:t>
            </a:r>
            <a:br>
              <a:rPr lang="es-ES" dirty="0">
                <a:latin typeface="Century Gothic"/>
              </a:rPr>
            </a:br>
            <a:r>
              <a:rPr lang="es-ES" dirty="0">
                <a:latin typeface="Century Gothic"/>
              </a:rPr>
              <a:t>Dosis pediátrica:  </a:t>
            </a:r>
            <a:r>
              <a:rPr lang="es-ES" dirty="0">
                <a:ea typeface="+mn-lt"/>
                <a:cs typeface="+mn-lt"/>
              </a:rPr>
              <a:t>(niños de 30 meses a 15 años): 1 mg/kg/día</a:t>
            </a:r>
            <a:endParaRPr lang="es-ES">
              <a:ea typeface="Source Sans Pro"/>
            </a:endParaRPr>
          </a:p>
        </p:txBody>
      </p:sp>
      <p:pic>
        <p:nvPicPr>
          <p:cNvPr id="5" name="Imagen 5" descr="Texto&#10;&#10;Descripción generada automáticamente">
            <a:extLst>
              <a:ext uri="{FF2B5EF4-FFF2-40B4-BE49-F238E27FC236}">
                <a16:creationId xmlns:a16="http://schemas.microsoft.com/office/drawing/2014/main" id="{79BAB9CF-5F63-43CF-A9F4-339B2DEB6743}"/>
              </a:ext>
            </a:extLst>
          </p:cNvPr>
          <p:cNvPicPr>
            <a:picLocks noChangeAspect="1"/>
          </p:cNvPicPr>
          <p:nvPr/>
        </p:nvPicPr>
        <p:blipFill>
          <a:blip r:embed="rId2"/>
          <a:stretch>
            <a:fillRect/>
          </a:stretch>
        </p:blipFill>
        <p:spPr>
          <a:xfrm>
            <a:off x="517351" y="2900753"/>
            <a:ext cx="2965015" cy="1570059"/>
          </a:xfrm>
          <a:prstGeom prst="rect">
            <a:avLst/>
          </a:prstGeom>
        </p:spPr>
      </p:pic>
    </p:spTree>
    <p:extLst>
      <p:ext uri="{BB962C8B-B14F-4D97-AF65-F5344CB8AC3E}">
        <p14:creationId xmlns:p14="http://schemas.microsoft.com/office/powerpoint/2010/main" val="2306537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1">
            <a:extLst>
              <a:ext uri="{FF2B5EF4-FFF2-40B4-BE49-F238E27FC236}">
                <a16:creationId xmlns:a16="http://schemas.microsoft.com/office/drawing/2014/main" id="{CDB071D7-9D48-4026-B77B-4C5AC1DDEDB0}"/>
              </a:ext>
            </a:extLst>
          </p:cNvPr>
          <p:cNvSpPr txBox="1"/>
          <p:nvPr/>
        </p:nvSpPr>
        <p:spPr>
          <a:xfrm>
            <a:off x="5657850" y="514350"/>
            <a:ext cx="4181475" cy="400110"/>
          </a:xfrm>
          <a:prstGeom prst="rect">
            <a:avLst/>
          </a:prstGeom>
          <a:solidFill>
            <a:schemeClr val="accent1">
              <a:lumMod val="60000"/>
              <a:lumOff val="40000"/>
            </a:schemeClr>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z="2000" b="1" dirty="0">
                <a:latin typeface="TW Cen MT"/>
              </a:rPr>
              <a:t>(ANTIHISTAMÍNICOS NO SEDANTES)</a:t>
            </a:r>
          </a:p>
        </p:txBody>
      </p:sp>
      <p:sp>
        <p:nvSpPr>
          <p:cNvPr id="6" name="Título 1">
            <a:extLst>
              <a:ext uri="{FF2B5EF4-FFF2-40B4-BE49-F238E27FC236}">
                <a16:creationId xmlns:a16="http://schemas.microsoft.com/office/drawing/2014/main" id="{2BA97DEA-A02A-4265-8AB4-C7DDE319B035}"/>
              </a:ext>
            </a:extLst>
          </p:cNvPr>
          <p:cNvSpPr txBox="1">
            <a:spLocks/>
          </p:cNvSpPr>
          <p:nvPr/>
        </p:nvSpPr>
        <p:spPr>
          <a:xfrm>
            <a:off x="4094162" y="-498475"/>
            <a:ext cx="11091600" cy="1332000"/>
          </a:xfrm>
          <a:prstGeom prst="rect">
            <a:avLst/>
          </a:prstGeom>
        </p:spPr>
        <p:txBody>
          <a:bodyPr vert="horz" wrap="square" lIns="0" tIns="0" rIns="0" bIns="0" rtlCol="0" anchor="t" anchorCtr="0">
            <a:normAutofit/>
          </a:bodyPr>
          <a:lstStyle>
            <a:lvl1pPr algn="l" defTabSz="914400" rtl="0" eaLnBrk="1" latinLnBrk="0" hangingPunct="1">
              <a:lnSpc>
                <a:spcPct val="100000"/>
              </a:lnSpc>
              <a:spcBef>
                <a:spcPct val="0"/>
              </a:spcBef>
              <a:buNone/>
              <a:defRPr lang="en-US" sz="4800" kern="1200" dirty="0">
                <a:solidFill>
                  <a:schemeClr val="tx1"/>
                </a:solidFill>
                <a:latin typeface="+mj-lt"/>
                <a:ea typeface="+mj-ea"/>
                <a:cs typeface="+mj-cs"/>
              </a:defRPr>
            </a:lvl1pPr>
          </a:lstStyle>
          <a:p>
            <a:endParaRPr lang="es-ES" dirty="0">
              <a:latin typeface="TW Cen MT"/>
            </a:endParaRPr>
          </a:p>
        </p:txBody>
      </p:sp>
      <p:sp>
        <p:nvSpPr>
          <p:cNvPr id="2" name="CuadroTexto 1">
            <a:extLst>
              <a:ext uri="{FF2B5EF4-FFF2-40B4-BE49-F238E27FC236}">
                <a16:creationId xmlns:a16="http://schemas.microsoft.com/office/drawing/2014/main" id="{9095865A-5A4F-4860-BF8C-79BB7561A32D}"/>
              </a:ext>
            </a:extLst>
          </p:cNvPr>
          <p:cNvSpPr txBox="1"/>
          <p:nvPr/>
        </p:nvSpPr>
        <p:spPr>
          <a:xfrm>
            <a:off x="561975" y="419100"/>
            <a:ext cx="55245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3200" dirty="0">
                <a:latin typeface="Malgun Gothic"/>
                <a:ea typeface="Malgun Gothic"/>
              </a:rPr>
              <a:t>SEGUNDA GENERACIÓN</a:t>
            </a:r>
            <a:r>
              <a:rPr lang="es-ES" sz="2800" dirty="0">
                <a:latin typeface="Malgun Gothic"/>
                <a:ea typeface="Malgun Gothic"/>
              </a:rPr>
              <a:t> </a:t>
            </a:r>
          </a:p>
        </p:txBody>
      </p:sp>
      <p:sp>
        <p:nvSpPr>
          <p:cNvPr id="3" name="CuadroTexto 2">
            <a:extLst>
              <a:ext uri="{FF2B5EF4-FFF2-40B4-BE49-F238E27FC236}">
                <a16:creationId xmlns:a16="http://schemas.microsoft.com/office/drawing/2014/main" id="{F8D580C8-1D98-40EF-8049-9D1626B53156}"/>
              </a:ext>
            </a:extLst>
          </p:cNvPr>
          <p:cNvSpPr txBox="1"/>
          <p:nvPr/>
        </p:nvSpPr>
        <p:spPr>
          <a:xfrm>
            <a:off x="459548" y="962301"/>
            <a:ext cx="11401285" cy="59093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s-ES" dirty="0">
              <a:ea typeface="+mn-lt"/>
              <a:cs typeface="+mn-lt"/>
            </a:endParaRPr>
          </a:p>
          <a:p>
            <a:pPr marL="342900" indent="-342900">
              <a:buFont typeface="Arial,Sans-Serif"/>
              <a:buChar char="•"/>
            </a:pPr>
            <a:r>
              <a:rPr lang="es-ES" b="1">
                <a:ea typeface="+mn-lt"/>
                <a:cs typeface="+mn-lt"/>
              </a:rPr>
              <a:t>CETIRIZINA</a:t>
            </a:r>
            <a:br>
              <a:rPr lang="es-ES" b="1" dirty="0">
                <a:ea typeface="+mn-lt"/>
                <a:cs typeface="+mn-lt"/>
              </a:rPr>
            </a:br>
            <a:r>
              <a:rPr lang="es-ES">
                <a:latin typeface="Century Gothic"/>
                <a:ea typeface="+mn-lt"/>
                <a:cs typeface="+mn-lt"/>
              </a:rPr>
              <a:t>Presentación:  Comprimidos 10mg/jarabe   / Solución oral gotas : 20 gotas=10 mg, 10 gotas=5 mg, 5 gotas=2,5 mg.                                                                                                                            </a:t>
            </a:r>
            <a:br>
              <a:rPr lang="es-ES" dirty="0">
                <a:latin typeface="Century Gothic"/>
                <a:ea typeface="+mn-lt"/>
                <a:cs typeface="+mn-lt"/>
              </a:rPr>
            </a:br>
            <a:r>
              <a:rPr lang="es-ES" dirty="0">
                <a:latin typeface="Century Gothic"/>
                <a:ea typeface="+mn-lt"/>
                <a:cs typeface="+mn-lt"/>
              </a:rPr>
              <a:t>                  </a:t>
            </a:r>
            <a:br>
              <a:rPr lang="es-ES" dirty="0">
                <a:latin typeface="Century Gothic"/>
                <a:ea typeface="+mn-lt"/>
                <a:cs typeface="+mn-lt"/>
              </a:rPr>
            </a:br>
            <a:r>
              <a:rPr lang="es-ES" sz="1600">
                <a:latin typeface="Century Gothic"/>
                <a:ea typeface="+mn-lt"/>
                <a:cs typeface="+mn-lt"/>
              </a:rPr>
              <a:t>Dosis adultos y niñxs &gt;12 años:</a:t>
            </a:r>
            <a:r>
              <a:rPr lang="es-ES" dirty="0">
                <a:latin typeface="Century Gothic"/>
                <a:ea typeface="+mn-lt"/>
                <a:cs typeface="+mn-lt"/>
              </a:rPr>
              <a:t> </a:t>
            </a:r>
            <a:r>
              <a:rPr lang="es-ES">
                <a:latin typeface="Calibri"/>
                <a:ea typeface="+mn-lt"/>
                <a:cs typeface="+mn-lt"/>
              </a:rPr>
              <a:t>5-10mg/día</a:t>
            </a:r>
            <a:r>
              <a:rPr lang="es-ES" dirty="0">
                <a:latin typeface="Century Gothic"/>
                <a:ea typeface="+mn-lt"/>
                <a:cs typeface="+mn-lt"/>
              </a:rPr>
              <a:t>   </a:t>
            </a:r>
            <a:r>
              <a:rPr lang="es-ES" sz="1600">
                <a:latin typeface="Century Gothic"/>
                <a:ea typeface="+mn-lt"/>
                <a:cs typeface="+mn-lt"/>
              </a:rPr>
              <a:t>Dosis pediátrica: </a:t>
            </a:r>
            <a:r>
              <a:rPr lang="es-ES" dirty="0">
                <a:latin typeface="Century Gothic"/>
                <a:ea typeface="+mn-lt"/>
                <a:cs typeface="+mn-lt"/>
              </a:rPr>
              <a:t>  </a:t>
            </a:r>
            <a:r>
              <a:rPr lang="es-ES">
                <a:latin typeface="Calibri"/>
                <a:ea typeface="+mn-lt"/>
                <a:cs typeface="+mn-lt"/>
              </a:rPr>
              <a:t>6 a 11 años: La dosis inicial sugerida es de 5 mg (10 gotas) a 10 mg (20 gotas) una vez por día // 2 a 5 años: La dosis inicial sugerida es de 2,5 mg (5 gotas) una vez por día // Niños de 6 a 23 meses de edad: La dosis inicial sugerida es de 2,5 mg (5 gotas) una vez por día</a:t>
            </a:r>
            <a:br>
              <a:rPr lang="es-ES" dirty="0">
                <a:latin typeface="Calibri"/>
                <a:ea typeface="+mn-lt"/>
                <a:cs typeface="+mn-lt"/>
              </a:rPr>
            </a:br>
            <a:br>
              <a:rPr lang="es-ES" dirty="0">
                <a:latin typeface="Calibri"/>
                <a:ea typeface="+mn-lt"/>
                <a:cs typeface="+mn-lt"/>
              </a:rPr>
            </a:br>
            <a:r>
              <a:rPr lang="es-ES">
                <a:latin typeface="Century Gothic"/>
                <a:ea typeface="+mn-lt"/>
                <a:cs typeface="+mn-lt"/>
              </a:rPr>
              <a:t>NC:</a:t>
            </a:r>
            <a:r>
              <a:rPr lang="es-ES" b="1">
                <a:latin typeface="Century Gothic"/>
                <a:ea typeface="+mn-lt"/>
                <a:cs typeface="+mn-lt"/>
              </a:rPr>
              <a:t> CETIZINE</a:t>
            </a:r>
            <a:r>
              <a:rPr lang="es-ES">
                <a:latin typeface="Century Gothic"/>
                <a:ea typeface="+mn-lt"/>
                <a:cs typeface="+mn-lt"/>
              </a:rPr>
              <a:t> / </a:t>
            </a:r>
            <a:r>
              <a:rPr lang="es-ES">
                <a:ea typeface="+mn-lt"/>
                <a:cs typeface="+mn-lt"/>
              </a:rPr>
              <a:t>ALERGICAL / ALERNIX / ALIDIAL</a:t>
            </a:r>
            <a:endParaRPr lang="es-ES" dirty="0">
              <a:ea typeface="+mn-lt"/>
              <a:cs typeface="+mn-lt"/>
            </a:endParaRPr>
          </a:p>
          <a:p>
            <a:pPr marL="342900" indent="-342900">
              <a:buFont typeface="Arial,Sans-Serif"/>
              <a:buChar char="•"/>
            </a:pPr>
            <a:endParaRPr lang="es-ES" dirty="0">
              <a:ea typeface="+mn-lt"/>
              <a:cs typeface="+mn-lt"/>
            </a:endParaRPr>
          </a:p>
          <a:p>
            <a:pPr marL="342900" indent="-342900">
              <a:buFont typeface="Arial,Sans-Serif"/>
              <a:buChar char="•"/>
            </a:pPr>
            <a:endParaRPr lang="es-ES" dirty="0">
              <a:ea typeface="+mn-lt"/>
              <a:cs typeface="+mn-lt"/>
            </a:endParaRPr>
          </a:p>
          <a:p>
            <a:pPr marL="342900" indent="-342900">
              <a:buFont typeface="Arial"/>
              <a:buChar char="•"/>
            </a:pPr>
            <a:r>
              <a:rPr lang="es-ES" b="1">
                <a:ea typeface="+mn-lt"/>
                <a:cs typeface="+mn-lt"/>
              </a:rPr>
              <a:t>LORATADINA</a:t>
            </a:r>
            <a:br>
              <a:rPr lang="es-ES" b="1" dirty="0">
                <a:ea typeface="+mn-lt"/>
                <a:cs typeface="+mn-lt"/>
              </a:rPr>
            </a:br>
            <a:br>
              <a:rPr lang="es-ES" b="1" dirty="0">
                <a:ea typeface="+mn-lt"/>
                <a:cs typeface="+mn-lt"/>
              </a:rPr>
            </a:br>
            <a:r>
              <a:rPr lang="es-ES">
                <a:latin typeface="Century Gothic"/>
                <a:ea typeface="+mn-lt"/>
                <a:cs typeface="+mn-lt"/>
              </a:rPr>
              <a:t>Presentación: </a:t>
            </a:r>
            <a:r>
              <a:rPr lang="es-ES">
                <a:latin typeface="Calibri"/>
                <a:ea typeface="+mn-lt"/>
                <a:cs typeface="+mn-lt"/>
              </a:rPr>
              <a:t> Comprimidos 10mg x 10 o 30</a:t>
            </a:r>
            <a:r>
              <a:rPr lang="es-ES">
                <a:latin typeface="Century Gothic"/>
                <a:ea typeface="+mn-lt"/>
                <a:cs typeface="+mn-lt"/>
              </a:rPr>
              <a:t>/ Jarabe Pediátrico</a:t>
            </a:r>
            <a:r>
              <a:rPr lang="es-ES">
                <a:latin typeface="Calibri"/>
                <a:ea typeface="+mn-lt"/>
                <a:cs typeface="+mn-lt"/>
              </a:rPr>
              <a:t> 5 mg/5 ml </a:t>
            </a:r>
            <a:r>
              <a:rPr lang="es-ES" dirty="0">
                <a:latin typeface="Century Gothic"/>
                <a:ea typeface="+mn-lt"/>
                <a:cs typeface="+mn-lt"/>
              </a:rPr>
              <a:t>                                      </a:t>
            </a:r>
            <a:br>
              <a:rPr lang="es-ES" dirty="0">
                <a:latin typeface="Century Gothic"/>
                <a:ea typeface="+mn-lt"/>
                <a:cs typeface="+mn-lt"/>
              </a:rPr>
            </a:br>
            <a:r>
              <a:rPr lang="es-ES">
                <a:latin typeface="Century Gothic"/>
                <a:ea typeface="+mn-lt"/>
                <a:cs typeface="+mn-lt"/>
              </a:rPr>
              <a:t>Dosis adultos y niñxs &gt;12 años: </a:t>
            </a:r>
            <a:r>
              <a:rPr lang="es-ES">
                <a:latin typeface="Calibri"/>
                <a:ea typeface="+mn-lt"/>
                <a:cs typeface="+mn-lt"/>
              </a:rPr>
              <a:t>10mg/día</a:t>
            </a:r>
            <a:r>
              <a:rPr lang="es-ES">
                <a:latin typeface="Century Gothic"/>
                <a:ea typeface="+mn-lt"/>
                <a:cs typeface="+mn-lt"/>
              </a:rPr>
              <a:t>   Dosis pediátrica:   Niños de 6 a 12 años: Con peso menor a 30 kg: </a:t>
            </a:r>
            <a:r>
              <a:rPr lang="es-ES">
                <a:latin typeface="Calibri"/>
                <a:ea typeface="+mn-lt"/>
                <a:cs typeface="+mn-lt"/>
              </a:rPr>
              <a:t>5 ml (5 mg) 1 vez por día</a:t>
            </a:r>
            <a:r>
              <a:rPr lang="es-ES">
                <a:latin typeface="Century Gothic"/>
                <a:ea typeface="+mn-lt"/>
                <a:cs typeface="+mn-lt"/>
              </a:rPr>
              <a:t>; Con peso mayor a 30 kg:</a:t>
            </a:r>
            <a:r>
              <a:rPr lang="es-ES">
                <a:latin typeface="Calibri"/>
                <a:ea typeface="+mn-lt"/>
                <a:cs typeface="+mn-lt"/>
              </a:rPr>
              <a:t>10ml (10 mg) 1 vez por día.</a:t>
            </a:r>
            <a:br>
              <a:rPr lang="es-ES" dirty="0">
                <a:latin typeface="Calibri"/>
                <a:ea typeface="+mn-lt"/>
                <a:cs typeface="+mn-lt"/>
              </a:rPr>
            </a:br>
            <a:br>
              <a:rPr lang="es-ES" dirty="0">
                <a:latin typeface="Century Gothic"/>
                <a:ea typeface="+mn-lt"/>
                <a:cs typeface="+mn-lt"/>
              </a:rPr>
            </a:br>
            <a:r>
              <a:rPr lang="es-ES">
                <a:latin typeface="Century Gothic"/>
                <a:ea typeface="+mn-lt"/>
                <a:cs typeface="+mn-lt"/>
              </a:rPr>
              <a:t>NC: </a:t>
            </a:r>
            <a:r>
              <a:rPr lang="es-ES" b="1">
                <a:latin typeface="Century Gothic"/>
                <a:ea typeface="+mn-lt"/>
                <a:cs typeface="+mn-lt"/>
              </a:rPr>
              <a:t>AEROTINA – CLARYTINE – ALERGITRAT L</a:t>
            </a:r>
            <a:endParaRPr lang="es-ES" b="1">
              <a:ea typeface="+mn-lt"/>
              <a:cs typeface="+mn-lt"/>
            </a:endParaRPr>
          </a:p>
          <a:p>
            <a:pPr marL="342900" indent="-342900">
              <a:buFont typeface="Arial,Sans-Serif"/>
              <a:buChar char="•"/>
            </a:pPr>
            <a:endParaRPr lang="es-ES" b="1" dirty="0">
              <a:ea typeface="+mn-lt"/>
              <a:cs typeface="+mn-lt"/>
            </a:endParaRPr>
          </a:p>
          <a:p>
            <a:pPr algn="l"/>
            <a:endParaRPr lang="es-ES" dirty="0">
              <a:ea typeface="Source Sans Pro"/>
            </a:endParaRPr>
          </a:p>
        </p:txBody>
      </p:sp>
    </p:spTree>
    <p:extLst>
      <p:ext uri="{BB962C8B-B14F-4D97-AF65-F5344CB8AC3E}">
        <p14:creationId xmlns:p14="http://schemas.microsoft.com/office/powerpoint/2010/main" val="14512817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3675F3EB-8DD9-4C32-9BA9-4DB807909756}"/>
              </a:ext>
            </a:extLst>
          </p:cNvPr>
          <p:cNvSpPr txBox="1">
            <a:spLocks/>
          </p:cNvSpPr>
          <p:nvPr/>
        </p:nvSpPr>
        <p:spPr>
          <a:xfrm>
            <a:off x="703262" y="701675"/>
            <a:ext cx="11091600" cy="1332000"/>
          </a:xfrm>
          <a:prstGeom prst="rect">
            <a:avLst/>
          </a:prstGeom>
        </p:spPr>
        <p:txBody>
          <a:bodyPr vert="horz" wrap="square" lIns="0" tIns="0" rIns="0" bIns="0" rtlCol="0" anchor="t" anchorCtr="0">
            <a:normAutofit/>
          </a:bodyPr>
          <a:lstStyle>
            <a:lvl1pPr algn="l" defTabSz="914400" rtl="0" eaLnBrk="1" latinLnBrk="0" hangingPunct="1">
              <a:lnSpc>
                <a:spcPct val="100000"/>
              </a:lnSpc>
              <a:spcBef>
                <a:spcPct val="0"/>
              </a:spcBef>
              <a:buNone/>
              <a:defRPr lang="en-US" sz="4800" kern="1200" dirty="0">
                <a:solidFill>
                  <a:schemeClr val="tx1"/>
                </a:solidFill>
                <a:latin typeface="+mj-lt"/>
                <a:ea typeface="+mj-ea"/>
                <a:cs typeface="+mj-cs"/>
              </a:defRPr>
            </a:lvl1pPr>
          </a:lstStyle>
          <a:p>
            <a:r>
              <a:rPr lang="es-ES" sz="4000">
                <a:latin typeface="Malgun Gothic"/>
                <a:ea typeface="Malgun Gothic"/>
              </a:rPr>
              <a:t>TERCERA GENERACIÓN</a:t>
            </a:r>
          </a:p>
        </p:txBody>
      </p:sp>
      <p:sp>
        <p:nvSpPr>
          <p:cNvPr id="6" name="CuadroTexto 1">
            <a:extLst>
              <a:ext uri="{FF2B5EF4-FFF2-40B4-BE49-F238E27FC236}">
                <a16:creationId xmlns:a16="http://schemas.microsoft.com/office/drawing/2014/main" id="{924CA56C-C11C-4153-BF75-769BFC1C2C7B}"/>
              </a:ext>
            </a:extLst>
          </p:cNvPr>
          <p:cNvSpPr txBox="1"/>
          <p:nvPr/>
        </p:nvSpPr>
        <p:spPr>
          <a:xfrm>
            <a:off x="800100" y="1428750"/>
            <a:ext cx="9277350" cy="378857"/>
          </a:xfrm>
          <a:prstGeom prst="rect">
            <a:avLst/>
          </a:prstGeom>
          <a:solidFill>
            <a:schemeClr val="accent5">
              <a:lumMod val="75000"/>
            </a:schemeClr>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b="1" dirty="0">
                <a:latin typeface="TW Cen MT"/>
                <a:ea typeface="Source Sans Pro"/>
              </a:rPr>
              <a:t>(METABOLITOS ACTIVOS DE LOS FÁRMACOS DE LAS GENERACIONES PRIMERA O SEGUNDA) </a:t>
            </a:r>
          </a:p>
        </p:txBody>
      </p:sp>
      <p:sp>
        <p:nvSpPr>
          <p:cNvPr id="2" name="CuadroTexto 1">
            <a:extLst>
              <a:ext uri="{FF2B5EF4-FFF2-40B4-BE49-F238E27FC236}">
                <a16:creationId xmlns:a16="http://schemas.microsoft.com/office/drawing/2014/main" id="{491A1962-E352-4FC5-9E2C-A50277B0E70D}"/>
              </a:ext>
            </a:extLst>
          </p:cNvPr>
          <p:cNvSpPr txBox="1"/>
          <p:nvPr/>
        </p:nvSpPr>
        <p:spPr>
          <a:xfrm>
            <a:off x="745297" y="1866900"/>
            <a:ext cx="10584069" cy="43704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s-ES" dirty="0">
              <a:ea typeface="+mn-lt"/>
              <a:cs typeface="+mn-lt"/>
            </a:endParaRPr>
          </a:p>
          <a:p>
            <a:pPr marL="285750" indent="-285750">
              <a:buFont typeface="Arial,Sans-Serif"/>
              <a:buChar char="•"/>
            </a:pPr>
            <a:r>
              <a:rPr lang="es-ES" b="1">
                <a:ea typeface="+mn-lt"/>
                <a:cs typeface="+mn-lt"/>
              </a:rPr>
              <a:t>DESLORATADINA</a:t>
            </a:r>
            <a:br>
              <a:rPr lang="es-ES" b="1" dirty="0">
                <a:ea typeface="+mn-lt"/>
                <a:cs typeface="+mn-lt"/>
              </a:rPr>
            </a:br>
            <a:r>
              <a:rPr lang="es-ES" sz="1600" u="sng">
                <a:latin typeface="Century Gothic"/>
                <a:ea typeface="+mn-lt"/>
                <a:cs typeface="+mn-lt"/>
              </a:rPr>
              <a:t>Presentación:  </a:t>
            </a:r>
            <a:r>
              <a:rPr lang="es-ES" sz="1600">
                <a:latin typeface="Century Gothic"/>
                <a:ea typeface="+mn-lt"/>
                <a:cs typeface="+mn-lt"/>
              </a:rPr>
              <a:t>Comprimidos 5mg     Jarabe                                                                         </a:t>
            </a:r>
            <a:br>
              <a:rPr lang="es-ES" sz="1600" dirty="0">
                <a:latin typeface="Century Gothic"/>
                <a:ea typeface="+mn-lt"/>
                <a:cs typeface="+mn-lt"/>
              </a:rPr>
            </a:br>
            <a:r>
              <a:rPr lang="es-ES" sz="1600" u="sng">
                <a:latin typeface="Century Gothic"/>
                <a:ea typeface="+mn-lt"/>
                <a:cs typeface="+mn-lt"/>
              </a:rPr>
              <a:t>Dosis adultos y niños mayores de 12 años de edad:</a:t>
            </a:r>
            <a:r>
              <a:rPr lang="es-ES" sz="1600">
                <a:latin typeface="Century Gothic"/>
                <a:ea typeface="+mn-lt"/>
                <a:cs typeface="+mn-lt"/>
              </a:rPr>
              <a:t> 1 comprimido recubierto (5 mg) una vez por día. </a:t>
            </a:r>
            <a:r>
              <a:rPr lang="es-ES" sz="1600" u="sng">
                <a:latin typeface="Century Gothic"/>
                <a:ea typeface="+mn-lt"/>
                <a:cs typeface="+mn-lt"/>
              </a:rPr>
              <a:t>Pacientes con insuficiencia hepática o renal:</a:t>
            </a:r>
            <a:r>
              <a:rPr lang="es-ES" sz="1600">
                <a:latin typeface="Century Gothic"/>
                <a:ea typeface="+mn-lt"/>
                <a:cs typeface="+mn-lt"/>
              </a:rPr>
              <a:t> 1 comprimido recubierto (5 mg) en días alternos</a:t>
            </a:r>
            <a:r>
              <a:rPr lang="es-ES" sz="1600">
                <a:ea typeface="+mn-lt"/>
                <a:cs typeface="+mn-lt"/>
              </a:rPr>
              <a:t>.</a:t>
            </a:r>
            <a:br>
              <a:rPr lang="es-ES" dirty="0">
                <a:latin typeface="Source Sans Pro"/>
                <a:ea typeface="+mn-lt"/>
                <a:cs typeface="+mn-lt"/>
              </a:rPr>
            </a:br>
            <a:r>
              <a:rPr lang="es-ES" sz="1600" u="sng">
                <a:latin typeface="Century Gothic"/>
                <a:ea typeface="+mn-lt"/>
                <a:cs typeface="+mn-lt"/>
              </a:rPr>
              <a:t>Dosis pediatría</a:t>
            </a:r>
            <a:r>
              <a:rPr lang="es-ES" sz="1600">
                <a:latin typeface="Century Gothic"/>
                <a:ea typeface="+mn-lt"/>
                <a:cs typeface="+mn-lt"/>
              </a:rPr>
              <a:t>: 2-5 años 2-5ml/24hs    6-11 años: 5ml/24hs</a:t>
            </a:r>
            <a:br>
              <a:rPr lang="es-ES" dirty="0">
                <a:latin typeface="Century Gothic"/>
                <a:ea typeface="+mn-lt"/>
                <a:cs typeface="+mn-lt"/>
              </a:rPr>
            </a:br>
            <a:r>
              <a:rPr lang="es-ES" sz="1600">
                <a:latin typeface="Century Gothic"/>
                <a:ea typeface="+mn-lt"/>
                <a:cs typeface="+mn-lt"/>
              </a:rPr>
              <a:t>VM larga. Menor sedación y menores efectos colinérgicos</a:t>
            </a:r>
            <a:br>
              <a:rPr lang="es-ES" dirty="0">
                <a:latin typeface="Century Gothic"/>
                <a:ea typeface="+mn-lt"/>
                <a:cs typeface="+mn-lt"/>
              </a:rPr>
            </a:br>
            <a:r>
              <a:rPr lang="es-ES">
                <a:latin typeface="Century Gothic"/>
                <a:ea typeface="+mn-lt"/>
                <a:cs typeface="+mn-lt"/>
              </a:rPr>
              <a:t>NC: </a:t>
            </a:r>
            <a:r>
              <a:rPr lang="es-ES" b="1">
                <a:latin typeface="Century Gothic"/>
                <a:ea typeface="+mn-lt"/>
                <a:cs typeface="+mn-lt"/>
              </a:rPr>
              <a:t>AERIUS – DELORAT - DESALER</a:t>
            </a:r>
            <a:endParaRPr lang="en-US" b="1">
              <a:ea typeface="+mn-lt"/>
              <a:cs typeface="+mn-lt"/>
            </a:endParaRPr>
          </a:p>
          <a:p>
            <a:pPr marL="285750" indent="-285750">
              <a:buFont typeface="Arial,Sans-Serif"/>
              <a:buChar char="•"/>
            </a:pPr>
            <a:endParaRPr lang="es-ES" b="1" dirty="0">
              <a:ea typeface="+mn-lt"/>
              <a:cs typeface="+mn-lt"/>
            </a:endParaRPr>
          </a:p>
          <a:p>
            <a:pPr marL="285750" indent="-285750">
              <a:buFont typeface="Arial,Sans-Serif"/>
              <a:buChar char="•"/>
            </a:pPr>
            <a:endParaRPr lang="es-ES" b="1" dirty="0">
              <a:ea typeface="+mn-lt"/>
              <a:cs typeface="+mn-lt"/>
            </a:endParaRPr>
          </a:p>
          <a:p>
            <a:pPr marL="285750" indent="-285750">
              <a:buFont typeface="Arial,Sans-Serif"/>
              <a:buChar char="•"/>
            </a:pPr>
            <a:r>
              <a:rPr lang="es-ES" b="1">
                <a:ea typeface="+mn-lt"/>
                <a:cs typeface="+mn-lt"/>
              </a:rPr>
              <a:t>FEXOFENIDINA </a:t>
            </a:r>
            <a:br>
              <a:rPr lang="es-ES" b="1" dirty="0">
                <a:ea typeface="+mn-lt"/>
                <a:cs typeface="+mn-lt"/>
              </a:rPr>
            </a:br>
            <a:r>
              <a:rPr lang="es-ES" sz="1600">
                <a:latin typeface="Century Gothic"/>
                <a:ea typeface="+mn-lt"/>
                <a:cs typeface="+mn-lt"/>
              </a:rPr>
              <a:t>Presentación: comprimidos 60 – 120 – 180 mg</a:t>
            </a:r>
            <a:br>
              <a:rPr lang="es-ES" sz="1600" dirty="0">
                <a:latin typeface="Century Gothic"/>
                <a:ea typeface="+mn-lt"/>
                <a:cs typeface="+mn-lt"/>
              </a:rPr>
            </a:br>
            <a:r>
              <a:rPr lang="es-ES" sz="1600">
                <a:latin typeface="Century Gothic"/>
                <a:ea typeface="+mn-lt"/>
                <a:cs typeface="+mn-lt"/>
              </a:rPr>
              <a:t>Dosis: 1 comprimido/día</a:t>
            </a:r>
          </a:p>
          <a:p>
            <a:pPr marL="285750" indent="-285750">
              <a:buFont typeface="Arial,Sans-Serif"/>
              <a:buChar char="•"/>
            </a:pPr>
            <a:endParaRPr lang="es-ES" dirty="0">
              <a:latin typeface="Century Gothic"/>
              <a:ea typeface="Source Sans Pro"/>
            </a:endParaRPr>
          </a:p>
          <a:p>
            <a:pPr marL="285750" indent="-285750">
              <a:buFont typeface="Arial,Sans-Serif"/>
              <a:buChar char="•"/>
            </a:pPr>
            <a:endParaRPr lang="es-ES" dirty="0">
              <a:latin typeface="Century Gothic"/>
              <a:ea typeface="Source Sans Pro"/>
            </a:endParaRPr>
          </a:p>
          <a:p>
            <a:r>
              <a:rPr lang="es-ES">
                <a:ea typeface="Source Sans Pro"/>
              </a:rPr>
              <a:t>       NC: </a:t>
            </a:r>
            <a:r>
              <a:rPr lang="es-ES" b="1" dirty="0">
                <a:ea typeface="Source Sans Pro"/>
              </a:rPr>
              <a:t>ALLEGRA – ALERFIDINE – ALERCAS - </a:t>
            </a:r>
          </a:p>
        </p:txBody>
      </p:sp>
    </p:spTree>
    <p:extLst>
      <p:ext uri="{BB962C8B-B14F-4D97-AF65-F5344CB8AC3E}">
        <p14:creationId xmlns:p14="http://schemas.microsoft.com/office/powerpoint/2010/main" val="7221274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DB4D8FD-A97E-402C-B437-C29AFFB15ECC}"/>
              </a:ext>
            </a:extLst>
          </p:cNvPr>
          <p:cNvPicPr>
            <a:picLocks noChangeAspect="1"/>
          </p:cNvPicPr>
          <p:nvPr/>
        </p:nvPicPr>
        <p:blipFill rotWithShape="1">
          <a:blip r:embed="rId2"/>
          <a:srcRect t="2697" b="5839"/>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33" name="Rectangle 32">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ctrTitle"/>
          </p:nvPr>
        </p:nvSpPr>
        <p:spPr>
          <a:xfrm>
            <a:off x="550863" y="549275"/>
            <a:ext cx="9904412" cy="1024084"/>
          </a:xfrm>
        </p:spPr>
        <p:txBody>
          <a:bodyPr vert="horz" wrap="square" lIns="0" tIns="0" rIns="0" bIns="0" rtlCol="0" anchor="t" anchorCtr="0">
            <a:normAutofit/>
          </a:bodyPr>
          <a:lstStyle/>
          <a:p>
            <a:r>
              <a:rPr lang="es-ES">
                <a:latin typeface="TW Cen MT"/>
              </a:rPr>
              <a:t>CORTICOIDES SISTÉMICOS</a:t>
            </a:r>
          </a:p>
        </p:txBody>
      </p:sp>
      <p:sp>
        <p:nvSpPr>
          <p:cNvPr id="3" name="Marcador de contenido 2">
            <a:extLst>
              <a:ext uri="{FF2B5EF4-FFF2-40B4-BE49-F238E27FC236}">
                <a16:creationId xmlns:a16="http://schemas.microsoft.com/office/drawing/2014/main" id="{C64251D6-288A-464D-8643-4F7FD7A3D83B}"/>
              </a:ext>
            </a:extLst>
          </p:cNvPr>
          <p:cNvSpPr txBox="1">
            <a:spLocks/>
          </p:cNvSpPr>
          <p:nvPr/>
        </p:nvSpPr>
        <p:spPr>
          <a:xfrm>
            <a:off x="548550" y="1957810"/>
            <a:ext cx="6965950" cy="4201690"/>
          </a:xfrm>
          <a:prstGeom prst="rect">
            <a:avLst/>
          </a:prstGeom>
          <a:solidFill>
            <a:schemeClr val="tx2">
              <a:lumMod val="90000"/>
            </a:schemeClr>
          </a:solidFill>
        </p:spPr>
        <p:txBody>
          <a:bodyPr vert="horz" wrap="square" lIns="0" tIns="0" rIns="0" bIns="0" rtlCol="0" anchor="t">
            <a:normAutofit fontScale="62500" lnSpcReduction="20000"/>
          </a:bodyPr>
          <a:lstStyle>
            <a:lvl1pPr marL="0" indent="0" algn="l" defTabSz="914400" rtl="0" eaLnBrk="1" latinLnBrk="0" hangingPunct="1">
              <a:lnSpc>
                <a:spcPct val="100000"/>
              </a:lnSpc>
              <a:spcBef>
                <a:spcPts val="1000"/>
              </a:spcBef>
              <a:spcAft>
                <a:spcPts val="800"/>
              </a:spcAft>
              <a:buFont typeface="Arial" panose="020B0604020202020204" pitchFamily="34" charset="0"/>
              <a:buNone/>
              <a:defRPr sz="2400" kern="1200">
                <a:solidFill>
                  <a:schemeClr val="tx1">
                    <a:alpha val="80000"/>
                  </a:schemeClr>
                </a:solidFill>
                <a:latin typeface="+mn-lt"/>
                <a:ea typeface="+mn-ea"/>
                <a:cs typeface="+mn-cs"/>
              </a:defRPr>
            </a:lvl1pPr>
            <a:lvl2pPr marL="457200" indent="0" algn="ctr"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2pPr>
            <a:lvl3pPr marL="914400" indent="0" algn="ctr" defTabSz="914400" rtl="0" eaLnBrk="1" latinLnBrk="0" hangingPunct="1">
              <a:lnSpc>
                <a:spcPct val="110000"/>
              </a:lnSpc>
              <a:spcBef>
                <a:spcPts val="500"/>
              </a:spcBef>
              <a:spcAft>
                <a:spcPts val="800"/>
              </a:spcAft>
              <a:buFont typeface="Arial" panose="020B0604020202020204" pitchFamily="34" charset="0"/>
              <a:buNone/>
              <a:defRPr sz="1800" kern="1200">
                <a:solidFill>
                  <a:schemeClr val="tx1">
                    <a:alpha val="60000"/>
                  </a:schemeClr>
                </a:solidFill>
                <a:latin typeface="+mn-lt"/>
                <a:ea typeface="+mn-ea"/>
                <a:cs typeface="+mn-cs"/>
              </a:defRPr>
            </a:lvl3pPr>
            <a:lvl4pPr marL="1371600" indent="0" algn="ctr" defTabSz="914400" rtl="0" eaLnBrk="1" latinLnBrk="0" hangingPunct="1">
              <a:lnSpc>
                <a:spcPct val="110000"/>
              </a:lnSpc>
              <a:spcBef>
                <a:spcPts val="500"/>
              </a:spcBef>
              <a:spcAft>
                <a:spcPts val="800"/>
              </a:spcAft>
              <a:buFont typeface="Arial" panose="020B0604020202020204" pitchFamily="34" charset="0"/>
              <a:buNone/>
              <a:defRPr sz="1600" kern="1200">
                <a:solidFill>
                  <a:schemeClr val="tx1">
                    <a:alpha val="60000"/>
                  </a:schemeClr>
                </a:solidFill>
                <a:latin typeface="+mn-lt"/>
                <a:ea typeface="+mn-ea"/>
                <a:cs typeface="+mn-cs"/>
              </a:defRPr>
            </a:lvl4pPr>
            <a:lvl5pPr marL="1828800" indent="0" algn="ctr" defTabSz="914400" rtl="0" eaLnBrk="1" latinLnBrk="0" hangingPunct="1">
              <a:lnSpc>
                <a:spcPct val="110000"/>
              </a:lnSpc>
              <a:spcBef>
                <a:spcPts val="500"/>
              </a:spcBef>
              <a:spcAft>
                <a:spcPts val="800"/>
              </a:spcAft>
              <a:buFont typeface="Arial" panose="020B0604020202020204" pitchFamily="34" charset="0"/>
              <a:buNone/>
              <a:defRPr sz="1600" kern="1200">
                <a:solidFill>
                  <a:schemeClr val="tx1">
                    <a:alpha val="6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spcBef>
                <a:spcPts val="0"/>
              </a:spcBef>
            </a:pPr>
            <a:endParaRPr lang="es-ES" b="1" dirty="0">
              <a:solidFill>
                <a:schemeClr val="bg1"/>
              </a:solidFill>
              <a:latin typeface="Arial"/>
              <a:ea typeface="+mn-lt"/>
              <a:cs typeface="+mn-lt"/>
            </a:endParaRPr>
          </a:p>
          <a:p>
            <a:pPr marL="285750" indent="-285750">
              <a:spcBef>
                <a:spcPts val="0"/>
              </a:spcBef>
            </a:pPr>
            <a:r>
              <a:rPr lang="es-ES" b="1" dirty="0">
                <a:solidFill>
                  <a:schemeClr val="bg1"/>
                </a:solidFill>
                <a:latin typeface="Arial"/>
                <a:ea typeface="+mn-lt"/>
                <a:cs typeface="+mn-lt"/>
              </a:rPr>
              <a:t>    HIDROCORTISONA</a:t>
            </a:r>
          </a:p>
          <a:p>
            <a:pPr marL="285750" indent="-285750">
              <a:spcBef>
                <a:spcPts val="0"/>
              </a:spcBef>
            </a:pPr>
            <a:r>
              <a:rPr lang="es-ES" dirty="0" err="1">
                <a:solidFill>
                  <a:schemeClr val="bg1"/>
                </a:solidFill>
                <a:latin typeface="Arial"/>
                <a:ea typeface="+mn-lt"/>
                <a:cs typeface="+mn-lt"/>
              </a:rPr>
              <a:t>Comp</a:t>
            </a:r>
            <a:r>
              <a:rPr lang="es-ES" dirty="0">
                <a:solidFill>
                  <a:schemeClr val="bg1"/>
                </a:solidFill>
                <a:latin typeface="Arial"/>
                <a:ea typeface="+mn-lt"/>
                <a:cs typeface="+mn-lt"/>
              </a:rPr>
              <a:t> 10mg / </a:t>
            </a:r>
            <a:r>
              <a:rPr lang="es-ES" dirty="0" err="1">
                <a:solidFill>
                  <a:schemeClr val="bg1"/>
                </a:solidFill>
                <a:latin typeface="Arial"/>
                <a:ea typeface="+mn-lt"/>
                <a:cs typeface="+mn-lt"/>
              </a:rPr>
              <a:t>Fco</a:t>
            </a:r>
            <a:r>
              <a:rPr lang="es-ES" dirty="0">
                <a:solidFill>
                  <a:schemeClr val="bg1"/>
                </a:solidFill>
                <a:latin typeface="Arial"/>
                <a:ea typeface="+mn-lt"/>
                <a:cs typeface="+mn-lt"/>
              </a:rPr>
              <a:t> </a:t>
            </a:r>
            <a:r>
              <a:rPr lang="es-ES" dirty="0" err="1">
                <a:solidFill>
                  <a:schemeClr val="bg1"/>
                </a:solidFill>
                <a:latin typeface="Arial"/>
                <a:ea typeface="+mn-lt"/>
                <a:cs typeface="+mn-lt"/>
              </a:rPr>
              <a:t>Amp</a:t>
            </a:r>
            <a:r>
              <a:rPr lang="es-ES" dirty="0">
                <a:solidFill>
                  <a:schemeClr val="bg1"/>
                </a:solidFill>
                <a:latin typeface="Arial"/>
                <a:ea typeface="+mn-lt"/>
                <a:cs typeface="+mn-lt"/>
              </a:rPr>
              <a:t> 100-500-1000mg</a:t>
            </a:r>
          </a:p>
          <a:p>
            <a:pPr marL="285750" indent="-285750">
              <a:spcBef>
                <a:spcPts val="0"/>
              </a:spcBef>
            </a:pPr>
            <a:endParaRPr lang="es-ES" dirty="0">
              <a:solidFill>
                <a:schemeClr val="bg1"/>
              </a:solidFill>
              <a:latin typeface="Arial"/>
              <a:ea typeface="+mn-lt"/>
              <a:cs typeface="+mn-lt"/>
            </a:endParaRPr>
          </a:p>
          <a:p>
            <a:pPr marL="285750" indent="-285750">
              <a:spcBef>
                <a:spcPts val="0"/>
              </a:spcBef>
            </a:pPr>
            <a:r>
              <a:rPr lang="es-ES" b="1" dirty="0">
                <a:solidFill>
                  <a:schemeClr val="bg1"/>
                </a:solidFill>
                <a:latin typeface="Arial"/>
                <a:ea typeface="+mn-lt"/>
                <a:cs typeface="+mn-lt"/>
              </a:rPr>
              <a:t>    MEPREDNISONA</a:t>
            </a:r>
            <a:br>
              <a:rPr lang="es-ES" b="1" dirty="0">
                <a:latin typeface="Arial"/>
                <a:ea typeface="+mn-lt"/>
                <a:cs typeface="+mn-lt"/>
              </a:rPr>
            </a:br>
            <a:r>
              <a:rPr lang="es-ES" dirty="0">
                <a:solidFill>
                  <a:schemeClr val="bg1"/>
                </a:solidFill>
                <a:latin typeface="Arial"/>
                <a:ea typeface="+mn-lt"/>
                <a:cs typeface="+mn-lt"/>
              </a:rPr>
              <a:t>Presentación: Comprimidos VO 4,6 y 40mg / Gotas. </a:t>
            </a:r>
            <a:br>
              <a:rPr lang="es-ES" dirty="0">
                <a:latin typeface="Arial"/>
                <a:ea typeface="+mn-lt"/>
                <a:cs typeface="+mn-lt"/>
              </a:rPr>
            </a:br>
            <a:r>
              <a:rPr lang="es-ES" dirty="0">
                <a:solidFill>
                  <a:schemeClr val="bg1"/>
                </a:solidFill>
                <a:latin typeface="Arial"/>
                <a:ea typeface="+mn-lt"/>
                <a:cs typeface="+mn-lt"/>
              </a:rPr>
              <a:t>Dosis antinflamatoria adultos: 5-60 mg/día</a:t>
            </a:r>
            <a:br>
              <a:rPr lang="es-ES" dirty="0">
                <a:latin typeface="Arial"/>
                <a:ea typeface="+mn-lt"/>
                <a:cs typeface="+mn-lt"/>
              </a:rPr>
            </a:br>
            <a:r>
              <a:rPr lang="es-ES" dirty="0">
                <a:solidFill>
                  <a:schemeClr val="bg1"/>
                </a:solidFill>
                <a:latin typeface="Arial"/>
                <a:ea typeface="+mn-lt"/>
                <a:cs typeface="+mn-lt"/>
              </a:rPr>
              <a:t>Dosis pediatría: 0,5 a 2 mg al día por cada kg de peso</a:t>
            </a:r>
            <a:endParaRPr lang="en-US">
              <a:solidFill>
                <a:schemeClr val="bg1"/>
              </a:solidFill>
              <a:latin typeface="Arial"/>
              <a:ea typeface="+mn-lt"/>
              <a:cs typeface="+mn-lt"/>
            </a:endParaRPr>
          </a:p>
          <a:p>
            <a:pPr marL="285750" indent="-285750">
              <a:spcBef>
                <a:spcPts val="0"/>
              </a:spcBef>
              <a:buFont typeface="Arial,Sans-Serif" panose="03070A02030502020204" pitchFamily="66" charset="0"/>
              <a:buNone/>
            </a:pPr>
            <a:endParaRPr lang="es-ES" dirty="0">
              <a:solidFill>
                <a:schemeClr val="bg1"/>
              </a:solidFill>
              <a:latin typeface="Arial"/>
              <a:ea typeface="+mn-lt"/>
              <a:cs typeface="+mn-lt"/>
            </a:endParaRPr>
          </a:p>
          <a:p>
            <a:pPr>
              <a:spcBef>
                <a:spcPts val="0"/>
              </a:spcBef>
            </a:pPr>
            <a:r>
              <a:rPr lang="es-ES" dirty="0">
                <a:solidFill>
                  <a:schemeClr val="bg1"/>
                </a:solidFill>
                <a:latin typeface="Arial"/>
                <a:ea typeface="+mn-lt"/>
                <a:cs typeface="+mn-lt"/>
              </a:rPr>
              <a:t>       NC: </a:t>
            </a:r>
            <a:r>
              <a:rPr lang="es-ES" b="1" dirty="0">
                <a:solidFill>
                  <a:schemeClr val="bg1"/>
                </a:solidFill>
                <a:latin typeface="Arial"/>
                <a:ea typeface="+mn-lt"/>
                <a:cs typeface="+mn-lt"/>
              </a:rPr>
              <a:t>DELTISONA / DELTACORT  </a:t>
            </a:r>
            <a:endParaRPr lang="es-ES" b="1">
              <a:solidFill>
                <a:schemeClr val="bg1"/>
              </a:solidFill>
              <a:latin typeface="Arial"/>
              <a:ea typeface="Source Sans Pro"/>
              <a:cs typeface="Arial"/>
            </a:endParaRPr>
          </a:p>
          <a:p>
            <a:pPr>
              <a:spcBef>
                <a:spcPts val="0"/>
              </a:spcBef>
            </a:pPr>
            <a:endParaRPr lang="es-ES" b="1" dirty="0">
              <a:solidFill>
                <a:schemeClr val="bg1"/>
              </a:solidFill>
              <a:latin typeface="Arial"/>
              <a:ea typeface="Source Sans Pro"/>
              <a:cs typeface="Arial"/>
            </a:endParaRPr>
          </a:p>
          <a:p>
            <a:pPr>
              <a:spcBef>
                <a:spcPts val="0"/>
              </a:spcBef>
            </a:pPr>
            <a:r>
              <a:rPr lang="es-ES" b="1" dirty="0">
                <a:solidFill>
                  <a:schemeClr val="bg1"/>
                </a:solidFill>
                <a:latin typeface="Arial"/>
                <a:cs typeface="Arial"/>
              </a:rPr>
              <a:t>    DEXAMETASONA </a:t>
            </a:r>
            <a:endParaRPr lang="es-ES" b="1" dirty="0">
              <a:solidFill>
                <a:schemeClr val="bg1"/>
              </a:solidFill>
              <a:latin typeface="Arial"/>
              <a:ea typeface="Source Sans Pro"/>
              <a:cs typeface="Arial"/>
            </a:endParaRPr>
          </a:p>
          <a:p>
            <a:pPr marL="285750" indent="-285750">
              <a:spcBef>
                <a:spcPts val="0"/>
              </a:spcBef>
            </a:pPr>
            <a:r>
              <a:rPr lang="es-ES" b="1" dirty="0">
                <a:solidFill>
                  <a:schemeClr val="bg1"/>
                </a:solidFill>
                <a:latin typeface="Arial"/>
                <a:ea typeface="+mn-lt"/>
                <a:cs typeface="+mn-lt"/>
              </a:rPr>
              <a:t>     Presentación: Comprimidos 0,5mg  / inyectable 2ml/8mg / </a:t>
            </a:r>
            <a:r>
              <a:rPr lang="es-ES" dirty="0">
                <a:solidFill>
                  <a:schemeClr val="bg1"/>
                </a:solidFill>
                <a:latin typeface="Arial"/>
                <a:ea typeface="+mn-lt"/>
                <a:cs typeface="+mn-lt"/>
              </a:rPr>
              <a:t>Fco. </a:t>
            </a:r>
            <a:r>
              <a:rPr lang="es-ES" dirty="0" err="1">
                <a:solidFill>
                  <a:schemeClr val="bg1"/>
                </a:solidFill>
                <a:latin typeface="Arial"/>
                <a:ea typeface="+mn-lt"/>
                <a:cs typeface="+mn-lt"/>
              </a:rPr>
              <a:t>Got</a:t>
            </a:r>
            <a:r>
              <a:rPr lang="es-ES" dirty="0">
                <a:solidFill>
                  <a:schemeClr val="bg1"/>
                </a:solidFill>
                <a:latin typeface="Arial"/>
                <a:ea typeface="+mn-lt"/>
                <a:cs typeface="+mn-lt"/>
              </a:rPr>
              <a:t>. X 5ml </a:t>
            </a:r>
            <a:br>
              <a:rPr lang="es-ES" dirty="0">
                <a:latin typeface="Arial"/>
                <a:ea typeface="+mn-lt"/>
                <a:cs typeface="+mn-lt"/>
              </a:rPr>
            </a:br>
            <a:r>
              <a:rPr lang="es-ES" b="1" dirty="0">
                <a:solidFill>
                  <a:schemeClr val="bg1"/>
                </a:solidFill>
                <a:latin typeface="Arial"/>
                <a:ea typeface="+mn-lt"/>
                <a:cs typeface="+mn-lt"/>
              </a:rPr>
              <a:t>Dosis:</a:t>
            </a:r>
            <a:r>
              <a:rPr lang="es-ES" dirty="0">
                <a:solidFill>
                  <a:schemeClr val="bg1"/>
                </a:solidFill>
                <a:latin typeface="Arial"/>
                <a:ea typeface="+mn-lt"/>
                <a:cs typeface="+mn-lt"/>
              </a:rPr>
              <a:t> 0,75-1mg c/6hs</a:t>
            </a:r>
            <a:endParaRPr lang="en-US">
              <a:solidFill>
                <a:schemeClr val="bg1"/>
              </a:solidFill>
              <a:latin typeface="Arial"/>
              <a:ea typeface="+mn-lt"/>
              <a:cs typeface="+mn-lt"/>
            </a:endParaRPr>
          </a:p>
          <a:p>
            <a:pPr marL="285750" indent="-285750">
              <a:spcBef>
                <a:spcPts val="0"/>
              </a:spcBef>
            </a:pPr>
            <a:endParaRPr lang="es-ES" dirty="0">
              <a:solidFill>
                <a:schemeClr val="bg1"/>
              </a:solidFill>
              <a:latin typeface="Arial"/>
              <a:ea typeface="+mn-lt"/>
              <a:cs typeface="+mn-lt"/>
            </a:endParaRPr>
          </a:p>
          <a:p>
            <a:pPr>
              <a:spcBef>
                <a:spcPts val="0"/>
              </a:spcBef>
            </a:pPr>
            <a:r>
              <a:rPr lang="es-ES" dirty="0">
                <a:solidFill>
                  <a:schemeClr val="bg1"/>
                </a:solidFill>
                <a:latin typeface="Arial"/>
                <a:ea typeface="+mn-lt"/>
                <a:cs typeface="+mn-lt"/>
              </a:rPr>
              <a:t>       NC: DECADRON / DUODECADRON – inyectable de depósito- </a:t>
            </a:r>
            <a:r>
              <a:rPr lang="es-ES" b="1" dirty="0">
                <a:solidFill>
                  <a:schemeClr val="bg1"/>
                </a:solidFill>
                <a:latin typeface="Arial"/>
                <a:ea typeface="+mn-lt"/>
                <a:cs typeface="+mn-lt"/>
              </a:rPr>
              <a:t>/BIOCORT</a:t>
            </a:r>
            <a:endParaRPr lang="es-ES" dirty="0">
              <a:solidFill>
                <a:schemeClr val="bg1"/>
              </a:solidFill>
              <a:latin typeface="Arial"/>
              <a:ea typeface="+mn-lt"/>
              <a:cs typeface="+mn-lt"/>
            </a:endParaRPr>
          </a:p>
          <a:p>
            <a:pPr>
              <a:spcBef>
                <a:spcPts val="0"/>
              </a:spcBef>
            </a:pPr>
            <a:endParaRPr lang="es-ES" dirty="0">
              <a:solidFill>
                <a:srgbClr val="FFFFFF">
                  <a:alpha val="58000"/>
                </a:srgbClr>
              </a:solidFill>
              <a:ea typeface="+mn-lt"/>
              <a:cs typeface="+mn-lt"/>
            </a:endParaRPr>
          </a:p>
          <a:p>
            <a:pPr marL="285750" indent="-285750">
              <a:spcBef>
                <a:spcPts val="0"/>
              </a:spcBef>
            </a:pPr>
            <a:endParaRPr lang="es-ES" dirty="0">
              <a:solidFill>
                <a:srgbClr val="FFFFFF"/>
              </a:solidFill>
              <a:ea typeface="+mn-lt"/>
              <a:cs typeface="+mn-lt"/>
            </a:endParaRPr>
          </a:p>
        </p:txBody>
      </p:sp>
    </p:spTree>
    <p:extLst>
      <p:ext uri="{BB962C8B-B14F-4D97-AF65-F5344CB8AC3E}">
        <p14:creationId xmlns:p14="http://schemas.microsoft.com/office/powerpoint/2010/main" val="36979247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DB4D8FD-A97E-402C-B437-C29AFFB15ECC}"/>
              </a:ext>
            </a:extLst>
          </p:cNvPr>
          <p:cNvPicPr>
            <a:picLocks noChangeAspect="1"/>
          </p:cNvPicPr>
          <p:nvPr/>
        </p:nvPicPr>
        <p:blipFill rotWithShape="1">
          <a:blip r:embed="rId2"/>
          <a:srcRect t="2697" b="5839"/>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33" name="Rectangle 32">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ctrTitle"/>
          </p:nvPr>
        </p:nvSpPr>
        <p:spPr>
          <a:xfrm>
            <a:off x="550863" y="549275"/>
            <a:ext cx="6751637" cy="2986234"/>
          </a:xfrm>
        </p:spPr>
        <p:txBody>
          <a:bodyPr vert="horz" wrap="square" lIns="0" tIns="0" rIns="0" bIns="0" rtlCol="0" anchor="t" anchorCtr="0">
            <a:normAutofit/>
          </a:bodyPr>
          <a:lstStyle/>
          <a:p>
            <a:r>
              <a:rPr lang="es-ES" dirty="0">
                <a:latin typeface="TW Cen MT"/>
              </a:rPr>
              <a:t>ANTIMICROBIANOS</a:t>
            </a:r>
          </a:p>
        </p:txBody>
      </p:sp>
      <p:sp>
        <p:nvSpPr>
          <p:cNvPr id="3" name="CuadroTexto 2">
            <a:extLst>
              <a:ext uri="{FF2B5EF4-FFF2-40B4-BE49-F238E27FC236}">
                <a16:creationId xmlns:a16="http://schemas.microsoft.com/office/drawing/2014/main" id="{03876556-F111-43CD-9306-DB5E41735B54}"/>
              </a:ext>
            </a:extLst>
          </p:cNvPr>
          <p:cNvSpPr txBox="1"/>
          <p:nvPr/>
        </p:nvSpPr>
        <p:spPr>
          <a:xfrm>
            <a:off x="590550" y="2143125"/>
            <a:ext cx="5076825" cy="2246769"/>
          </a:xfrm>
          <a:prstGeom prst="rect">
            <a:avLst/>
          </a:prstGeom>
          <a:solidFill>
            <a:schemeClr val="bg2">
              <a:lumMod val="25000"/>
              <a:lumOff val="7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000" b="1" dirty="0">
                <a:solidFill>
                  <a:schemeClr val="bg1"/>
                </a:solidFill>
                <a:ea typeface="Source Sans Pro"/>
              </a:rPr>
              <a:t>ANTIFÚNGICOS</a:t>
            </a:r>
            <a:r>
              <a:rPr lang="es-ES" sz="2000" dirty="0">
                <a:solidFill>
                  <a:schemeClr val="bg1"/>
                </a:solidFill>
                <a:ea typeface="Source Sans Pro"/>
              </a:rPr>
              <a:t> (Fluconazol, itraconazol)</a:t>
            </a:r>
            <a:br>
              <a:rPr lang="es-ES" sz="2000" dirty="0">
                <a:ea typeface="Source Sans Pro"/>
              </a:rPr>
            </a:br>
            <a:endParaRPr lang="es-ES" sz="2000" dirty="0">
              <a:solidFill>
                <a:schemeClr val="bg1"/>
              </a:solidFill>
              <a:ea typeface="Source Sans Pro"/>
            </a:endParaRPr>
          </a:p>
          <a:p>
            <a:r>
              <a:rPr lang="es-ES" sz="2000" b="1" dirty="0">
                <a:solidFill>
                  <a:schemeClr val="bg1"/>
                </a:solidFill>
                <a:ea typeface="Source Sans Pro"/>
              </a:rPr>
              <a:t>ANTIBIÓTICOS</a:t>
            </a:r>
            <a:br>
              <a:rPr lang="es-ES" sz="2000" dirty="0">
                <a:ea typeface="Source Sans Pro"/>
              </a:rPr>
            </a:br>
            <a:r>
              <a:rPr lang="es-ES" sz="2000" dirty="0">
                <a:solidFill>
                  <a:schemeClr val="bg1"/>
                </a:solidFill>
                <a:ea typeface="Source Sans Pro"/>
              </a:rPr>
              <a:t>(TMS, CP 1°G, Doxiciclina, metronidazol) </a:t>
            </a:r>
            <a:br>
              <a:rPr lang="es-ES" sz="2000" dirty="0">
                <a:ea typeface="Source Sans Pro"/>
              </a:rPr>
            </a:br>
            <a:br>
              <a:rPr lang="es-ES" sz="2000" dirty="0">
                <a:ea typeface="Source Sans Pro"/>
              </a:rPr>
            </a:br>
            <a:r>
              <a:rPr lang="es-ES" sz="2000" b="1" dirty="0">
                <a:solidFill>
                  <a:schemeClr val="bg1"/>
                </a:solidFill>
                <a:ea typeface="Source Sans Pro"/>
              </a:rPr>
              <a:t>ANTIPARASITARIOS</a:t>
            </a:r>
            <a:br>
              <a:rPr lang="es-ES" sz="2000" dirty="0">
                <a:ea typeface="Source Sans Pro"/>
              </a:rPr>
            </a:br>
            <a:r>
              <a:rPr lang="es-ES" sz="2000" dirty="0">
                <a:solidFill>
                  <a:schemeClr val="bg1"/>
                </a:solidFill>
                <a:ea typeface="Source Sans Pro"/>
              </a:rPr>
              <a:t>(Ivermectina, permetrina 1%)</a:t>
            </a:r>
          </a:p>
        </p:txBody>
      </p:sp>
    </p:spTree>
    <p:extLst>
      <p:ext uri="{BB962C8B-B14F-4D97-AF65-F5344CB8AC3E}">
        <p14:creationId xmlns:p14="http://schemas.microsoft.com/office/powerpoint/2010/main" val="9271675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DB4D8FD-A97E-402C-B437-C29AFFB15ECC}"/>
              </a:ext>
            </a:extLst>
          </p:cNvPr>
          <p:cNvPicPr>
            <a:picLocks noChangeAspect="1"/>
          </p:cNvPicPr>
          <p:nvPr/>
        </p:nvPicPr>
        <p:blipFill rotWithShape="1">
          <a:blip r:embed="rId2"/>
          <a:srcRect t="2697" b="5839"/>
          <a:stretch/>
        </p:blipFill>
        <p:spPr>
          <a:xfrm>
            <a:off x="20" y="-9524"/>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33" name="Rectangle 32">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ctrTitle"/>
          </p:nvPr>
        </p:nvSpPr>
        <p:spPr>
          <a:xfrm>
            <a:off x="550863" y="549275"/>
            <a:ext cx="6751637" cy="2986234"/>
          </a:xfrm>
        </p:spPr>
        <p:txBody>
          <a:bodyPr vert="horz" wrap="square" lIns="0" tIns="0" rIns="0" bIns="0" rtlCol="0" anchor="t" anchorCtr="0">
            <a:normAutofit/>
          </a:bodyPr>
          <a:lstStyle/>
          <a:p>
            <a:r>
              <a:rPr lang="es-ES" dirty="0">
                <a:latin typeface="TW Cen MT"/>
              </a:rPr>
              <a:t>AGENTES QUERATOLÍTICOS</a:t>
            </a:r>
          </a:p>
        </p:txBody>
      </p:sp>
      <p:sp>
        <p:nvSpPr>
          <p:cNvPr id="3" name="CuadroTexto 2">
            <a:extLst>
              <a:ext uri="{FF2B5EF4-FFF2-40B4-BE49-F238E27FC236}">
                <a16:creationId xmlns:a16="http://schemas.microsoft.com/office/drawing/2014/main" id="{03876556-F111-43CD-9306-DB5E41735B54}"/>
              </a:ext>
            </a:extLst>
          </p:cNvPr>
          <p:cNvSpPr txBox="1"/>
          <p:nvPr/>
        </p:nvSpPr>
        <p:spPr>
          <a:xfrm>
            <a:off x="704850" y="3848100"/>
            <a:ext cx="5076825" cy="1431289"/>
          </a:xfrm>
          <a:prstGeom prst="rect">
            <a:avLst/>
          </a:prstGeom>
          <a:solidFill>
            <a:schemeClr val="accent5">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20000"/>
              </a:lnSpc>
              <a:spcBef>
                <a:spcPts val="1000"/>
              </a:spcBef>
              <a:buFont typeface="Arial"/>
              <a:buChar char="•"/>
            </a:pPr>
            <a:r>
              <a:rPr lang="es-ES" sz="2000" dirty="0">
                <a:solidFill>
                  <a:schemeClr val="bg1"/>
                </a:solidFill>
                <a:latin typeface="Century Gothic"/>
                <a:ea typeface="+mn-lt"/>
                <a:cs typeface="+mn-lt"/>
              </a:rPr>
              <a:t>Ácido salicílico</a:t>
            </a:r>
          </a:p>
          <a:p>
            <a:pPr marL="285750" indent="-285750">
              <a:lnSpc>
                <a:spcPct val="120000"/>
              </a:lnSpc>
              <a:spcBef>
                <a:spcPts val="1000"/>
              </a:spcBef>
              <a:buFont typeface="Arial"/>
              <a:buChar char="•"/>
            </a:pPr>
            <a:r>
              <a:rPr lang="es-ES" sz="2000" dirty="0">
                <a:solidFill>
                  <a:schemeClr val="bg1"/>
                </a:solidFill>
                <a:latin typeface="Century Gothic"/>
                <a:ea typeface="+mn-lt"/>
                <a:cs typeface="+mn-lt"/>
              </a:rPr>
              <a:t>Ácido glicólico</a:t>
            </a:r>
            <a:endParaRPr lang="en-US" sz="2000">
              <a:solidFill>
                <a:schemeClr val="bg1"/>
              </a:solidFill>
              <a:latin typeface="Century Gothic"/>
              <a:ea typeface="+mn-lt"/>
              <a:cs typeface="+mn-lt"/>
            </a:endParaRPr>
          </a:p>
          <a:p>
            <a:pPr marL="285750" indent="-285750">
              <a:lnSpc>
                <a:spcPct val="120000"/>
              </a:lnSpc>
              <a:spcBef>
                <a:spcPts val="1000"/>
              </a:spcBef>
              <a:buFont typeface="Arial"/>
              <a:buChar char="•"/>
            </a:pPr>
            <a:r>
              <a:rPr lang="es-ES" sz="2000" dirty="0">
                <a:solidFill>
                  <a:schemeClr val="bg1"/>
                </a:solidFill>
                <a:latin typeface="Century Gothic"/>
                <a:ea typeface="+mn-lt"/>
                <a:cs typeface="+mn-lt"/>
              </a:rPr>
              <a:t>Urea</a:t>
            </a:r>
          </a:p>
        </p:txBody>
      </p:sp>
      <p:sp>
        <p:nvSpPr>
          <p:cNvPr id="8" name="Título 1">
            <a:extLst>
              <a:ext uri="{FF2B5EF4-FFF2-40B4-BE49-F238E27FC236}">
                <a16:creationId xmlns:a16="http://schemas.microsoft.com/office/drawing/2014/main" id="{98BB7865-5073-43F4-81B6-00E2F730977E}"/>
              </a:ext>
            </a:extLst>
          </p:cNvPr>
          <p:cNvSpPr>
            <a:spLocks noGrp="1"/>
          </p:cNvSpPr>
          <p:nvPr/>
        </p:nvSpPr>
        <p:spPr>
          <a:xfrm>
            <a:off x="702124" y="2457525"/>
            <a:ext cx="10663473" cy="1744028"/>
          </a:xfrm>
          <a:prstGeom prst="rect">
            <a:avLst/>
          </a:prstGeom>
        </p:spPr>
        <p:txBody>
          <a:bodyPr vert="horz" wrap="square" lIns="0" tIns="0" rIns="0" bIns="0" rtlCol="0" anchor="t" anchorCtr="0">
            <a:normAutofit fontScale="97500"/>
          </a:bodyPr>
          <a:lstStyle>
            <a:lvl1pPr algn="l" defTabSz="914400" rtl="0" eaLnBrk="1" latinLnBrk="0" hangingPunct="1">
              <a:lnSpc>
                <a:spcPct val="100000"/>
              </a:lnSpc>
              <a:spcBef>
                <a:spcPct val="0"/>
              </a:spcBef>
              <a:buNone/>
              <a:defRPr sz="3200" kern="1200" cap="none" baseline="0">
                <a:solidFill>
                  <a:schemeClr val="tx1"/>
                </a:solidFill>
                <a:latin typeface="+mj-lt"/>
                <a:ea typeface="+mj-ea"/>
                <a:cs typeface="+mj-cs"/>
              </a:defRPr>
            </a:lvl1pPr>
          </a:lstStyle>
          <a:p>
            <a:r>
              <a:rPr lang="es-ES" dirty="0"/>
              <a:t>FÁRMACOS CONTRA TRASTORNOS HIPERQUERATÓSICOS </a:t>
            </a:r>
            <a:br>
              <a:rPr lang="en-US" dirty="0"/>
            </a:br>
            <a:r>
              <a:rPr lang="es-ES" sz="2200" dirty="0"/>
              <a:t>Callos/verrugas/xerosis intensas/acné </a:t>
            </a:r>
          </a:p>
        </p:txBody>
      </p:sp>
    </p:spTree>
    <p:extLst>
      <p:ext uri="{BB962C8B-B14F-4D97-AF65-F5344CB8AC3E}">
        <p14:creationId xmlns:p14="http://schemas.microsoft.com/office/powerpoint/2010/main" val="4910088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09646535-AEF6-4883-A4F9-EEC1F8B43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DB7EFF05-A8DA-4B3E-9C21-7A04283D48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 name="Rectangle 29">
            <a:extLst>
              <a:ext uri="{FF2B5EF4-FFF2-40B4-BE49-F238E27FC236}">
                <a16:creationId xmlns:a16="http://schemas.microsoft.com/office/drawing/2014/main" id="{C52E2836-9095-4D3C-85DB-A013CBD51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A92B8916-626C-4C83-B808-82B7DF02CA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Freeform: Shape 33">
            <a:extLst>
              <a:ext uri="{FF2B5EF4-FFF2-40B4-BE49-F238E27FC236}">
                <a16:creationId xmlns:a16="http://schemas.microsoft.com/office/drawing/2014/main" id="{14DAEE6D-D7E7-4E31-9E45-96B6E2F6E0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4896809 h 6858000"/>
              <a:gd name="connsiteX3" fmla="*/ 12035397 w 12192000"/>
              <a:gd name="connsiteY3" fmla="*/ 5061653 h 6858000"/>
              <a:gd name="connsiteX4" fmla="*/ 9984875 w 12192000"/>
              <a:gd name="connsiteY4" fmla="*/ 6788992 h 6858000"/>
              <a:gd name="connsiteX5" fmla="*/ 9851219 w 12192000"/>
              <a:gd name="connsiteY5" fmla="*/ 6858000 h 6858000"/>
              <a:gd name="connsiteX6" fmla="*/ 3573504 w 12192000"/>
              <a:gd name="connsiteY6" fmla="*/ 6858000 h 6858000"/>
              <a:gd name="connsiteX7" fmla="*/ 3556746 w 12192000"/>
              <a:gd name="connsiteY7" fmla="*/ 6850756 h 6858000"/>
              <a:gd name="connsiteX8" fmla="*/ 3261231 w 12192000"/>
              <a:gd name="connsiteY8" fmla="*/ 6719645 h 6858000"/>
              <a:gd name="connsiteX9" fmla="*/ 956496 w 12192000"/>
              <a:gd name="connsiteY9" fmla="*/ 4131559 h 6858000"/>
              <a:gd name="connsiteX10" fmla="*/ 26515 w 12192000"/>
              <a:gd name="connsiteY10" fmla="*/ 2316866 h 6858000"/>
              <a:gd name="connsiteX11" fmla="*/ 0 w 12192000"/>
              <a:gd name="connsiteY11" fmla="*/ 2231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0" y="0"/>
                </a:moveTo>
                <a:lnTo>
                  <a:pt x="12192000" y="0"/>
                </a:lnTo>
                <a:lnTo>
                  <a:pt x="12192000" y="4896809"/>
                </a:lnTo>
                <a:lnTo>
                  <a:pt x="12035397" y="5061653"/>
                </a:lnTo>
                <a:cubicBezTo>
                  <a:pt x="11302532" y="5870430"/>
                  <a:pt x="10648639" y="6426464"/>
                  <a:pt x="9984875" y="6788992"/>
                </a:cubicBezTo>
                <a:lnTo>
                  <a:pt x="9851219" y="6858000"/>
                </a:lnTo>
                <a:lnTo>
                  <a:pt x="3573504" y="6858000"/>
                </a:lnTo>
                <a:lnTo>
                  <a:pt x="3556746" y="6850756"/>
                </a:lnTo>
                <a:cubicBezTo>
                  <a:pt x="3450765" y="6804314"/>
                  <a:pt x="3352207" y="6760084"/>
                  <a:pt x="3261231" y="6719645"/>
                </a:cubicBezTo>
                <a:cubicBezTo>
                  <a:pt x="2573854" y="6234379"/>
                  <a:pt x="1765175" y="5425602"/>
                  <a:pt x="956496" y="4131559"/>
                </a:cubicBezTo>
                <a:cubicBezTo>
                  <a:pt x="552156" y="3565416"/>
                  <a:pt x="238793" y="2958833"/>
                  <a:pt x="26515" y="2316866"/>
                </a:cubicBezTo>
                <a:lnTo>
                  <a:pt x="0" y="2231000"/>
                </a:lnTo>
                <a:close/>
              </a:path>
            </a:pathLst>
          </a:custGeom>
          <a:ln>
            <a:noFill/>
          </a:ln>
        </p:spPr>
        <p:txBody>
          <a:bodyPr vert="horz" wrap="square" lIns="91440" tIns="45720" rIns="91440" bIns="45720" numCol="1" anchor="t" anchorCtr="0" compatLnSpc="1">
            <a:prstTxWarp prst="textNoShape">
              <a:avLst/>
            </a:prstTxWarp>
            <a:noAutofit/>
          </a:bodyPr>
          <a:lstStyle/>
          <a:p>
            <a:endParaRPr lang="en-US"/>
          </a:p>
        </p:txBody>
      </p:sp>
      <p:sp>
        <p:nvSpPr>
          <p:cNvPr id="2" name="Título 1">
            <a:extLst>
              <a:ext uri="{FF2B5EF4-FFF2-40B4-BE49-F238E27FC236}">
                <a16:creationId xmlns:a16="http://schemas.microsoft.com/office/drawing/2014/main" id="{4EEA79ED-82B0-442F-96B0-DE48D83B8BAB}"/>
              </a:ext>
            </a:extLst>
          </p:cNvPr>
          <p:cNvSpPr>
            <a:spLocks noGrp="1"/>
          </p:cNvSpPr>
          <p:nvPr>
            <p:ph type="title" idx="4294967295"/>
          </p:nvPr>
        </p:nvSpPr>
        <p:spPr>
          <a:xfrm>
            <a:off x="720000" y="619201"/>
            <a:ext cx="3095626" cy="3238964"/>
          </a:xfrm>
        </p:spPr>
        <p:txBody>
          <a:bodyPr vert="horz" wrap="square" lIns="0" tIns="0" rIns="0" bIns="0" rtlCol="0" anchor="t" anchorCtr="0">
            <a:normAutofit/>
          </a:bodyPr>
          <a:lstStyle/>
          <a:p>
            <a:r>
              <a:rPr lang="en-US" b="1"/>
              <a:t>P E R L A S </a:t>
            </a:r>
          </a:p>
        </p:txBody>
      </p:sp>
      <p:sp>
        <p:nvSpPr>
          <p:cNvPr id="36" name="Freeform 10">
            <a:extLst>
              <a:ext uri="{FF2B5EF4-FFF2-40B4-BE49-F238E27FC236}">
                <a16:creationId xmlns:a16="http://schemas.microsoft.com/office/drawing/2014/main" id="{5D976E54-F014-4833-9EB7-2588113E1C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5824556">
            <a:off x="607106" y="4045531"/>
            <a:ext cx="2158648" cy="2020521"/>
          </a:xfrm>
          <a:custGeom>
            <a:avLst/>
            <a:gdLst>
              <a:gd name="T0" fmla="*/ 43 w 250"/>
              <a:gd name="T1" fmla="*/ 167 h 234"/>
              <a:gd name="T2" fmla="*/ 70 w 250"/>
              <a:gd name="T3" fmla="*/ 133 h 234"/>
              <a:gd name="T4" fmla="*/ 48 w 250"/>
              <a:gd name="T5" fmla="*/ 134 h 234"/>
              <a:gd name="T6" fmla="*/ 19 w 250"/>
              <a:gd name="T7" fmla="*/ 130 h 234"/>
              <a:gd name="T8" fmla="*/ 6 w 250"/>
              <a:gd name="T9" fmla="*/ 123 h 234"/>
              <a:gd name="T10" fmla="*/ 1 w 250"/>
              <a:gd name="T11" fmla="*/ 103 h 234"/>
              <a:gd name="T12" fmla="*/ 11 w 250"/>
              <a:gd name="T13" fmla="*/ 81 h 234"/>
              <a:gd name="T14" fmla="*/ 23 w 250"/>
              <a:gd name="T15" fmla="*/ 76 h 234"/>
              <a:gd name="T16" fmla="*/ 81 w 250"/>
              <a:gd name="T17" fmla="*/ 78 h 234"/>
              <a:gd name="T18" fmla="*/ 65 w 250"/>
              <a:gd name="T19" fmla="*/ 49 h 234"/>
              <a:gd name="T20" fmla="*/ 57 w 250"/>
              <a:gd name="T21" fmla="*/ 27 h 234"/>
              <a:gd name="T22" fmla="*/ 67 w 250"/>
              <a:gd name="T23" fmla="*/ 12 h 234"/>
              <a:gd name="T24" fmla="*/ 85 w 250"/>
              <a:gd name="T25" fmla="*/ 1 h 234"/>
              <a:gd name="T26" fmla="*/ 101 w 250"/>
              <a:gd name="T27" fmla="*/ 8 h 234"/>
              <a:gd name="T28" fmla="*/ 107 w 250"/>
              <a:gd name="T29" fmla="*/ 15 h 234"/>
              <a:gd name="T30" fmla="*/ 120 w 250"/>
              <a:gd name="T31" fmla="*/ 37 h 234"/>
              <a:gd name="T32" fmla="*/ 131 w 250"/>
              <a:gd name="T33" fmla="*/ 60 h 234"/>
              <a:gd name="T34" fmla="*/ 164 w 250"/>
              <a:gd name="T35" fmla="*/ 25 h 234"/>
              <a:gd name="T36" fmla="*/ 187 w 250"/>
              <a:gd name="T37" fmla="*/ 11 h 234"/>
              <a:gd name="T38" fmla="*/ 205 w 250"/>
              <a:gd name="T39" fmla="*/ 19 h 234"/>
              <a:gd name="T40" fmla="*/ 214 w 250"/>
              <a:gd name="T41" fmla="*/ 34 h 234"/>
              <a:gd name="T42" fmla="*/ 203 w 250"/>
              <a:gd name="T43" fmla="*/ 57 h 234"/>
              <a:gd name="T44" fmla="*/ 166 w 250"/>
              <a:gd name="T45" fmla="*/ 100 h 234"/>
              <a:gd name="T46" fmla="*/ 217 w 250"/>
              <a:gd name="T47" fmla="*/ 98 h 234"/>
              <a:gd name="T48" fmla="*/ 244 w 250"/>
              <a:gd name="T49" fmla="*/ 104 h 234"/>
              <a:gd name="T50" fmla="*/ 249 w 250"/>
              <a:gd name="T51" fmla="*/ 115 h 234"/>
              <a:gd name="T52" fmla="*/ 247 w 250"/>
              <a:gd name="T53" fmla="*/ 129 h 234"/>
              <a:gd name="T54" fmla="*/ 245 w 250"/>
              <a:gd name="T55" fmla="*/ 134 h 234"/>
              <a:gd name="T56" fmla="*/ 241 w 250"/>
              <a:gd name="T57" fmla="*/ 141 h 234"/>
              <a:gd name="T58" fmla="*/ 227 w 250"/>
              <a:gd name="T59" fmla="*/ 147 h 234"/>
              <a:gd name="T60" fmla="*/ 187 w 250"/>
              <a:gd name="T61" fmla="*/ 151 h 234"/>
              <a:gd name="T62" fmla="*/ 160 w 250"/>
              <a:gd name="T63" fmla="*/ 148 h 234"/>
              <a:gd name="T64" fmla="*/ 168 w 250"/>
              <a:gd name="T65" fmla="*/ 168 h 234"/>
              <a:gd name="T66" fmla="*/ 176 w 250"/>
              <a:gd name="T67" fmla="*/ 194 h 234"/>
              <a:gd name="T68" fmla="*/ 176 w 250"/>
              <a:gd name="T69" fmla="*/ 211 h 234"/>
              <a:gd name="T70" fmla="*/ 170 w 250"/>
              <a:gd name="T71" fmla="*/ 221 h 234"/>
              <a:gd name="T72" fmla="*/ 156 w 250"/>
              <a:gd name="T73" fmla="*/ 230 h 234"/>
              <a:gd name="T74" fmla="*/ 130 w 250"/>
              <a:gd name="T75" fmla="*/ 226 h 234"/>
              <a:gd name="T76" fmla="*/ 122 w 250"/>
              <a:gd name="T77" fmla="*/ 213 h 234"/>
              <a:gd name="T78" fmla="*/ 110 w 250"/>
              <a:gd name="T79" fmla="*/ 169 h 234"/>
              <a:gd name="T80" fmla="*/ 92 w 250"/>
              <a:gd name="T81" fmla="*/ 192 h 234"/>
              <a:gd name="T82" fmla="*/ 87 w 250"/>
              <a:gd name="T83" fmla="*/ 197 h 234"/>
              <a:gd name="T84" fmla="*/ 84 w 250"/>
              <a:gd name="T85" fmla="*/ 201 h 234"/>
              <a:gd name="T86" fmla="*/ 65 w 250"/>
              <a:gd name="T87" fmla="*/ 212 h 234"/>
              <a:gd name="T88" fmla="*/ 50 w 250"/>
              <a:gd name="T89" fmla="*/ 204 h 234"/>
              <a:gd name="T90" fmla="*/ 44 w 250"/>
              <a:gd name="T91" fmla="*/ 198 h 234"/>
              <a:gd name="T92" fmla="*/ 38 w 250"/>
              <a:gd name="T93" fmla="*/ 185 h 234"/>
              <a:gd name="T94" fmla="*/ 43 w 250"/>
              <a:gd name="T95" fmla="*/ 16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0" h="234">
                <a:moveTo>
                  <a:pt x="43" y="167"/>
                </a:moveTo>
                <a:cubicBezTo>
                  <a:pt x="70" y="133"/>
                  <a:pt x="70" y="133"/>
                  <a:pt x="70" y="133"/>
                </a:cubicBezTo>
                <a:cubicBezTo>
                  <a:pt x="60" y="134"/>
                  <a:pt x="61" y="134"/>
                  <a:pt x="48" y="134"/>
                </a:cubicBezTo>
                <a:cubicBezTo>
                  <a:pt x="34" y="133"/>
                  <a:pt x="24" y="132"/>
                  <a:pt x="19" y="130"/>
                </a:cubicBezTo>
                <a:cubicBezTo>
                  <a:pt x="13" y="128"/>
                  <a:pt x="9" y="126"/>
                  <a:pt x="6" y="123"/>
                </a:cubicBezTo>
                <a:cubicBezTo>
                  <a:pt x="1" y="119"/>
                  <a:pt x="0" y="112"/>
                  <a:pt x="1" y="103"/>
                </a:cubicBezTo>
                <a:cubicBezTo>
                  <a:pt x="2" y="93"/>
                  <a:pt x="6" y="86"/>
                  <a:pt x="11" y="81"/>
                </a:cubicBezTo>
                <a:cubicBezTo>
                  <a:pt x="15" y="77"/>
                  <a:pt x="18" y="76"/>
                  <a:pt x="23" y="76"/>
                </a:cubicBezTo>
                <a:cubicBezTo>
                  <a:pt x="81" y="78"/>
                  <a:pt x="81" y="78"/>
                  <a:pt x="81" y="78"/>
                </a:cubicBezTo>
                <a:cubicBezTo>
                  <a:pt x="65" y="49"/>
                  <a:pt x="65" y="49"/>
                  <a:pt x="65" y="49"/>
                </a:cubicBezTo>
                <a:cubicBezTo>
                  <a:pt x="58" y="40"/>
                  <a:pt x="56" y="33"/>
                  <a:pt x="57" y="27"/>
                </a:cubicBezTo>
                <a:cubicBezTo>
                  <a:pt x="58" y="21"/>
                  <a:pt x="62" y="16"/>
                  <a:pt x="67" y="12"/>
                </a:cubicBezTo>
                <a:cubicBezTo>
                  <a:pt x="74" y="6"/>
                  <a:pt x="80" y="2"/>
                  <a:pt x="85" y="1"/>
                </a:cubicBezTo>
                <a:cubicBezTo>
                  <a:pt x="90" y="0"/>
                  <a:pt x="95" y="2"/>
                  <a:pt x="101" y="8"/>
                </a:cubicBezTo>
                <a:cubicBezTo>
                  <a:pt x="104" y="11"/>
                  <a:pt x="106" y="13"/>
                  <a:pt x="107" y="15"/>
                </a:cubicBezTo>
                <a:cubicBezTo>
                  <a:pt x="110" y="19"/>
                  <a:pt x="112" y="20"/>
                  <a:pt x="120" y="37"/>
                </a:cubicBezTo>
                <a:cubicBezTo>
                  <a:pt x="129" y="55"/>
                  <a:pt x="128" y="51"/>
                  <a:pt x="131" y="60"/>
                </a:cubicBezTo>
                <a:cubicBezTo>
                  <a:pt x="164" y="25"/>
                  <a:pt x="164" y="25"/>
                  <a:pt x="164" y="25"/>
                </a:cubicBezTo>
                <a:cubicBezTo>
                  <a:pt x="173" y="16"/>
                  <a:pt x="180" y="11"/>
                  <a:pt x="187" y="11"/>
                </a:cubicBezTo>
                <a:cubicBezTo>
                  <a:pt x="193" y="10"/>
                  <a:pt x="200" y="13"/>
                  <a:pt x="205" y="19"/>
                </a:cubicBezTo>
                <a:cubicBezTo>
                  <a:pt x="210" y="24"/>
                  <a:pt x="213" y="29"/>
                  <a:pt x="214" y="34"/>
                </a:cubicBezTo>
                <a:cubicBezTo>
                  <a:pt x="214" y="39"/>
                  <a:pt x="211" y="47"/>
                  <a:pt x="203" y="57"/>
                </a:cubicBezTo>
                <a:cubicBezTo>
                  <a:pt x="166" y="100"/>
                  <a:pt x="166" y="100"/>
                  <a:pt x="166" y="100"/>
                </a:cubicBezTo>
                <a:cubicBezTo>
                  <a:pt x="217" y="98"/>
                  <a:pt x="217" y="98"/>
                  <a:pt x="217" y="98"/>
                </a:cubicBezTo>
                <a:cubicBezTo>
                  <a:pt x="229" y="96"/>
                  <a:pt x="238" y="98"/>
                  <a:pt x="244" y="104"/>
                </a:cubicBezTo>
                <a:cubicBezTo>
                  <a:pt x="247" y="107"/>
                  <a:pt x="249" y="111"/>
                  <a:pt x="249" y="115"/>
                </a:cubicBezTo>
                <a:cubicBezTo>
                  <a:pt x="250" y="120"/>
                  <a:pt x="249" y="124"/>
                  <a:pt x="247" y="129"/>
                </a:cubicBezTo>
                <a:cubicBezTo>
                  <a:pt x="247" y="130"/>
                  <a:pt x="246" y="132"/>
                  <a:pt x="245" y="134"/>
                </a:cubicBezTo>
                <a:cubicBezTo>
                  <a:pt x="244" y="137"/>
                  <a:pt x="243" y="140"/>
                  <a:pt x="241" y="141"/>
                </a:cubicBezTo>
                <a:cubicBezTo>
                  <a:pt x="239" y="144"/>
                  <a:pt x="234" y="146"/>
                  <a:pt x="227" y="147"/>
                </a:cubicBezTo>
                <a:cubicBezTo>
                  <a:pt x="221" y="149"/>
                  <a:pt x="207" y="150"/>
                  <a:pt x="187" y="151"/>
                </a:cubicBezTo>
                <a:cubicBezTo>
                  <a:pt x="175" y="152"/>
                  <a:pt x="161" y="148"/>
                  <a:pt x="160" y="148"/>
                </a:cubicBezTo>
                <a:cubicBezTo>
                  <a:pt x="161" y="151"/>
                  <a:pt x="165" y="161"/>
                  <a:pt x="168" y="168"/>
                </a:cubicBezTo>
                <a:cubicBezTo>
                  <a:pt x="168" y="171"/>
                  <a:pt x="173" y="181"/>
                  <a:pt x="176" y="194"/>
                </a:cubicBezTo>
                <a:cubicBezTo>
                  <a:pt x="179" y="206"/>
                  <a:pt x="176" y="203"/>
                  <a:pt x="176" y="211"/>
                </a:cubicBezTo>
                <a:cubicBezTo>
                  <a:pt x="176" y="214"/>
                  <a:pt x="174" y="217"/>
                  <a:pt x="170" y="221"/>
                </a:cubicBezTo>
                <a:cubicBezTo>
                  <a:pt x="166" y="226"/>
                  <a:pt x="161" y="228"/>
                  <a:pt x="156" y="230"/>
                </a:cubicBezTo>
                <a:cubicBezTo>
                  <a:pt x="147" y="234"/>
                  <a:pt x="137" y="233"/>
                  <a:pt x="130" y="226"/>
                </a:cubicBezTo>
                <a:cubicBezTo>
                  <a:pt x="127" y="223"/>
                  <a:pt x="125" y="219"/>
                  <a:pt x="122" y="213"/>
                </a:cubicBezTo>
                <a:cubicBezTo>
                  <a:pt x="118" y="188"/>
                  <a:pt x="117" y="189"/>
                  <a:pt x="110" y="169"/>
                </a:cubicBezTo>
                <a:cubicBezTo>
                  <a:pt x="92" y="192"/>
                  <a:pt x="92" y="192"/>
                  <a:pt x="92" y="192"/>
                </a:cubicBezTo>
                <a:cubicBezTo>
                  <a:pt x="90" y="193"/>
                  <a:pt x="88" y="195"/>
                  <a:pt x="87" y="197"/>
                </a:cubicBezTo>
                <a:cubicBezTo>
                  <a:pt x="86" y="198"/>
                  <a:pt x="85" y="200"/>
                  <a:pt x="84" y="201"/>
                </a:cubicBezTo>
                <a:cubicBezTo>
                  <a:pt x="76" y="209"/>
                  <a:pt x="70" y="212"/>
                  <a:pt x="65" y="212"/>
                </a:cubicBezTo>
                <a:cubicBezTo>
                  <a:pt x="60" y="211"/>
                  <a:pt x="55" y="209"/>
                  <a:pt x="50" y="204"/>
                </a:cubicBezTo>
                <a:cubicBezTo>
                  <a:pt x="50" y="203"/>
                  <a:pt x="48" y="202"/>
                  <a:pt x="44" y="198"/>
                </a:cubicBezTo>
                <a:cubicBezTo>
                  <a:pt x="41" y="195"/>
                  <a:pt x="39" y="191"/>
                  <a:pt x="38" y="185"/>
                </a:cubicBezTo>
                <a:cubicBezTo>
                  <a:pt x="37" y="179"/>
                  <a:pt x="39" y="173"/>
                  <a:pt x="43" y="16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Marcador de contenido 2">
            <a:extLst>
              <a:ext uri="{FF2B5EF4-FFF2-40B4-BE49-F238E27FC236}">
                <a16:creationId xmlns:a16="http://schemas.microsoft.com/office/drawing/2014/main" id="{54F385B9-E892-4C50-BF76-F643797725AF}"/>
              </a:ext>
            </a:extLst>
          </p:cNvPr>
          <p:cNvSpPr>
            <a:spLocks noGrp="1"/>
          </p:cNvSpPr>
          <p:nvPr>
            <p:ph sz="half" idx="4294967295"/>
          </p:nvPr>
        </p:nvSpPr>
        <p:spPr>
          <a:xfrm>
            <a:off x="3045066" y="383080"/>
            <a:ext cx="8215369" cy="5772113"/>
          </a:xfrm>
        </p:spPr>
        <p:txBody>
          <a:bodyPr vert="horz" lIns="0" tIns="0" rIns="0" bIns="0" rtlCol="0" anchor="t">
            <a:normAutofit/>
          </a:bodyPr>
          <a:lstStyle/>
          <a:p>
            <a:pPr marL="0">
              <a:lnSpc>
                <a:spcPct val="110000"/>
              </a:lnSpc>
            </a:pPr>
            <a:endParaRPr lang="en-US" sz="1200" b="1" i="1" dirty="0"/>
          </a:p>
          <a:p>
            <a:pPr marL="0">
              <a:lnSpc>
                <a:spcPct val="110000"/>
              </a:lnSpc>
            </a:pPr>
            <a:r>
              <a:rPr lang="en-US" sz="1200" b="1" dirty="0">
                <a:solidFill>
                  <a:srgbClr val="FFFFFF"/>
                </a:solidFill>
              </a:rPr>
              <a:t>"Ante </a:t>
            </a:r>
            <a:r>
              <a:rPr lang="en-US" sz="1200" b="1" dirty="0" err="1">
                <a:solidFill>
                  <a:srgbClr val="FFFFFF"/>
                </a:solidFill>
              </a:rPr>
              <a:t>lesiones</a:t>
            </a:r>
            <a:r>
              <a:rPr lang="en-US" sz="1200" b="1" dirty="0">
                <a:solidFill>
                  <a:srgbClr val="FFFFFF"/>
                </a:solidFill>
              </a:rPr>
              <a:t> en </a:t>
            </a:r>
            <a:r>
              <a:rPr lang="en-US" sz="1200" b="1" dirty="0" err="1">
                <a:solidFill>
                  <a:srgbClr val="FFFFFF"/>
                </a:solidFill>
              </a:rPr>
              <a:t>cavidad</a:t>
            </a:r>
            <a:r>
              <a:rPr lang="en-US" sz="1200" b="1" dirty="0">
                <a:solidFill>
                  <a:srgbClr val="FFFFFF"/>
                </a:solidFill>
              </a:rPr>
              <a:t> oral o </a:t>
            </a:r>
            <a:r>
              <a:rPr lang="en-US" sz="1200" b="1" dirty="0" err="1">
                <a:solidFill>
                  <a:srgbClr val="FFFFFF"/>
                </a:solidFill>
              </a:rPr>
              <a:t>labios</a:t>
            </a:r>
            <a:r>
              <a:rPr lang="en-US" sz="1200" b="1" dirty="0">
                <a:solidFill>
                  <a:srgbClr val="FFFFFF"/>
                </a:solidFill>
              </a:rPr>
              <a:t>, </a:t>
            </a:r>
            <a:r>
              <a:rPr lang="en-US" sz="1200" b="1" dirty="0" err="1">
                <a:solidFill>
                  <a:srgbClr val="FFFFFF"/>
                </a:solidFill>
              </a:rPr>
              <a:t>solicitar</a:t>
            </a:r>
            <a:r>
              <a:rPr lang="en-US" sz="1200" b="1" dirty="0">
                <a:solidFill>
                  <a:srgbClr val="FFFFFF"/>
                </a:solidFill>
              </a:rPr>
              <a:t> VDRL"</a:t>
            </a:r>
          </a:p>
          <a:p>
            <a:pPr marL="0">
              <a:lnSpc>
                <a:spcPct val="110000"/>
              </a:lnSpc>
            </a:pPr>
            <a:r>
              <a:rPr lang="en-US" sz="1200" b="1" dirty="0">
                <a:solidFill>
                  <a:srgbClr val="FFFFFF"/>
                </a:solidFill>
              </a:rPr>
              <a:t>"En </a:t>
            </a:r>
            <a:r>
              <a:rPr lang="en-US" sz="1200" b="1" dirty="0" err="1">
                <a:solidFill>
                  <a:srgbClr val="FFFFFF"/>
                </a:solidFill>
              </a:rPr>
              <a:t>lesiones</a:t>
            </a:r>
            <a:r>
              <a:rPr lang="en-US" sz="1200" b="1" dirty="0">
                <a:solidFill>
                  <a:srgbClr val="FFFFFF"/>
                </a:solidFill>
              </a:rPr>
              <a:t> </a:t>
            </a:r>
            <a:r>
              <a:rPr lang="en-US" sz="1200" b="1" dirty="0" err="1">
                <a:solidFill>
                  <a:srgbClr val="FFFFFF"/>
                </a:solidFill>
              </a:rPr>
              <a:t>coleccionadas</a:t>
            </a:r>
            <a:r>
              <a:rPr lang="en-US" sz="1200" b="1" dirty="0">
                <a:solidFill>
                  <a:srgbClr val="FFFFFF"/>
                </a:solidFill>
              </a:rPr>
              <a:t>, </a:t>
            </a:r>
            <a:r>
              <a:rPr lang="en-US" sz="1200" b="1" dirty="0" err="1">
                <a:solidFill>
                  <a:srgbClr val="FFFFFF"/>
                </a:solidFill>
              </a:rPr>
              <a:t>pensar</a:t>
            </a:r>
            <a:r>
              <a:rPr lang="en-US" sz="1200" b="1" dirty="0">
                <a:solidFill>
                  <a:srgbClr val="FFFFFF"/>
                </a:solidFill>
              </a:rPr>
              <a:t> en SAMR. </a:t>
            </a:r>
            <a:r>
              <a:rPr lang="en-US" sz="1200" b="1" dirty="0" err="1">
                <a:solidFill>
                  <a:srgbClr val="FFFFFF"/>
                </a:solidFill>
              </a:rPr>
              <a:t>Trimetoprima-sulfametoxazol</a:t>
            </a:r>
            <a:r>
              <a:rPr lang="en-US" sz="1200" b="1" dirty="0">
                <a:solidFill>
                  <a:srgbClr val="FFFFFF"/>
                </a:solidFill>
              </a:rPr>
              <a:t> 400/1600 c/12hs"</a:t>
            </a:r>
          </a:p>
          <a:p>
            <a:pPr marL="0">
              <a:lnSpc>
                <a:spcPct val="110000"/>
              </a:lnSpc>
            </a:pPr>
            <a:r>
              <a:rPr lang="en-US" sz="1200" b="1" dirty="0">
                <a:solidFill>
                  <a:srgbClr val="FFFFFF"/>
                </a:solidFill>
              </a:rPr>
              <a:t>"En las </a:t>
            </a:r>
            <a:r>
              <a:rPr lang="en-US" sz="1200" b="1" dirty="0" err="1">
                <a:solidFill>
                  <a:srgbClr val="FFFFFF"/>
                </a:solidFill>
              </a:rPr>
              <a:t>verrugas</a:t>
            </a:r>
            <a:r>
              <a:rPr lang="en-US" sz="1200" b="1" dirty="0">
                <a:solidFill>
                  <a:srgbClr val="FFFFFF"/>
                </a:solidFill>
              </a:rPr>
              <a:t> plantares se borra la </a:t>
            </a:r>
            <a:r>
              <a:rPr lang="en-US" sz="1200" b="1" dirty="0" err="1">
                <a:solidFill>
                  <a:srgbClr val="FFFFFF"/>
                </a:solidFill>
              </a:rPr>
              <a:t>huella</a:t>
            </a:r>
            <a:r>
              <a:rPr lang="en-US" sz="1200" b="1" dirty="0">
                <a:solidFill>
                  <a:srgbClr val="FFFFFF"/>
                </a:solidFill>
              </a:rPr>
              <a:t> digital"</a:t>
            </a:r>
          </a:p>
          <a:p>
            <a:pPr marL="0">
              <a:lnSpc>
                <a:spcPct val="110000"/>
              </a:lnSpc>
            </a:pPr>
            <a:r>
              <a:rPr lang="en-US" sz="1200" b="1" dirty="0">
                <a:solidFill>
                  <a:srgbClr val="FFFFFF"/>
                </a:solidFill>
              </a:rPr>
              <a:t>"En la urticaria sin </a:t>
            </a:r>
            <a:r>
              <a:rPr lang="en-US" sz="1200" b="1" dirty="0" err="1">
                <a:solidFill>
                  <a:srgbClr val="FFFFFF"/>
                </a:solidFill>
              </a:rPr>
              <a:t>compromiso</a:t>
            </a:r>
            <a:r>
              <a:rPr lang="en-US" sz="1200" b="1" dirty="0">
                <a:solidFill>
                  <a:srgbClr val="FFFFFF"/>
                </a:solidFill>
              </a:rPr>
              <a:t> de la </a:t>
            </a:r>
            <a:r>
              <a:rPr lang="en-US" sz="1200" b="1" dirty="0" err="1">
                <a:solidFill>
                  <a:srgbClr val="FFFFFF"/>
                </a:solidFill>
              </a:rPr>
              <a:t>vía</a:t>
            </a:r>
            <a:r>
              <a:rPr lang="en-US" sz="1200" b="1" dirty="0">
                <a:solidFill>
                  <a:srgbClr val="FFFFFF"/>
                </a:solidFill>
              </a:rPr>
              <a:t> </a:t>
            </a:r>
            <a:r>
              <a:rPr lang="en-US" sz="1200" b="1" dirty="0" err="1">
                <a:solidFill>
                  <a:srgbClr val="FFFFFF"/>
                </a:solidFill>
              </a:rPr>
              <a:t>aérea</a:t>
            </a:r>
            <a:r>
              <a:rPr lang="en-US" sz="1200" b="1" dirty="0">
                <a:solidFill>
                  <a:srgbClr val="FFFFFF"/>
                </a:solidFill>
              </a:rPr>
              <a:t>, no </a:t>
            </a:r>
            <a:r>
              <a:rPr lang="en-US" sz="1200" b="1" dirty="0" err="1">
                <a:solidFill>
                  <a:srgbClr val="FFFFFF"/>
                </a:solidFill>
              </a:rPr>
              <a:t>tiene</a:t>
            </a:r>
            <a:r>
              <a:rPr lang="en-US" sz="1200" b="1" dirty="0">
                <a:solidFill>
                  <a:srgbClr val="FFFFFF"/>
                </a:solidFill>
              </a:rPr>
              <a:t> </a:t>
            </a:r>
            <a:r>
              <a:rPr lang="en-US" sz="1200" b="1" dirty="0" err="1">
                <a:solidFill>
                  <a:srgbClr val="FFFFFF"/>
                </a:solidFill>
              </a:rPr>
              <a:t>sentido</a:t>
            </a:r>
            <a:r>
              <a:rPr lang="en-US" sz="1200" b="1" dirty="0">
                <a:solidFill>
                  <a:srgbClr val="FFFFFF"/>
                </a:solidFill>
              </a:rPr>
              <a:t> </a:t>
            </a:r>
            <a:r>
              <a:rPr lang="en-US" sz="1200" b="1" dirty="0" err="1">
                <a:solidFill>
                  <a:srgbClr val="FFFFFF"/>
                </a:solidFill>
              </a:rPr>
              <a:t>fisiopatológico</a:t>
            </a:r>
            <a:r>
              <a:rPr lang="en-US" sz="1200" b="1" dirty="0">
                <a:solidFill>
                  <a:srgbClr val="FFFFFF"/>
                </a:solidFill>
              </a:rPr>
              <a:t> </a:t>
            </a:r>
            <a:r>
              <a:rPr lang="en-US" sz="1200" b="1" dirty="0" err="1">
                <a:solidFill>
                  <a:srgbClr val="FFFFFF"/>
                </a:solidFill>
              </a:rPr>
              <a:t>administrar</a:t>
            </a:r>
            <a:r>
              <a:rPr lang="en-US" sz="1200" b="1" dirty="0">
                <a:solidFill>
                  <a:srgbClr val="FFFFFF"/>
                </a:solidFill>
              </a:rPr>
              <a:t> </a:t>
            </a:r>
            <a:r>
              <a:rPr lang="en-US" sz="1200" b="1" dirty="0" err="1">
                <a:solidFill>
                  <a:srgbClr val="FFFFFF"/>
                </a:solidFill>
              </a:rPr>
              <a:t>corticoides</a:t>
            </a:r>
            <a:r>
              <a:rPr lang="en-US" sz="1200" b="1" dirty="0">
                <a:solidFill>
                  <a:srgbClr val="FFFFFF"/>
                </a:solidFill>
              </a:rPr>
              <a:t>. Debe </a:t>
            </a:r>
            <a:r>
              <a:rPr lang="en-US" sz="1200" b="1" dirty="0" err="1">
                <a:solidFill>
                  <a:srgbClr val="FFFFFF"/>
                </a:solidFill>
              </a:rPr>
              <a:t>siempre</a:t>
            </a:r>
            <a:r>
              <a:rPr lang="en-US" sz="1200" b="1" dirty="0">
                <a:solidFill>
                  <a:srgbClr val="FFFFFF"/>
                </a:solidFill>
              </a:rPr>
              <a:t> </a:t>
            </a:r>
            <a:r>
              <a:rPr lang="en-US" sz="1200" b="1" dirty="0" err="1">
                <a:solidFill>
                  <a:srgbClr val="FFFFFF"/>
                </a:solidFill>
              </a:rPr>
              <a:t>indicarse</a:t>
            </a:r>
            <a:r>
              <a:rPr lang="en-US" sz="1200" b="1" dirty="0">
                <a:solidFill>
                  <a:srgbClr val="FFFFFF"/>
                </a:solidFill>
              </a:rPr>
              <a:t> </a:t>
            </a:r>
            <a:r>
              <a:rPr lang="en-US" sz="1200" b="1" dirty="0" err="1">
                <a:solidFill>
                  <a:srgbClr val="FFFFFF"/>
                </a:solidFill>
              </a:rPr>
              <a:t>antihistamínicos</a:t>
            </a:r>
            <a:r>
              <a:rPr lang="en-US" sz="1200" b="1" dirty="0">
                <a:solidFill>
                  <a:srgbClr val="FFFFFF"/>
                </a:solidFill>
              </a:rPr>
              <a:t>, al </a:t>
            </a:r>
            <a:r>
              <a:rPr lang="en-US" sz="1200" b="1" dirty="0" err="1">
                <a:solidFill>
                  <a:srgbClr val="FFFFFF"/>
                </a:solidFill>
              </a:rPr>
              <a:t>menos</a:t>
            </a:r>
            <a:r>
              <a:rPr lang="en-US" sz="1200" b="1" dirty="0">
                <a:solidFill>
                  <a:srgbClr val="FFFFFF"/>
                </a:solidFill>
              </a:rPr>
              <a:t> por 20 días (</a:t>
            </a:r>
            <a:r>
              <a:rPr lang="en-US" sz="1200" b="1" dirty="0" err="1">
                <a:solidFill>
                  <a:srgbClr val="FFFFFF"/>
                </a:solidFill>
              </a:rPr>
              <a:t>vida</a:t>
            </a:r>
            <a:r>
              <a:rPr lang="en-US" sz="1200" b="1" dirty="0">
                <a:solidFill>
                  <a:srgbClr val="FFFFFF"/>
                </a:solidFill>
              </a:rPr>
              <a:t> media de la </a:t>
            </a:r>
            <a:r>
              <a:rPr lang="en-US" sz="1200" b="1" dirty="0" err="1">
                <a:solidFill>
                  <a:srgbClr val="FFFFFF"/>
                </a:solidFill>
              </a:rPr>
              <a:t>histamina</a:t>
            </a:r>
            <a:r>
              <a:rPr lang="en-US" sz="1200" b="1" dirty="0">
                <a:solidFill>
                  <a:srgbClr val="FFFFFF"/>
                </a:solidFill>
              </a:rPr>
              <a:t>)" </a:t>
            </a:r>
          </a:p>
          <a:p>
            <a:pPr marL="0">
              <a:lnSpc>
                <a:spcPct val="110000"/>
              </a:lnSpc>
            </a:pPr>
            <a:r>
              <a:rPr lang="en-US" sz="1200" b="1" dirty="0">
                <a:solidFill>
                  <a:srgbClr val="FFFFFF"/>
                </a:solidFill>
              </a:rPr>
              <a:t>"En melasma, </a:t>
            </a:r>
            <a:r>
              <a:rPr lang="en-US" sz="1200" b="1" dirty="0" err="1">
                <a:solidFill>
                  <a:srgbClr val="FFFFFF"/>
                </a:solidFill>
              </a:rPr>
              <a:t>evitar</a:t>
            </a:r>
            <a:r>
              <a:rPr lang="en-US" sz="1200" b="1" dirty="0">
                <a:solidFill>
                  <a:srgbClr val="FFFFFF"/>
                </a:solidFill>
              </a:rPr>
              <a:t> la luz solar y la luz visible, </a:t>
            </a:r>
            <a:r>
              <a:rPr lang="en-US" sz="1200" b="1" dirty="0" err="1">
                <a:solidFill>
                  <a:srgbClr val="FFFFFF"/>
                </a:solidFill>
              </a:rPr>
              <a:t>utilizar</a:t>
            </a:r>
            <a:r>
              <a:rPr lang="en-US" sz="1200" b="1" dirty="0">
                <a:solidFill>
                  <a:srgbClr val="FFFFFF"/>
                </a:solidFill>
              </a:rPr>
              <a:t> protector solar </a:t>
            </a:r>
            <a:r>
              <a:rPr lang="en-US" sz="1200" b="1" dirty="0" err="1">
                <a:solidFill>
                  <a:srgbClr val="FFFFFF"/>
                </a:solidFill>
              </a:rPr>
              <a:t>siempre</a:t>
            </a:r>
            <a:r>
              <a:rPr lang="en-US" sz="1200" b="1" dirty="0">
                <a:solidFill>
                  <a:srgbClr val="FFFFFF"/>
                </a:solidFill>
              </a:rPr>
              <a:t>. Para la </a:t>
            </a:r>
            <a:r>
              <a:rPr lang="en-US" sz="1200" b="1" dirty="0" err="1">
                <a:solidFill>
                  <a:srgbClr val="FFFFFF"/>
                </a:solidFill>
              </a:rPr>
              <a:t>hiperpigmentación</a:t>
            </a:r>
            <a:r>
              <a:rPr lang="en-US" sz="1200" b="1" dirty="0">
                <a:solidFill>
                  <a:srgbClr val="FFFFFF"/>
                </a:solidFill>
              </a:rPr>
              <a:t>,  </a:t>
            </a:r>
            <a:r>
              <a:rPr lang="en-US" sz="1200" b="1" dirty="0" err="1">
                <a:solidFill>
                  <a:srgbClr val="FFFFFF"/>
                </a:solidFill>
              </a:rPr>
              <a:t>utilizar</a:t>
            </a:r>
            <a:r>
              <a:rPr lang="en-US" sz="1200" b="1" dirty="0">
                <a:solidFill>
                  <a:srgbClr val="FFFFFF"/>
                </a:solidFill>
              </a:rPr>
              <a:t> </a:t>
            </a:r>
            <a:r>
              <a:rPr lang="en-US" sz="1200" b="1" dirty="0" err="1">
                <a:solidFill>
                  <a:srgbClr val="FFFFFF"/>
                </a:solidFill>
              </a:rPr>
              <a:t>maquillaje</a:t>
            </a:r>
            <a:r>
              <a:rPr lang="en-US" sz="1200" b="1" dirty="0">
                <a:solidFill>
                  <a:srgbClr val="FFFFFF"/>
                </a:solidFill>
              </a:rPr>
              <a:t> y </a:t>
            </a:r>
            <a:r>
              <a:rPr lang="en-US" sz="1200" b="1" dirty="0" err="1">
                <a:solidFill>
                  <a:srgbClr val="FFFFFF"/>
                </a:solidFill>
              </a:rPr>
              <a:t>durante</a:t>
            </a:r>
            <a:r>
              <a:rPr lang="en-US" sz="1200" b="1" dirty="0">
                <a:solidFill>
                  <a:srgbClr val="FFFFFF"/>
                </a:solidFill>
              </a:rPr>
              <a:t> la </a:t>
            </a:r>
            <a:r>
              <a:rPr lang="en-US" sz="1200" b="1" dirty="0" err="1">
                <a:solidFill>
                  <a:srgbClr val="FFFFFF"/>
                </a:solidFill>
              </a:rPr>
              <a:t>noche</a:t>
            </a:r>
            <a:r>
              <a:rPr lang="en-US" sz="1200" b="1" dirty="0">
                <a:solidFill>
                  <a:srgbClr val="FFFFFF"/>
                </a:solidFill>
              </a:rPr>
              <a:t> crema </a:t>
            </a:r>
            <a:r>
              <a:rPr lang="en-US" sz="1200" b="1" dirty="0" err="1">
                <a:solidFill>
                  <a:srgbClr val="FFFFFF"/>
                </a:solidFill>
              </a:rPr>
              <a:t>blanqueadora</a:t>
            </a:r>
            <a:r>
              <a:rPr lang="en-US" sz="1200" b="1" dirty="0">
                <a:solidFill>
                  <a:srgbClr val="FFFFFF"/>
                </a:solidFill>
              </a:rPr>
              <a:t>"</a:t>
            </a:r>
          </a:p>
          <a:p>
            <a:pPr marL="0">
              <a:lnSpc>
                <a:spcPct val="110000"/>
              </a:lnSpc>
            </a:pPr>
            <a:r>
              <a:rPr lang="en-US" sz="1200" b="1" dirty="0">
                <a:solidFill>
                  <a:srgbClr val="FFFFFF"/>
                </a:solidFill>
              </a:rPr>
              <a:t>"El carcinoma </a:t>
            </a:r>
            <a:r>
              <a:rPr lang="en-US" sz="1200" b="1" dirty="0" err="1">
                <a:solidFill>
                  <a:srgbClr val="FFFFFF"/>
                </a:solidFill>
              </a:rPr>
              <a:t>basocelular</a:t>
            </a:r>
            <a:r>
              <a:rPr lang="en-US" sz="1200" b="1" dirty="0">
                <a:solidFill>
                  <a:srgbClr val="FFFFFF"/>
                </a:solidFill>
              </a:rPr>
              <a:t> multifocal </a:t>
            </a:r>
            <a:r>
              <a:rPr lang="en-US" sz="1200" b="1" dirty="0" err="1">
                <a:solidFill>
                  <a:srgbClr val="FFFFFF"/>
                </a:solidFill>
              </a:rPr>
              <a:t>crece</a:t>
            </a:r>
            <a:r>
              <a:rPr lang="en-US" sz="1200" b="1" dirty="0">
                <a:solidFill>
                  <a:srgbClr val="FFFFFF"/>
                </a:solidFill>
              </a:rPr>
              <a:t> </a:t>
            </a:r>
            <a:r>
              <a:rPr lang="en-US" sz="1200" b="1" dirty="0" err="1">
                <a:solidFill>
                  <a:srgbClr val="FFFFFF"/>
                </a:solidFill>
              </a:rPr>
              <a:t>hacia</a:t>
            </a:r>
            <a:r>
              <a:rPr lang="en-US" sz="1200" b="1" dirty="0">
                <a:solidFill>
                  <a:srgbClr val="FFFFFF"/>
                </a:solidFill>
              </a:rPr>
              <a:t> los </a:t>
            </a:r>
            <a:r>
              <a:rPr lang="en-US" sz="1200" b="1" dirty="0" err="1">
                <a:solidFill>
                  <a:srgbClr val="FFFFFF"/>
                </a:solidFill>
              </a:rPr>
              <a:t>costados</a:t>
            </a:r>
            <a:r>
              <a:rPr lang="en-US" sz="1200" b="1" dirty="0">
                <a:solidFill>
                  <a:srgbClr val="FFFFFF"/>
                </a:solidFill>
              </a:rPr>
              <a:t>. La </a:t>
            </a:r>
            <a:r>
              <a:rPr lang="en-US" sz="1200" b="1" dirty="0" err="1">
                <a:solidFill>
                  <a:srgbClr val="FFFFFF"/>
                </a:solidFill>
              </a:rPr>
              <a:t>biopsia</a:t>
            </a:r>
            <a:r>
              <a:rPr lang="en-US" sz="1200" b="1" dirty="0">
                <a:solidFill>
                  <a:srgbClr val="FFFFFF"/>
                </a:solidFill>
              </a:rPr>
              <a:t> debe </a:t>
            </a:r>
            <a:r>
              <a:rPr lang="en-US" sz="1200" b="1" dirty="0" err="1">
                <a:solidFill>
                  <a:srgbClr val="FFFFFF"/>
                </a:solidFill>
              </a:rPr>
              <a:t>realizarse</a:t>
            </a:r>
            <a:r>
              <a:rPr lang="en-US" sz="1200" b="1" dirty="0">
                <a:solidFill>
                  <a:srgbClr val="FFFFFF"/>
                </a:solidFill>
              </a:rPr>
              <a:t> </a:t>
            </a:r>
            <a:r>
              <a:rPr lang="en-US" sz="1200" b="1" dirty="0" err="1">
                <a:solidFill>
                  <a:srgbClr val="FFFFFF"/>
                </a:solidFill>
              </a:rPr>
              <a:t>mediante</a:t>
            </a:r>
            <a:r>
              <a:rPr lang="en-US" sz="1200" b="1" dirty="0">
                <a:solidFill>
                  <a:srgbClr val="FFFFFF"/>
                </a:solidFill>
              </a:rPr>
              <a:t> </a:t>
            </a:r>
            <a:r>
              <a:rPr lang="en-US" sz="1200" b="1" dirty="0" err="1">
                <a:solidFill>
                  <a:srgbClr val="FFFFFF"/>
                </a:solidFill>
              </a:rPr>
              <a:t>resección</a:t>
            </a:r>
            <a:r>
              <a:rPr lang="en-US" sz="1200" b="1" dirty="0">
                <a:solidFill>
                  <a:srgbClr val="FFFFFF"/>
                </a:solidFill>
              </a:rPr>
              <a:t> </a:t>
            </a:r>
            <a:r>
              <a:rPr lang="en-US" sz="1200" b="1" dirty="0" err="1">
                <a:solidFill>
                  <a:srgbClr val="FFFFFF"/>
                </a:solidFill>
              </a:rPr>
              <a:t>amplia</a:t>
            </a:r>
            <a:r>
              <a:rPr lang="en-US" sz="1200" b="1" dirty="0">
                <a:solidFill>
                  <a:srgbClr val="FFFFFF"/>
                </a:solidFill>
              </a:rPr>
              <a:t> de </a:t>
            </a:r>
            <a:r>
              <a:rPr lang="en-US" sz="1200" b="1" dirty="0" err="1">
                <a:solidFill>
                  <a:srgbClr val="FFFFFF"/>
                </a:solidFill>
              </a:rPr>
              <a:t>márgenes</a:t>
            </a:r>
            <a:r>
              <a:rPr lang="en-US" sz="1200" b="1" dirty="0">
                <a:solidFill>
                  <a:srgbClr val="FFFFFF"/>
                </a:solidFill>
              </a:rPr>
              <a:t> para </a:t>
            </a:r>
            <a:r>
              <a:rPr lang="en-US" sz="1200" b="1" dirty="0" err="1">
                <a:solidFill>
                  <a:srgbClr val="FFFFFF"/>
                </a:solidFill>
              </a:rPr>
              <a:t>dejar</a:t>
            </a:r>
            <a:r>
              <a:rPr lang="en-US" sz="1200" b="1" dirty="0">
                <a:solidFill>
                  <a:srgbClr val="FFFFFF"/>
                </a:solidFill>
              </a:rPr>
              <a:t> </a:t>
            </a:r>
            <a:r>
              <a:rPr lang="en-US" sz="1200" b="1" dirty="0" err="1">
                <a:solidFill>
                  <a:srgbClr val="FFFFFF"/>
                </a:solidFill>
              </a:rPr>
              <a:t>piel</a:t>
            </a:r>
            <a:r>
              <a:rPr lang="en-US" sz="1200" b="1" dirty="0">
                <a:solidFill>
                  <a:srgbClr val="FFFFFF"/>
                </a:solidFill>
              </a:rPr>
              <a:t> libre de </a:t>
            </a:r>
            <a:r>
              <a:rPr lang="en-US" sz="1200" b="1" dirty="0" err="1">
                <a:solidFill>
                  <a:srgbClr val="FFFFFF"/>
                </a:solidFill>
              </a:rPr>
              <a:t>lesión</a:t>
            </a:r>
            <a:r>
              <a:rPr lang="en-US" sz="1200" b="1" dirty="0">
                <a:solidFill>
                  <a:srgbClr val="FFFFFF"/>
                </a:solidFill>
              </a:rPr>
              <a:t>"</a:t>
            </a:r>
          </a:p>
          <a:p>
            <a:pPr marL="0">
              <a:lnSpc>
                <a:spcPct val="110000"/>
              </a:lnSpc>
            </a:pPr>
            <a:r>
              <a:rPr lang="en-US" sz="1200" b="1" dirty="0">
                <a:solidFill>
                  <a:srgbClr val="FFFFFF"/>
                </a:solidFill>
              </a:rPr>
              <a:t>"En el </a:t>
            </a:r>
            <a:r>
              <a:rPr lang="en-US" sz="1200" b="1" dirty="0" err="1">
                <a:solidFill>
                  <a:srgbClr val="FFFFFF"/>
                </a:solidFill>
              </a:rPr>
              <a:t>lupues</a:t>
            </a:r>
            <a:r>
              <a:rPr lang="en-US" sz="1200" b="1" dirty="0">
                <a:solidFill>
                  <a:srgbClr val="FFFFFF"/>
                </a:solidFill>
              </a:rPr>
              <a:t> </a:t>
            </a:r>
            <a:r>
              <a:rPr lang="en-US" sz="1200" b="1" dirty="0" err="1">
                <a:solidFill>
                  <a:srgbClr val="FFFFFF"/>
                </a:solidFill>
              </a:rPr>
              <a:t>eritematoso</a:t>
            </a:r>
            <a:r>
              <a:rPr lang="en-US" sz="1200" b="1" dirty="0">
                <a:solidFill>
                  <a:srgbClr val="FFFFFF"/>
                </a:solidFill>
              </a:rPr>
              <a:t> </a:t>
            </a:r>
            <a:r>
              <a:rPr lang="en-US" sz="1200" b="1" dirty="0" err="1">
                <a:solidFill>
                  <a:srgbClr val="FFFFFF"/>
                </a:solidFill>
              </a:rPr>
              <a:t>discoide</a:t>
            </a:r>
            <a:r>
              <a:rPr lang="en-US" sz="1200" b="1" dirty="0">
                <a:solidFill>
                  <a:srgbClr val="FFFFFF"/>
                </a:solidFill>
              </a:rPr>
              <a:t> </a:t>
            </a:r>
            <a:r>
              <a:rPr lang="en-US" sz="1200" b="1" dirty="0" err="1">
                <a:solidFill>
                  <a:srgbClr val="FFFFFF"/>
                </a:solidFill>
              </a:rPr>
              <a:t>sólo</a:t>
            </a:r>
            <a:r>
              <a:rPr lang="en-US" sz="1200" b="1" dirty="0">
                <a:solidFill>
                  <a:srgbClr val="FFFFFF"/>
                </a:solidFill>
              </a:rPr>
              <a:t> se </a:t>
            </a:r>
            <a:r>
              <a:rPr lang="en-US" sz="1200" b="1" dirty="0" err="1">
                <a:solidFill>
                  <a:srgbClr val="FFFFFF"/>
                </a:solidFill>
              </a:rPr>
              <a:t>lesiona</a:t>
            </a:r>
            <a:r>
              <a:rPr lang="en-US" sz="1200" b="1" dirty="0">
                <a:solidFill>
                  <a:srgbClr val="FFFFFF"/>
                </a:solidFill>
              </a:rPr>
              <a:t> la </a:t>
            </a:r>
            <a:r>
              <a:rPr lang="en-US" sz="1200" b="1" dirty="0" err="1">
                <a:solidFill>
                  <a:srgbClr val="FFFFFF"/>
                </a:solidFill>
              </a:rPr>
              <a:t>piel</a:t>
            </a:r>
            <a:r>
              <a:rPr lang="en-US" sz="1200" b="1" dirty="0">
                <a:solidFill>
                  <a:srgbClr val="FFFFFF"/>
                </a:solidFill>
              </a:rPr>
              <a:t>"</a:t>
            </a:r>
          </a:p>
          <a:p>
            <a:pPr marL="0">
              <a:lnSpc>
                <a:spcPct val="110000"/>
              </a:lnSpc>
            </a:pPr>
            <a:r>
              <a:rPr lang="en-US" sz="1200" b="1" dirty="0">
                <a:solidFill>
                  <a:srgbClr val="FFFFFF"/>
                </a:solidFill>
              </a:rPr>
              <a:t>"La </a:t>
            </a:r>
            <a:r>
              <a:rPr lang="en-US" sz="1200" b="1" dirty="0" err="1">
                <a:solidFill>
                  <a:srgbClr val="FFFFFF"/>
                </a:solidFill>
              </a:rPr>
              <a:t>descamación</a:t>
            </a:r>
            <a:r>
              <a:rPr lang="en-US" sz="1200" b="1" dirty="0">
                <a:solidFill>
                  <a:srgbClr val="FFFFFF"/>
                </a:solidFill>
              </a:rPr>
              <a:t> de la </a:t>
            </a:r>
            <a:r>
              <a:rPr lang="en-US" sz="1200" b="1" dirty="0" err="1">
                <a:solidFill>
                  <a:srgbClr val="FFFFFF"/>
                </a:solidFill>
              </a:rPr>
              <a:t>placa</a:t>
            </a:r>
            <a:r>
              <a:rPr lang="en-US" sz="1200" b="1" dirty="0">
                <a:solidFill>
                  <a:srgbClr val="FFFFFF"/>
                </a:solidFill>
              </a:rPr>
              <a:t> </a:t>
            </a:r>
            <a:r>
              <a:rPr lang="en-US" sz="1200" b="1" dirty="0" err="1">
                <a:solidFill>
                  <a:srgbClr val="FFFFFF"/>
                </a:solidFill>
              </a:rPr>
              <a:t>madre</a:t>
            </a:r>
            <a:r>
              <a:rPr lang="en-US" sz="1200" b="1" dirty="0">
                <a:solidFill>
                  <a:srgbClr val="FFFFFF"/>
                </a:solidFill>
              </a:rPr>
              <a:t> de la </a:t>
            </a:r>
            <a:r>
              <a:rPr lang="en-US" sz="1200" b="1" dirty="0" err="1">
                <a:solidFill>
                  <a:srgbClr val="FFFFFF"/>
                </a:solidFill>
              </a:rPr>
              <a:t>Pitiriasis</a:t>
            </a:r>
            <a:r>
              <a:rPr lang="en-US" sz="1200" b="1" dirty="0">
                <a:solidFill>
                  <a:srgbClr val="FFFFFF"/>
                </a:solidFill>
              </a:rPr>
              <a:t> </a:t>
            </a:r>
            <a:r>
              <a:rPr lang="en-US" sz="1200" b="1" dirty="0" err="1">
                <a:solidFill>
                  <a:srgbClr val="FFFFFF"/>
                </a:solidFill>
              </a:rPr>
              <a:t>rosada</a:t>
            </a:r>
            <a:r>
              <a:rPr lang="en-US" sz="1200" b="1" dirty="0">
                <a:solidFill>
                  <a:srgbClr val="FFFFFF"/>
                </a:solidFill>
              </a:rPr>
              <a:t> de Gibert es </a:t>
            </a:r>
            <a:r>
              <a:rPr lang="en-US" sz="1200" b="1" dirty="0" err="1">
                <a:solidFill>
                  <a:srgbClr val="FFFFFF"/>
                </a:solidFill>
              </a:rPr>
              <a:t>como</a:t>
            </a:r>
            <a:r>
              <a:rPr lang="en-US" sz="1200" b="1" dirty="0">
                <a:solidFill>
                  <a:srgbClr val="FFFFFF"/>
                </a:solidFill>
              </a:rPr>
              <a:t> la </a:t>
            </a:r>
            <a:r>
              <a:rPr lang="en-US" sz="1200" b="1" dirty="0" err="1">
                <a:solidFill>
                  <a:srgbClr val="FFFFFF"/>
                </a:solidFill>
              </a:rPr>
              <a:t>sal</a:t>
            </a:r>
            <a:r>
              <a:rPr lang="en-US" sz="1200" b="1" dirty="0">
                <a:solidFill>
                  <a:srgbClr val="FFFFFF"/>
                </a:solidFill>
              </a:rPr>
              <a:t> que </a:t>
            </a:r>
            <a:r>
              <a:rPr lang="en-US" sz="1200" b="1" dirty="0" err="1">
                <a:solidFill>
                  <a:srgbClr val="FFFFFF"/>
                </a:solidFill>
              </a:rPr>
              <a:t>queda</a:t>
            </a:r>
            <a:r>
              <a:rPr lang="en-US" sz="1200" b="1" dirty="0">
                <a:solidFill>
                  <a:srgbClr val="FFFFFF"/>
                </a:solidFill>
              </a:rPr>
              <a:t> en la </a:t>
            </a:r>
            <a:r>
              <a:rPr lang="en-US" sz="1200" b="1" dirty="0" err="1">
                <a:solidFill>
                  <a:srgbClr val="FFFFFF"/>
                </a:solidFill>
              </a:rPr>
              <a:t>orilla</a:t>
            </a:r>
            <a:r>
              <a:rPr lang="en-US" sz="1200" b="1" dirty="0">
                <a:solidFill>
                  <a:srgbClr val="FFFFFF"/>
                </a:solidFill>
              </a:rPr>
              <a:t> del mar </a:t>
            </a:r>
            <a:r>
              <a:rPr lang="en-US" sz="1200" b="1" dirty="0" err="1">
                <a:solidFill>
                  <a:srgbClr val="FFFFFF"/>
                </a:solidFill>
              </a:rPr>
              <a:t>cuando</a:t>
            </a:r>
            <a:r>
              <a:rPr lang="en-US" sz="1200" b="1" dirty="0">
                <a:solidFill>
                  <a:srgbClr val="FFFFFF"/>
                </a:solidFill>
              </a:rPr>
              <a:t> se </a:t>
            </a:r>
            <a:r>
              <a:rPr lang="en-US" sz="1200" b="1" dirty="0" err="1">
                <a:solidFill>
                  <a:srgbClr val="FFFFFF"/>
                </a:solidFill>
              </a:rPr>
              <a:t>retira</a:t>
            </a:r>
            <a:r>
              <a:rPr lang="en-US" sz="1200" b="1" dirty="0">
                <a:solidFill>
                  <a:srgbClr val="FFFFFF"/>
                </a:solidFill>
              </a:rPr>
              <a:t> la ola (</a:t>
            </a:r>
            <a:r>
              <a:rPr lang="en-US" sz="1200" b="1" dirty="0" err="1">
                <a:solidFill>
                  <a:srgbClr val="FFFFFF"/>
                </a:solidFill>
              </a:rPr>
              <a:t>collarete</a:t>
            </a:r>
            <a:r>
              <a:rPr lang="en-US" sz="1200" b="1" dirty="0">
                <a:solidFill>
                  <a:srgbClr val="FFFFFF"/>
                </a:solidFill>
              </a:rPr>
              <a:t> </a:t>
            </a:r>
            <a:r>
              <a:rPr lang="en-US" sz="1200" b="1" dirty="0" err="1">
                <a:solidFill>
                  <a:srgbClr val="FFFFFF"/>
                </a:solidFill>
              </a:rPr>
              <a:t>descamativo</a:t>
            </a:r>
            <a:r>
              <a:rPr lang="en-US" sz="1200" b="1" dirty="0">
                <a:solidFill>
                  <a:srgbClr val="FFFFFF"/>
                </a:solidFill>
              </a:rPr>
              <a:t> que no </a:t>
            </a:r>
            <a:r>
              <a:rPr lang="en-US" sz="1200" b="1" dirty="0" err="1">
                <a:solidFill>
                  <a:srgbClr val="FFFFFF"/>
                </a:solidFill>
              </a:rPr>
              <a:t>llega</a:t>
            </a:r>
            <a:r>
              <a:rPr lang="en-US" sz="1200" b="1" dirty="0">
                <a:solidFill>
                  <a:srgbClr val="FFFFFF"/>
                </a:solidFill>
              </a:rPr>
              <a:t> a la </a:t>
            </a:r>
            <a:r>
              <a:rPr lang="en-US" sz="1200" b="1" dirty="0" err="1">
                <a:solidFill>
                  <a:srgbClr val="FFFFFF"/>
                </a:solidFill>
              </a:rPr>
              <a:t>periferia</a:t>
            </a:r>
            <a:r>
              <a:rPr lang="en-US" sz="1200" b="1" dirty="0">
                <a:solidFill>
                  <a:srgbClr val="FFFFFF"/>
                </a:solidFill>
              </a:rPr>
              <a:t> de la </a:t>
            </a:r>
            <a:r>
              <a:rPr lang="en-US" sz="1200" b="1" dirty="0" err="1">
                <a:solidFill>
                  <a:srgbClr val="FFFFFF"/>
                </a:solidFill>
              </a:rPr>
              <a:t>lesión</a:t>
            </a:r>
            <a:r>
              <a:rPr lang="en-US" sz="1200" b="1" dirty="0">
                <a:solidFill>
                  <a:srgbClr val="FFFFFF"/>
                </a:solidFill>
              </a:rPr>
              <a:t>)"</a:t>
            </a:r>
          </a:p>
          <a:p>
            <a:pPr marL="0">
              <a:lnSpc>
                <a:spcPct val="110000"/>
              </a:lnSpc>
            </a:pPr>
            <a:r>
              <a:rPr lang="en-US" sz="1200" b="1" dirty="0">
                <a:solidFill>
                  <a:srgbClr val="FFFFFF"/>
                </a:solidFill>
              </a:rPr>
              <a:t>"Las </a:t>
            </a:r>
            <a:r>
              <a:rPr lang="en-US" sz="1200" b="1" dirty="0" err="1">
                <a:solidFill>
                  <a:srgbClr val="FFFFFF"/>
                </a:solidFill>
              </a:rPr>
              <a:t>estrías</a:t>
            </a:r>
            <a:r>
              <a:rPr lang="en-US" sz="1200" b="1" dirty="0">
                <a:solidFill>
                  <a:srgbClr val="FFFFFF"/>
                </a:solidFill>
              </a:rPr>
              <a:t> </a:t>
            </a:r>
            <a:r>
              <a:rPr lang="en-US" sz="1200" b="1" dirty="0" err="1">
                <a:solidFill>
                  <a:srgbClr val="FFFFFF"/>
                </a:solidFill>
              </a:rPr>
              <a:t>pueden</a:t>
            </a:r>
            <a:r>
              <a:rPr lang="en-US" sz="1200" b="1" dirty="0">
                <a:solidFill>
                  <a:srgbClr val="FFFFFF"/>
                </a:solidFill>
              </a:rPr>
              <a:t> ser </a:t>
            </a:r>
            <a:r>
              <a:rPr lang="en-US" sz="1200" b="1" dirty="0" err="1">
                <a:solidFill>
                  <a:srgbClr val="FFFFFF"/>
                </a:solidFill>
              </a:rPr>
              <a:t>fisiológicas</a:t>
            </a:r>
            <a:r>
              <a:rPr lang="en-US" sz="1200" b="1" dirty="0">
                <a:solidFill>
                  <a:srgbClr val="FFFFFF"/>
                </a:solidFill>
              </a:rPr>
              <a:t> (por </a:t>
            </a:r>
            <a:r>
              <a:rPr lang="en-US" sz="1200" b="1" dirty="0" err="1">
                <a:solidFill>
                  <a:srgbClr val="FFFFFF"/>
                </a:solidFill>
              </a:rPr>
              <a:t>rápido</a:t>
            </a:r>
            <a:r>
              <a:rPr lang="en-US" sz="1200" b="1" dirty="0">
                <a:solidFill>
                  <a:srgbClr val="FFFFFF"/>
                </a:solidFill>
              </a:rPr>
              <a:t> </a:t>
            </a:r>
            <a:r>
              <a:rPr lang="en-US" sz="1200" b="1" dirty="0" err="1">
                <a:solidFill>
                  <a:srgbClr val="FFFFFF"/>
                </a:solidFill>
              </a:rPr>
              <a:t>crecimiento</a:t>
            </a:r>
            <a:r>
              <a:rPr lang="en-US" sz="1200" b="1" dirty="0">
                <a:solidFill>
                  <a:srgbClr val="FFFFFF"/>
                </a:solidFill>
              </a:rPr>
              <a:t>, </a:t>
            </a:r>
            <a:r>
              <a:rPr lang="en-US" sz="1200" b="1" dirty="0" err="1">
                <a:solidFill>
                  <a:srgbClr val="FFFFFF"/>
                </a:solidFill>
              </a:rPr>
              <a:t>como</a:t>
            </a:r>
            <a:r>
              <a:rPr lang="en-US" sz="1200" b="1" dirty="0">
                <a:solidFill>
                  <a:srgbClr val="FFFFFF"/>
                </a:solidFill>
              </a:rPr>
              <a:t> en el </a:t>
            </a:r>
            <a:r>
              <a:rPr lang="en-US" sz="1200" b="1" dirty="0" err="1">
                <a:solidFill>
                  <a:srgbClr val="FFFFFF"/>
                </a:solidFill>
              </a:rPr>
              <a:t>embarazo</a:t>
            </a:r>
            <a:r>
              <a:rPr lang="en-US" sz="1200" b="1" dirty="0">
                <a:solidFill>
                  <a:srgbClr val="FFFFFF"/>
                </a:solidFill>
              </a:rPr>
              <a:t>), o </a:t>
            </a:r>
            <a:r>
              <a:rPr lang="en-US" sz="1200" b="1" dirty="0" err="1">
                <a:solidFill>
                  <a:srgbClr val="FFFFFF"/>
                </a:solidFill>
              </a:rPr>
              <a:t>producidas</a:t>
            </a:r>
            <a:r>
              <a:rPr lang="en-US" sz="1200" b="1" dirty="0">
                <a:solidFill>
                  <a:srgbClr val="FFFFFF"/>
                </a:solidFill>
              </a:rPr>
              <a:t> por </a:t>
            </a:r>
            <a:r>
              <a:rPr lang="en-US" sz="1200" b="1" dirty="0" err="1">
                <a:solidFill>
                  <a:srgbClr val="FFFFFF"/>
                </a:solidFill>
              </a:rPr>
              <a:t>corticoides</a:t>
            </a:r>
            <a:r>
              <a:rPr lang="en-US" sz="1200" b="1" dirty="0">
                <a:solidFill>
                  <a:srgbClr val="FFFFFF"/>
                </a:solidFill>
              </a:rPr>
              <a:t>"</a:t>
            </a:r>
          </a:p>
          <a:p>
            <a:pPr marL="0">
              <a:lnSpc>
                <a:spcPct val="110000"/>
              </a:lnSpc>
            </a:pPr>
            <a:r>
              <a:rPr lang="en-US" sz="1200" b="1" dirty="0">
                <a:solidFill>
                  <a:srgbClr val="FFFFFF"/>
                </a:solidFill>
              </a:rPr>
              <a:t>"En el granuloma los </a:t>
            </a:r>
            <a:r>
              <a:rPr lang="en-US" sz="1200" b="1" dirty="0" err="1">
                <a:solidFill>
                  <a:srgbClr val="FFFFFF"/>
                </a:solidFill>
              </a:rPr>
              <a:t>bordes</a:t>
            </a:r>
            <a:r>
              <a:rPr lang="en-US" sz="1200" b="1" dirty="0">
                <a:solidFill>
                  <a:srgbClr val="FFFFFF"/>
                </a:solidFill>
              </a:rPr>
              <a:t> no </a:t>
            </a:r>
            <a:r>
              <a:rPr lang="en-US" sz="1200" b="1" dirty="0" err="1">
                <a:solidFill>
                  <a:srgbClr val="FFFFFF"/>
                </a:solidFill>
              </a:rPr>
              <a:t>cierran</a:t>
            </a:r>
            <a:r>
              <a:rPr lang="en-US" sz="1200" b="1" dirty="0">
                <a:solidFill>
                  <a:srgbClr val="FFFFFF"/>
                </a:solidFill>
              </a:rPr>
              <a:t>. Para </a:t>
            </a:r>
            <a:r>
              <a:rPr lang="en-US" sz="1200" b="1" dirty="0" err="1">
                <a:solidFill>
                  <a:srgbClr val="FFFFFF"/>
                </a:solidFill>
              </a:rPr>
              <a:t>revivir</a:t>
            </a:r>
            <a:r>
              <a:rPr lang="en-US" sz="1200" b="1" dirty="0">
                <a:solidFill>
                  <a:srgbClr val="FFFFFF"/>
                </a:solidFill>
              </a:rPr>
              <a:t> los </a:t>
            </a:r>
            <a:r>
              <a:rPr lang="en-US" sz="1200" b="1" dirty="0" err="1">
                <a:solidFill>
                  <a:srgbClr val="FFFFFF"/>
                </a:solidFill>
              </a:rPr>
              <a:t>bordes</a:t>
            </a:r>
            <a:r>
              <a:rPr lang="en-US" sz="1200" b="1" dirty="0">
                <a:solidFill>
                  <a:srgbClr val="FFFFFF"/>
                </a:solidFill>
              </a:rPr>
              <a:t>, </a:t>
            </a:r>
            <a:r>
              <a:rPr lang="en-US" sz="1200" b="1" dirty="0" err="1">
                <a:solidFill>
                  <a:srgbClr val="FFFFFF"/>
                </a:solidFill>
              </a:rPr>
              <a:t>barrita</a:t>
            </a:r>
            <a:r>
              <a:rPr lang="en-US" sz="1200" b="1" dirty="0">
                <a:solidFill>
                  <a:srgbClr val="FFFFFF"/>
                </a:solidFill>
              </a:rPr>
              <a:t> de </a:t>
            </a:r>
            <a:r>
              <a:rPr lang="en-US" sz="1200" b="1" dirty="0" err="1">
                <a:solidFill>
                  <a:srgbClr val="FFFFFF"/>
                </a:solidFill>
              </a:rPr>
              <a:t>nitrato</a:t>
            </a:r>
            <a:r>
              <a:rPr lang="en-US" sz="1200" b="1" dirty="0">
                <a:solidFill>
                  <a:srgbClr val="FFFFFF"/>
                </a:solidFill>
              </a:rPr>
              <a:t> de </a:t>
            </a:r>
            <a:r>
              <a:rPr lang="en-US" sz="1200" b="1" dirty="0" err="1">
                <a:solidFill>
                  <a:srgbClr val="FFFFFF"/>
                </a:solidFill>
              </a:rPr>
              <a:t>plata</a:t>
            </a:r>
            <a:r>
              <a:rPr lang="en-US" sz="1200" b="1" dirty="0">
                <a:solidFill>
                  <a:srgbClr val="FFFFFF"/>
                </a:solidFill>
              </a:rPr>
              <a:t> (</a:t>
            </a:r>
            <a:r>
              <a:rPr lang="en-US" sz="1200" b="1" dirty="0" err="1">
                <a:solidFill>
                  <a:srgbClr val="FFFFFF"/>
                </a:solidFill>
              </a:rPr>
              <a:t>cáustico</a:t>
            </a:r>
            <a:r>
              <a:rPr lang="en-US" sz="1200" b="1" dirty="0">
                <a:solidFill>
                  <a:srgbClr val="FFFFFF"/>
                </a:solidFill>
              </a:rPr>
              <a:t>)"</a:t>
            </a:r>
          </a:p>
          <a:p>
            <a:pPr marL="0">
              <a:lnSpc>
                <a:spcPct val="110000"/>
              </a:lnSpc>
            </a:pPr>
            <a:r>
              <a:rPr lang="en-US" sz="1200" b="1" dirty="0">
                <a:solidFill>
                  <a:srgbClr val="FFFFFF"/>
                </a:solidFill>
              </a:rPr>
              <a:t>"La </a:t>
            </a:r>
            <a:r>
              <a:rPr lang="en-US" sz="1200" b="1" dirty="0" err="1">
                <a:solidFill>
                  <a:srgbClr val="FFFFFF"/>
                </a:solidFill>
              </a:rPr>
              <a:t>rosácea</a:t>
            </a:r>
            <a:r>
              <a:rPr lang="en-US" sz="1200" b="1" dirty="0">
                <a:solidFill>
                  <a:srgbClr val="FFFFFF"/>
                </a:solidFill>
              </a:rPr>
              <a:t> es una dermatosis </a:t>
            </a:r>
            <a:r>
              <a:rPr lang="en-US" sz="1200" b="1" dirty="0" err="1">
                <a:solidFill>
                  <a:srgbClr val="FFFFFF"/>
                </a:solidFill>
              </a:rPr>
              <a:t>crónica</a:t>
            </a:r>
            <a:r>
              <a:rPr lang="en-US" sz="1200" b="1" dirty="0">
                <a:solidFill>
                  <a:srgbClr val="FFFFFF"/>
                </a:solidFill>
              </a:rPr>
              <a:t> del </a:t>
            </a:r>
            <a:r>
              <a:rPr lang="en-US" sz="1200" b="1" dirty="0" err="1">
                <a:solidFill>
                  <a:srgbClr val="FFFFFF"/>
                </a:solidFill>
              </a:rPr>
              <a:t>área</a:t>
            </a:r>
            <a:r>
              <a:rPr lang="en-US" sz="1200" b="1" dirty="0">
                <a:solidFill>
                  <a:srgbClr val="FFFFFF"/>
                </a:solidFill>
              </a:rPr>
              <a:t> </a:t>
            </a:r>
            <a:r>
              <a:rPr lang="en-US" sz="1200" b="1" dirty="0" err="1">
                <a:solidFill>
                  <a:srgbClr val="FFFFFF"/>
                </a:solidFill>
              </a:rPr>
              <a:t>centrofacial</a:t>
            </a:r>
            <a:r>
              <a:rPr lang="en-US" sz="1200" b="1" dirty="0">
                <a:solidFill>
                  <a:srgbClr val="FFFFFF"/>
                </a:solidFill>
              </a:rPr>
              <a:t>, dado por un </a:t>
            </a:r>
            <a:r>
              <a:rPr lang="en-US" sz="1200" b="1" dirty="0" err="1">
                <a:solidFill>
                  <a:srgbClr val="FFFFFF"/>
                </a:solidFill>
              </a:rPr>
              <a:t>estado</a:t>
            </a:r>
            <a:r>
              <a:rPr lang="en-US" sz="1200" b="1" dirty="0">
                <a:solidFill>
                  <a:srgbClr val="FFFFFF"/>
                </a:solidFill>
              </a:rPr>
              <a:t> vasomotor </a:t>
            </a:r>
            <a:r>
              <a:rPr lang="en-US" sz="1200" b="1" dirty="0" err="1">
                <a:solidFill>
                  <a:srgbClr val="FFFFFF"/>
                </a:solidFill>
              </a:rPr>
              <a:t>reaccional.Pueden</a:t>
            </a:r>
            <a:r>
              <a:rPr lang="en-US" sz="1200" b="1" dirty="0">
                <a:solidFill>
                  <a:srgbClr val="FFFFFF"/>
                </a:solidFill>
              </a:rPr>
              <a:t> </a:t>
            </a:r>
            <a:r>
              <a:rPr lang="en-US" sz="1200" b="1" dirty="0" err="1">
                <a:solidFill>
                  <a:srgbClr val="FFFFFF"/>
                </a:solidFill>
              </a:rPr>
              <a:t>observarse</a:t>
            </a:r>
            <a:r>
              <a:rPr lang="en-US" sz="1200" b="1" dirty="0">
                <a:solidFill>
                  <a:srgbClr val="FFFFFF"/>
                </a:solidFill>
              </a:rPr>
              <a:t> </a:t>
            </a:r>
            <a:r>
              <a:rPr lang="en-US" sz="1200" b="1" dirty="0" err="1">
                <a:solidFill>
                  <a:srgbClr val="FFFFFF"/>
                </a:solidFill>
              </a:rPr>
              <a:t>eritema</a:t>
            </a:r>
            <a:r>
              <a:rPr lang="en-US" sz="1200" b="1" dirty="0">
                <a:solidFill>
                  <a:srgbClr val="FFFFFF"/>
                </a:solidFill>
              </a:rPr>
              <a:t>, telangiectasias, </a:t>
            </a:r>
            <a:r>
              <a:rPr lang="en-US" sz="1200" b="1" dirty="0" err="1">
                <a:solidFill>
                  <a:srgbClr val="FFFFFF"/>
                </a:solidFill>
              </a:rPr>
              <a:t>pápúlas</a:t>
            </a:r>
            <a:r>
              <a:rPr lang="en-US" sz="1200" b="1" dirty="0">
                <a:solidFill>
                  <a:srgbClr val="FFFFFF"/>
                </a:solidFill>
              </a:rPr>
              <a:t> y </a:t>
            </a:r>
            <a:r>
              <a:rPr lang="en-US" sz="1200" b="1" dirty="0" err="1">
                <a:solidFill>
                  <a:srgbClr val="FFFFFF"/>
                </a:solidFill>
              </a:rPr>
              <a:t>pústulas</a:t>
            </a:r>
            <a:r>
              <a:rPr lang="en-US" sz="1200" b="1" dirty="0">
                <a:solidFill>
                  <a:srgbClr val="FFFFFF"/>
                </a:solidFill>
              </a:rPr>
              <a:t>  (</a:t>
            </a:r>
            <a:r>
              <a:rPr lang="en-US" sz="1200" b="1" dirty="0" err="1">
                <a:solidFill>
                  <a:srgbClr val="FFFFFF"/>
                </a:solidFill>
              </a:rPr>
              <a:t>fase</a:t>
            </a:r>
            <a:r>
              <a:rPr lang="en-US" sz="1200" b="1" dirty="0">
                <a:solidFill>
                  <a:srgbClr val="FFFFFF"/>
                </a:solidFill>
              </a:rPr>
              <a:t> </a:t>
            </a:r>
            <a:r>
              <a:rPr lang="en-US" sz="1200" b="1" dirty="0" err="1">
                <a:solidFill>
                  <a:srgbClr val="FFFFFF"/>
                </a:solidFill>
              </a:rPr>
              <a:t>pseudoacneica</a:t>
            </a:r>
            <a:r>
              <a:rPr lang="en-US" sz="1200" b="1" dirty="0">
                <a:solidFill>
                  <a:srgbClr val="FFFFFF"/>
                </a:solidFill>
              </a:rPr>
              <a:t>, sin </a:t>
            </a:r>
            <a:r>
              <a:rPr lang="en-US" sz="1200" b="1" dirty="0" err="1">
                <a:solidFill>
                  <a:srgbClr val="FFFFFF"/>
                </a:solidFill>
              </a:rPr>
              <a:t>comedones</a:t>
            </a:r>
            <a:r>
              <a:rPr lang="en-US" sz="1200" b="1" dirty="0">
                <a:solidFill>
                  <a:srgbClr val="FFFFFF"/>
                </a:solidFill>
              </a:rPr>
              <a:t>), </a:t>
            </a:r>
            <a:r>
              <a:rPr lang="en-US" sz="1200" b="1" dirty="0" err="1">
                <a:solidFill>
                  <a:srgbClr val="FFFFFF"/>
                </a:solidFill>
              </a:rPr>
              <a:t>fimas</a:t>
            </a:r>
            <a:r>
              <a:rPr lang="en-US" sz="1200" b="1" dirty="0">
                <a:solidFill>
                  <a:srgbClr val="FFFFFF"/>
                </a:solidFill>
              </a:rPr>
              <a:t> y </a:t>
            </a:r>
            <a:r>
              <a:rPr lang="en-US" sz="1200" b="1" dirty="0" err="1">
                <a:solidFill>
                  <a:srgbClr val="FFFFFF"/>
                </a:solidFill>
              </a:rPr>
              <a:t>afectación</a:t>
            </a:r>
            <a:r>
              <a:rPr lang="en-US" sz="1200" b="1" dirty="0">
                <a:solidFill>
                  <a:srgbClr val="FFFFFF"/>
                </a:solidFill>
              </a:rPr>
              <a:t> ocular. Debe </a:t>
            </a:r>
            <a:r>
              <a:rPr lang="en-US" sz="1200" b="1" dirty="0" err="1">
                <a:solidFill>
                  <a:srgbClr val="FFFFFF"/>
                </a:solidFill>
              </a:rPr>
              <a:t>evitarse</a:t>
            </a:r>
            <a:r>
              <a:rPr lang="en-US" sz="1200" b="1" dirty="0">
                <a:solidFill>
                  <a:srgbClr val="FFFFFF"/>
                </a:solidFill>
              </a:rPr>
              <a:t> el </a:t>
            </a:r>
            <a:r>
              <a:rPr lang="en-US" sz="1200" b="1" dirty="0" err="1">
                <a:solidFill>
                  <a:srgbClr val="FFFFFF"/>
                </a:solidFill>
              </a:rPr>
              <a:t>calor</a:t>
            </a:r>
            <a:r>
              <a:rPr lang="en-US" sz="1200" b="1" dirty="0">
                <a:solidFill>
                  <a:srgbClr val="FFFFFF"/>
                </a:solidFill>
              </a:rPr>
              <a:t>, </a:t>
            </a:r>
            <a:r>
              <a:rPr lang="en-US" sz="1200" b="1" dirty="0" err="1">
                <a:solidFill>
                  <a:srgbClr val="FFFFFF"/>
                </a:solidFill>
              </a:rPr>
              <a:t>refrescar</a:t>
            </a:r>
            <a:r>
              <a:rPr lang="en-US" sz="1200" b="1" dirty="0">
                <a:solidFill>
                  <a:srgbClr val="FFFFFF"/>
                </a:solidFill>
              </a:rPr>
              <a:t> el </a:t>
            </a:r>
            <a:r>
              <a:rPr lang="en-US" sz="1200" b="1" dirty="0" err="1">
                <a:solidFill>
                  <a:srgbClr val="FFFFFF"/>
                </a:solidFill>
              </a:rPr>
              <a:t>cuello</a:t>
            </a:r>
            <a:r>
              <a:rPr lang="en-US" sz="1200" b="1" dirty="0">
                <a:solidFill>
                  <a:srgbClr val="FFFFFF"/>
                </a:solidFill>
              </a:rPr>
              <a:t>, y usar </a:t>
            </a:r>
            <a:r>
              <a:rPr lang="en-US" sz="1200" b="1" dirty="0" err="1">
                <a:solidFill>
                  <a:srgbClr val="FFFFFF"/>
                </a:solidFill>
              </a:rPr>
              <a:t>mucha</a:t>
            </a:r>
            <a:r>
              <a:rPr lang="en-US" sz="1200" b="1" dirty="0">
                <a:solidFill>
                  <a:srgbClr val="FFFFFF"/>
                </a:solidFill>
              </a:rPr>
              <a:t> crema, con o sin </a:t>
            </a:r>
            <a:r>
              <a:rPr lang="en-US" sz="1200" b="1" dirty="0" err="1">
                <a:solidFill>
                  <a:srgbClr val="FFFFFF"/>
                </a:solidFill>
              </a:rPr>
              <a:t>metronidazol</a:t>
            </a:r>
            <a:r>
              <a:rPr lang="en-US" sz="1200" b="1" dirty="0">
                <a:solidFill>
                  <a:srgbClr val="FFFFFF"/>
                </a:solidFill>
              </a:rPr>
              <a:t> al 1% ante la </a:t>
            </a:r>
            <a:r>
              <a:rPr lang="en-US" sz="1200" b="1" dirty="0" err="1">
                <a:solidFill>
                  <a:srgbClr val="FFFFFF"/>
                </a:solidFill>
              </a:rPr>
              <a:t>sospecha</a:t>
            </a:r>
            <a:r>
              <a:rPr lang="en-US" sz="1200" b="1" dirty="0">
                <a:solidFill>
                  <a:srgbClr val="FFFFFF"/>
                </a:solidFill>
              </a:rPr>
              <a:t> de </a:t>
            </a:r>
            <a:r>
              <a:rPr lang="en-US" sz="1200" b="1" dirty="0" err="1">
                <a:solidFill>
                  <a:srgbClr val="FFFFFF"/>
                </a:solidFill>
              </a:rPr>
              <a:t>colonización</a:t>
            </a:r>
            <a:r>
              <a:rPr lang="en-US" sz="1200" b="1" dirty="0">
                <a:solidFill>
                  <a:srgbClr val="FFFFFF"/>
                </a:solidFill>
              </a:rPr>
              <a:t> de los </a:t>
            </a:r>
            <a:r>
              <a:rPr lang="en-US" sz="1200" b="1" dirty="0" err="1">
                <a:solidFill>
                  <a:srgbClr val="FFFFFF"/>
                </a:solidFill>
              </a:rPr>
              <a:t>folículos</a:t>
            </a:r>
            <a:r>
              <a:rPr lang="en-US" sz="1200" b="1" dirty="0">
                <a:solidFill>
                  <a:srgbClr val="FFFFFF"/>
                </a:solidFill>
              </a:rPr>
              <a:t> </a:t>
            </a:r>
            <a:r>
              <a:rPr lang="en-US" sz="1200" b="1" dirty="0" err="1">
                <a:solidFill>
                  <a:srgbClr val="FFFFFF"/>
                </a:solidFill>
              </a:rPr>
              <a:t>pilosos</a:t>
            </a:r>
            <a:r>
              <a:rPr lang="en-US" sz="1200" b="1" dirty="0">
                <a:solidFill>
                  <a:srgbClr val="FFFFFF"/>
                </a:solidFill>
              </a:rPr>
              <a:t> por </a:t>
            </a:r>
            <a:r>
              <a:rPr lang="en-US" sz="1200" b="1" dirty="0" err="1">
                <a:solidFill>
                  <a:srgbClr val="FFFFFF"/>
                </a:solidFill>
              </a:rPr>
              <a:t>Demódex</a:t>
            </a:r>
            <a:r>
              <a:rPr lang="en-US" sz="1200" b="1" dirty="0">
                <a:solidFill>
                  <a:srgbClr val="FFFFFF"/>
                </a:solidFill>
              </a:rPr>
              <a:t>. Para </a:t>
            </a:r>
            <a:r>
              <a:rPr lang="en-US" sz="1200" b="1" dirty="0" err="1">
                <a:solidFill>
                  <a:srgbClr val="FFFFFF"/>
                </a:solidFill>
              </a:rPr>
              <a:t>frenar</a:t>
            </a:r>
            <a:r>
              <a:rPr lang="en-US" sz="1200" b="1" dirty="0">
                <a:solidFill>
                  <a:srgbClr val="FFFFFF"/>
                </a:solidFill>
              </a:rPr>
              <a:t> u </a:t>
            </a:r>
            <a:r>
              <a:rPr lang="en-US" sz="1200" b="1" dirty="0" err="1">
                <a:solidFill>
                  <a:srgbClr val="FFFFFF"/>
                </a:solidFill>
              </a:rPr>
              <a:t>evitar</a:t>
            </a:r>
            <a:r>
              <a:rPr lang="en-US" sz="1200" b="1" dirty="0">
                <a:solidFill>
                  <a:srgbClr val="FFFFFF"/>
                </a:solidFill>
              </a:rPr>
              <a:t> el </a:t>
            </a:r>
            <a:r>
              <a:rPr lang="en-US" sz="1200" b="1" dirty="0" err="1">
                <a:solidFill>
                  <a:srgbClr val="FFFFFF"/>
                </a:solidFill>
              </a:rPr>
              <a:t>brote</a:t>
            </a:r>
            <a:r>
              <a:rPr lang="en-US" sz="1200" b="1" dirty="0">
                <a:solidFill>
                  <a:srgbClr val="FFFFFF"/>
                </a:solidFill>
              </a:rPr>
              <a:t>, </a:t>
            </a:r>
            <a:r>
              <a:rPr lang="en-US" sz="1200" b="1" dirty="0" err="1">
                <a:solidFill>
                  <a:srgbClr val="FFFFFF"/>
                </a:solidFill>
              </a:rPr>
              <a:t>doxiciclina</a:t>
            </a:r>
            <a:r>
              <a:rPr lang="en-US" sz="1200" b="1" dirty="0">
                <a:solidFill>
                  <a:srgbClr val="FFFFFF"/>
                </a:solidFill>
              </a:rPr>
              <a:t> 100mg por 15 días o 100mg por  30 días, </a:t>
            </a:r>
            <a:r>
              <a:rPr lang="en-US" sz="1200" b="1" dirty="0" err="1">
                <a:solidFill>
                  <a:srgbClr val="FFFFFF"/>
                </a:solidFill>
              </a:rPr>
              <a:t>cada</a:t>
            </a:r>
            <a:r>
              <a:rPr lang="en-US" sz="1200" b="1" dirty="0">
                <a:solidFill>
                  <a:srgbClr val="FFFFFF"/>
                </a:solidFill>
              </a:rPr>
              <a:t> 12hs </a:t>
            </a:r>
            <a:r>
              <a:rPr lang="en-US" sz="1200" b="1" dirty="0" err="1">
                <a:solidFill>
                  <a:srgbClr val="FFFFFF"/>
                </a:solidFill>
              </a:rPr>
              <a:t>si</a:t>
            </a:r>
            <a:r>
              <a:rPr lang="en-US" sz="1200" b="1" dirty="0">
                <a:solidFill>
                  <a:srgbClr val="FFFFFF"/>
                </a:solidFill>
              </a:rPr>
              <a:t> </a:t>
            </a:r>
            <a:r>
              <a:rPr lang="en-US" sz="1200" b="1" dirty="0" err="1">
                <a:solidFill>
                  <a:srgbClr val="FFFFFF"/>
                </a:solidFill>
              </a:rPr>
              <a:t>mucho</a:t>
            </a:r>
            <a:r>
              <a:rPr lang="en-US" sz="1200" b="1" dirty="0">
                <a:solidFill>
                  <a:srgbClr val="FFFFFF"/>
                </a:solidFill>
              </a:rPr>
              <a:t> </a:t>
            </a:r>
            <a:r>
              <a:rPr lang="en-US" sz="1200" b="1" dirty="0" err="1">
                <a:solidFill>
                  <a:srgbClr val="FFFFFF"/>
                </a:solidFill>
              </a:rPr>
              <a:t>brote</a:t>
            </a:r>
            <a:r>
              <a:rPr lang="en-US" sz="1200" b="1" dirty="0">
                <a:solidFill>
                  <a:srgbClr val="FFFFFF"/>
                </a:solidFill>
              </a:rPr>
              <a:t>)."</a:t>
            </a:r>
          </a:p>
        </p:txBody>
      </p:sp>
    </p:spTree>
    <p:extLst>
      <p:ext uri="{BB962C8B-B14F-4D97-AF65-F5344CB8AC3E}">
        <p14:creationId xmlns:p14="http://schemas.microsoft.com/office/powerpoint/2010/main" val="6687374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9646535-AEF6-4883-A4F9-EEC1F8B43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B7EFF05-A8DA-4B3E-9C21-7A04283D48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5173AA7E-FB13-4C7C-BE86-ECAD9E5904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B6EC153-DED3-475F-9AE0-D69887DFC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A8756A1B-6950-48DF-9439-2314515C37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 y="0"/>
            <a:ext cx="4789061" cy="6858000"/>
          </a:xfrm>
          <a:custGeom>
            <a:avLst/>
            <a:gdLst>
              <a:gd name="connsiteX0" fmla="*/ 0 w 4789061"/>
              <a:gd name="connsiteY0" fmla="*/ 0 h 6858000"/>
              <a:gd name="connsiteX1" fmla="*/ 4248416 w 4789061"/>
              <a:gd name="connsiteY1" fmla="*/ 0 h 6858000"/>
              <a:gd name="connsiteX2" fmla="*/ 4442571 w 4789061"/>
              <a:gd name="connsiteY2" fmla="*/ 413260 h 6858000"/>
              <a:gd name="connsiteX3" fmla="*/ 4652176 w 4789061"/>
              <a:gd name="connsiteY3" fmla="*/ 4153439 h 6858000"/>
              <a:gd name="connsiteX4" fmla="*/ 3478386 w 4789061"/>
              <a:gd name="connsiteY4" fmla="*/ 6758958 h 6858000"/>
              <a:gd name="connsiteX5" fmla="*/ 3423920 w 4789061"/>
              <a:gd name="connsiteY5" fmla="*/ 6858000 h 6858000"/>
              <a:gd name="connsiteX6" fmla="*/ 0 w 478906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89061" h="6858000">
                <a:moveTo>
                  <a:pt x="0" y="0"/>
                </a:moveTo>
                <a:lnTo>
                  <a:pt x="4248416" y="0"/>
                </a:lnTo>
                <a:lnTo>
                  <a:pt x="4442571" y="413260"/>
                </a:lnTo>
                <a:cubicBezTo>
                  <a:pt x="5071387" y="1505896"/>
                  <a:pt x="4652176" y="3775219"/>
                  <a:pt x="4652176" y="4153439"/>
                </a:cubicBezTo>
                <a:cubicBezTo>
                  <a:pt x="4652176" y="5624297"/>
                  <a:pt x="3855675" y="6170615"/>
                  <a:pt x="3478386" y="6758958"/>
                </a:cubicBezTo>
                <a:lnTo>
                  <a:pt x="3423920" y="6858000"/>
                </a:lnTo>
                <a:lnTo>
                  <a:pt x="0" y="6858000"/>
                </a:lnTo>
                <a:close/>
              </a:path>
            </a:pathLst>
          </a:custGeom>
          <a:solidFill>
            <a:schemeClr val="bg2"/>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 name="Título 1">
            <a:extLst>
              <a:ext uri="{FF2B5EF4-FFF2-40B4-BE49-F238E27FC236}">
                <a16:creationId xmlns:a16="http://schemas.microsoft.com/office/drawing/2014/main" id="{4EEA79ED-82B0-442F-96B0-DE48D83B8BAB}"/>
              </a:ext>
            </a:extLst>
          </p:cNvPr>
          <p:cNvSpPr>
            <a:spLocks noGrp="1"/>
          </p:cNvSpPr>
          <p:nvPr>
            <p:ph type="title" idx="4294967295"/>
          </p:nvPr>
        </p:nvSpPr>
        <p:spPr>
          <a:xfrm>
            <a:off x="720000" y="619200"/>
            <a:ext cx="3095626" cy="3241599"/>
          </a:xfrm>
        </p:spPr>
        <p:txBody>
          <a:bodyPr vert="horz" wrap="square" lIns="0" tIns="0" rIns="0" bIns="0" rtlCol="0" anchor="t" anchorCtr="0">
            <a:normAutofit/>
          </a:bodyPr>
          <a:lstStyle/>
          <a:p>
            <a:r>
              <a:rPr lang="en-US" b="1"/>
              <a:t>P E R L A S </a:t>
            </a:r>
          </a:p>
        </p:txBody>
      </p:sp>
      <p:sp>
        <p:nvSpPr>
          <p:cNvPr id="25" name="Freeform 10">
            <a:extLst>
              <a:ext uri="{FF2B5EF4-FFF2-40B4-BE49-F238E27FC236}">
                <a16:creationId xmlns:a16="http://schemas.microsoft.com/office/drawing/2014/main" id="{F85A6BBD-7399-450C-8FA5-F8AE24156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4394617">
            <a:off x="2970833" y="4308884"/>
            <a:ext cx="2069886" cy="1937439"/>
          </a:xfrm>
          <a:custGeom>
            <a:avLst/>
            <a:gdLst>
              <a:gd name="T0" fmla="*/ 43 w 250"/>
              <a:gd name="T1" fmla="*/ 167 h 234"/>
              <a:gd name="T2" fmla="*/ 70 w 250"/>
              <a:gd name="T3" fmla="*/ 133 h 234"/>
              <a:gd name="T4" fmla="*/ 48 w 250"/>
              <a:gd name="T5" fmla="*/ 134 h 234"/>
              <a:gd name="T6" fmla="*/ 19 w 250"/>
              <a:gd name="T7" fmla="*/ 130 h 234"/>
              <a:gd name="T8" fmla="*/ 6 w 250"/>
              <a:gd name="T9" fmla="*/ 123 h 234"/>
              <a:gd name="T10" fmla="*/ 1 w 250"/>
              <a:gd name="T11" fmla="*/ 103 h 234"/>
              <a:gd name="T12" fmla="*/ 11 w 250"/>
              <a:gd name="T13" fmla="*/ 81 h 234"/>
              <a:gd name="T14" fmla="*/ 23 w 250"/>
              <a:gd name="T15" fmla="*/ 76 h 234"/>
              <a:gd name="T16" fmla="*/ 81 w 250"/>
              <a:gd name="T17" fmla="*/ 78 h 234"/>
              <a:gd name="T18" fmla="*/ 65 w 250"/>
              <a:gd name="T19" fmla="*/ 49 h 234"/>
              <a:gd name="T20" fmla="*/ 57 w 250"/>
              <a:gd name="T21" fmla="*/ 27 h 234"/>
              <a:gd name="T22" fmla="*/ 67 w 250"/>
              <a:gd name="T23" fmla="*/ 12 h 234"/>
              <a:gd name="T24" fmla="*/ 85 w 250"/>
              <a:gd name="T25" fmla="*/ 1 h 234"/>
              <a:gd name="T26" fmla="*/ 101 w 250"/>
              <a:gd name="T27" fmla="*/ 8 h 234"/>
              <a:gd name="T28" fmla="*/ 107 w 250"/>
              <a:gd name="T29" fmla="*/ 15 h 234"/>
              <a:gd name="T30" fmla="*/ 120 w 250"/>
              <a:gd name="T31" fmla="*/ 37 h 234"/>
              <a:gd name="T32" fmla="*/ 131 w 250"/>
              <a:gd name="T33" fmla="*/ 60 h 234"/>
              <a:gd name="T34" fmla="*/ 164 w 250"/>
              <a:gd name="T35" fmla="*/ 25 h 234"/>
              <a:gd name="T36" fmla="*/ 187 w 250"/>
              <a:gd name="T37" fmla="*/ 11 h 234"/>
              <a:gd name="T38" fmla="*/ 205 w 250"/>
              <a:gd name="T39" fmla="*/ 19 h 234"/>
              <a:gd name="T40" fmla="*/ 214 w 250"/>
              <a:gd name="T41" fmla="*/ 34 h 234"/>
              <a:gd name="T42" fmla="*/ 203 w 250"/>
              <a:gd name="T43" fmla="*/ 57 h 234"/>
              <a:gd name="T44" fmla="*/ 166 w 250"/>
              <a:gd name="T45" fmla="*/ 100 h 234"/>
              <a:gd name="T46" fmla="*/ 217 w 250"/>
              <a:gd name="T47" fmla="*/ 98 h 234"/>
              <a:gd name="T48" fmla="*/ 244 w 250"/>
              <a:gd name="T49" fmla="*/ 104 h 234"/>
              <a:gd name="T50" fmla="*/ 249 w 250"/>
              <a:gd name="T51" fmla="*/ 115 h 234"/>
              <a:gd name="T52" fmla="*/ 247 w 250"/>
              <a:gd name="T53" fmla="*/ 129 h 234"/>
              <a:gd name="T54" fmla="*/ 245 w 250"/>
              <a:gd name="T55" fmla="*/ 134 h 234"/>
              <a:gd name="T56" fmla="*/ 241 w 250"/>
              <a:gd name="T57" fmla="*/ 141 h 234"/>
              <a:gd name="T58" fmla="*/ 227 w 250"/>
              <a:gd name="T59" fmla="*/ 147 h 234"/>
              <a:gd name="T60" fmla="*/ 187 w 250"/>
              <a:gd name="T61" fmla="*/ 151 h 234"/>
              <a:gd name="T62" fmla="*/ 160 w 250"/>
              <a:gd name="T63" fmla="*/ 148 h 234"/>
              <a:gd name="T64" fmla="*/ 168 w 250"/>
              <a:gd name="T65" fmla="*/ 168 h 234"/>
              <a:gd name="T66" fmla="*/ 176 w 250"/>
              <a:gd name="T67" fmla="*/ 194 h 234"/>
              <a:gd name="T68" fmla="*/ 176 w 250"/>
              <a:gd name="T69" fmla="*/ 211 h 234"/>
              <a:gd name="T70" fmla="*/ 170 w 250"/>
              <a:gd name="T71" fmla="*/ 221 h 234"/>
              <a:gd name="T72" fmla="*/ 156 w 250"/>
              <a:gd name="T73" fmla="*/ 230 h 234"/>
              <a:gd name="T74" fmla="*/ 130 w 250"/>
              <a:gd name="T75" fmla="*/ 226 h 234"/>
              <a:gd name="T76" fmla="*/ 122 w 250"/>
              <a:gd name="T77" fmla="*/ 213 h 234"/>
              <a:gd name="T78" fmla="*/ 110 w 250"/>
              <a:gd name="T79" fmla="*/ 169 h 234"/>
              <a:gd name="T80" fmla="*/ 92 w 250"/>
              <a:gd name="T81" fmla="*/ 192 h 234"/>
              <a:gd name="T82" fmla="*/ 87 w 250"/>
              <a:gd name="T83" fmla="*/ 197 h 234"/>
              <a:gd name="T84" fmla="*/ 84 w 250"/>
              <a:gd name="T85" fmla="*/ 201 h 234"/>
              <a:gd name="T86" fmla="*/ 65 w 250"/>
              <a:gd name="T87" fmla="*/ 212 h 234"/>
              <a:gd name="T88" fmla="*/ 50 w 250"/>
              <a:gd name="T89" fmla="*/ 204 h 234"/>
              <a:gd name="T90" fmla="*/ 44 w 250"/>
              <a:gd name="T91" fmla="*/ 198 h 234"/>
              <a:gd name="T92" fmla="*/ 38 w 250"/>
              <a:gd name="T93" fmla="*/ 185 h 234"/>
              <a:gd name="T94" fmla="*/ 43 w 250"/>
              <a:gd name="T95" fmla="*/ 16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0" h="234">
                <a:moveTo>
                  <a:pt x="43" y="167"/>
                </a:moveTo>
                <a:cubicBezTo>
                  <a:pt x="70" y="133"/>
                  <a:pt x="70" y="133"/>
                  <a:pt x="70" y="133"/>
                </a:cubicBezTo>
                <a:cubicBezTo>
                  <a:pt x="60" y="134"/>
                  <a:pt x="61" y="134"/>
                  <a:pt x="48" y="134"/>
                </a:cubicBezTo>
                <a:cubicBezTo>
                  <a:pt x="34" y="133"/>
                  <a:pt x="24" y="132"/>
                  <a:pt x="19" y="130"/>
                </a:cubicBezTo>
                <a:cubicBezTo>
                  <a:pt x="13" y="128"/>
                  <a:pt x="9" y="126"/>
                  <a:pt x="6" y="123"/>
                </a:cubicBezTo>
                <a:cubicBezTo>
                  <a:pt x="1" y="119"/>
                  <a:pt x="0" y="112"/>
                  <a:pt x="1" y="103"/>
                </a:cubicBezTo>
                <a:cubicBezTo>
                  <a:pt x="2" y="93"/>
                  <a:pt x="6" y="86"/>
                  <a:pt x="11" y="81"/>
                </a:cubicBezTo>
                <a:cubicBezTo>
                  <a:pt x="15" y="77"/>
                  <a:pt x="18" y="76"/>
                  <a:pt x="23" y="76"/>
                </a:cubicBezTo>
                <a:cubicBezTo>
                  <a:pt x="81" y="78"/>
                  <a:pt x="81" y="78"/>
                  <a:pt x="81" y="78"/>
                </a:cubicBezTo>
                <a:cubicBezTo>
                  <a:pt x="65" y="49"/>
                  <a:pt x="65" y="49"/>
                  <a:pt x="65" y="49"/>
                </a:cubicBezTo>
                <a:cubicBezTo>
                  <a:pt x="58" y="40"/>
                  <a:pt x="56" y="33"/>
                  <a:pt x="57" y="27"/>
                </a:cubicBezTo>
                <a:cubicBezTo>
                  <a:pt x="58" y="21"/>
                  <a:pt x="62" y="16"/>
                  <a:pt x="67" y="12"/>
                </a:cubicBezTo>
                <a:cubicBezTo>
                  <a:pt x="74" y="6"/>
                  <a:pt x="80" y="2"/>
                  <a:pt x="85" y="1"/>
                </a:cubicBezTo>
                <a:cubicBezTo>
                  <a:pt x="90" y="0"/>
                  <a:pt x="95" y="2"/>
                  <a:pt x="101" y="8"/>
                </a:cubicBezTo>
                <a:cubicBezTo>
                  <a:pt x="104" y="11"/>
                  <a:pt x="106" y="13"/>
                  <a:pt x="107" y="15"/>
                </a:cubicBezTo>
                <a:cubicBezTo>
                  <a:pt x="110" y="19"/>
                  <a:pt x="112" y="20"/>
                  <a:pt x="120" y="37"/>
                </a:cubicBezTo>
                <a:cubicBezTo>
                  <a:pt x="129" y="55"/>
                  <a:pt x="128" y="51"/>
                  <a:pt x="131" y="60"/>
                </a:cubicBezTo>
                <a:cubicBezTo>
                  <a:pt x="164" y="25"/>
                  <a:pt x="164" y="25"/>
                  <a:pt x="164" y="25"/>
                </a:cubicBezTo>
                <a:cubicBezTo>
                  <a:pt x="173" y="16"/>
                  <a:pt x="180" y="11"/>
                  <a:pt x="187" y="11"/>
                </a:cubicBezTo>
                <a:cubicBezTo>
                  <a:pt x="193" y="10"/>
                  <a:pt x="200" y="13"/>
                  <a:pt x="205" y="19"/>
                </a:cubicBezTo>
                <a:cubicBezTo>
                  <a:pt x="210" y="24"/>
                  <a:pt x="213" y="29"/>
                  <a:pt x="214" y="34"/>
                </a:cubicBezTo>
                <a:cubicBezTo>
                  <a:pt x="214" y="39"/>
                  <a:pt x="211" y="47"/>
                  <a:pt x="203" y="57"/>
                </a:cubicBezTo>
                <a:cubicBezTo>
                  <a:pt x="166" y="100"/>
                  <a:pt x="166" y="100"/>
                  <a:pt x="166" y="100"/>
                </a:cubicBezTo>
                <a:cubicBezTo>
                  <a:pt x="217" y="98"/>
                  <a:pt x="217" y="98"/>
                  <a:pt x="217" y="98"/>
                </a:cubicBezTo>
                <a:cubicBezTo>
                  <a:pt x="229" y="96"/>
                  <a:pt x="238" y="98"/>
                  <a:pt x="244" y="104"/>
                </a:cubicBezTo>
                <a:cubicBezTo>
                  <a:pt x="247" y="107"/>
                  <a:pt x="249" y="111"/>
                  <a:pt x="249" y="115"/>
                </a:cubicBezTo>
                <a:cubicBezTo>
                  <a:pt x="250" y="120"/>
                  <a:pt x="249" y="124"/>
                  <a:pt x="247" y="129"/>
                </a:cubicBezTo>
                <a:cubicBezTo>
                  <a:pt x="247" y="130"/>
                  <a:pt x="246" y="132"/>
                  <a:pt x="245" y="134"/>
                </a:cubicBezTo>
                <a:cubicBezTo>
                  <a:pt x="244" y="137"/>
                  <a:pt x="243" y="140"/>
                  <a:pt x="241" y="141"/>
                </a:cubicBezTo>
                <a:cubicBezTo>
                  <a:pt x="239" y="144"/>
                  <a:pt x="234" y="146"/>
                  <a:pt x="227" y="147"/>
                </a:cubicBezTo>
                <a:cubicBezTo>
                  <a:pt x="221" y="149"/>
                  <a:pt x="207" y="150"/>
                  <a:pt x="187" y="151"/>
                </a:cubicBezTo>
                <a:cubicBezTo>
                  <a:pt x="175" y="152"/>
                  <a:pt x="161" y="148"/>
                  <a:pt x="160" y="148"/>
                </a:cubicBezTo>
                <a:cubicBezTo>
                  <a:pt x="161" y="151"/>
                  <a:pt x="165" y="161"/>
                  <a:pt x="168" y="168"/>
                </a:cubicBezTo>
                <a:cubicBezTo>
                  <a:pt x="168" y="171"/>
                  <a:pt x="173" y="181"/>
                  <a:pt x="176" y="194"/>
                </a:cubicBezTo>
                <a:cubicBezTo>
                  <a:pt x="179" y="206"/>
                  <a:pt x="176" y="203"/>
                  <a:pt x="176" y="211"/>
                </a:cubicBezTo>
                <a:cubicBezTo>
                  <a:pt x="176" y="214"/>
                  <a:pt x="174" y="217"/>
                  <a:pt x="170" y="221"/>
                </a:cubicBezTo>
                <a:cubicBezTo>
                  <a:pt x="166" y="226"/>
                  <a:pt x="161" y="228"/>
                  <a:pt x="156" y="230"/>
                </a:cubicBezTo>
                <a:cubicBezTo>
                  <a:pt x="147" y="234"/>
                  <a:pt x="137" y="233"/>
                  <a:pt x="130" y="226"/>
                </a:cubicBezTo>
                <a:cubicBezTo>
                  <a:pt x="127" y="223"/>
                  <a:pt x="125" y="219"/>
                  <a:pt x="122" y="213"/>
                </a:cubicBezTo>
                <a:cubicBezTo>
                  <a:pt x="118" y="188"/>
                  <a:pt x="117" y="189"/>
                  <a:pt x="110" y="169"/>
                </a:cubicBezTo>
                <a:cubicBezTo>
                  <a:pt x="92" y="192"/>
                  <a:pt x="92" y="192"/>
                  <a:pt x="92" y="192"/>
                </a:cubicBezTo>
                <a:cubicBezTo>
                  <a:pt x="90" y="193"/>
                  <a:pt x="88" y="195"/>
                  <a:pt x="87" y="197"/>
                </a:cubicBezTo>
                <a:cubicBezTo>
                  <a:pt x="86" y="198"/>
                  <a:pt x="85" y="200"/>
                  <a:pt x="84" y="201"/>
                </a:cubicBezTo>
                <a:cubicBezTo>
                  <a:pt x="76" y="209"/>
                  <a:pt x="70" y="212"/>
                  <a:pt x="65" y="212"/>
                </a:cubicBezTo>
                <a:cubicBezTo>
                  <a:pt x="60" y="211"/>
                  <a:pt x="55" y="209"/>
                  <a:pt x="50" y="204"/>
                </a:cubicBezTo>
                <a:cubicBezTo>
                  <a:pt x="50" y="203"/>
                  <a:pt x="48" y="202"/>
                  <a:pt x="44" y="198"/>
                </a:cubicBezTo>
                <a:cubicBezTo>
                  <a:pt x="41" y="195"/>
                  <a:pt x="39" y="191"/>
                  <a:pt x="38" y="185"/>
                </a:cubicBezTo>
                <a:cubicBezTo>
                  <a:pt x="37" y="179"/>
                  <a:pt x="39" y="173"/>
                  <a:pt x="43" y="16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Marcador de contenido 2">
            <a:extLst>
              <a:ext uri="{FF2B5EF4-FFF2-40B4-BE49-F238E27FC236}">
                <a16:creationId xmlns:a16="http://schemas.microsoft.com/office/drawing/2014/main" id="{5B429FA7-E799-4460-838A-5A6D1D2D3172}"/>
              </a:ext>
            </a:extLst>
          </p:cNvPr>
          <p:cNvSpPr>
            <a:spLocks noGrp="1"/>
          </p:cNvSpPr>
          <p:nvPr/>
        </p:nvSpPr>
        <p:spPr>
          <a:xfrm>
            <a:off x="5076576" y="623162"/>
            <a:ext cx="6714290" cy="6022633"/>
          </a:xfrm>
          <a:prstGeom prst="rect">
            <a:avLst/>
          </a:prstGeom>
        </p:spPr>
        <p:txBody>
          <a:bodyPr vert="horz" lIns="0" tIns="0" rIns="0" bIns="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10000"/>
              </a:lnSpc>
              <a:buClr>
                <a:schemeClr val="accent4"/>
              </a:buClr>
              <a:buFont typeface="The Hand Extrablack" panose="03070A02030502020204" pitchFamily="66" charset="0"/>
              <a:buChar char="•"/>
            </a:pPr>
            <a:r>
              <a:rPr lang="en-US" sz="1100" b="1" spc="20">
                <a:solidFill>
                  <a:schemeClr val="tx1">
                    <a:alpha val="58000"/>
                  </a:schemeClr>
                </a:solidFill>
                <a:latin typeface="Century Gothic"/>
                <a:cs typeface="Calibri"/>
              </a:rPr>
              <a:t>"El </a:t>
            </a:r>
            <a:r>
              <a:rPr lang="en-US" sz="1100" b="1" spc="20" err="1">
                <a:solidFill>
                  <a:schemeClr val="tx1">
                    <a:alpha val="58000"/>
                  </a:schemeClr>
                </a:solidFill>
                <a:latin typeface="Century Gothic"/>
                <a:cs typeface="Calibri"/>
              </a:rPr>
              <a:t>líquen</a:t>
            </a:r>
            <a:r>
              <a:rPr lang="en-US" sz="1100" b="1" spc="20" dirty="0">
                <a:solidFill>
                  <a:schemeClr val="tx1">
                    <a:alpha val="58000"/>
                  </a:schemeClr>
                </a:solidFill>
                <a:latin typeface="Century Gothic"/>
                <a:cs typeface="Calibri"/>
              </a:rPr>
              <a:t> </a:t>
            </a:r>
            <a:r>
              <a:rPr lang="en-US" sz="1100" b="1" spc="20" err="1">
                <a:solidFill>
                  <a:schemeClr val="tx1">
                    <a:alpha val="58000"/>
                  </a:schemeClr>
                </a:solidFill>
                <a:latin typeface="Century Gothic"/>
                <a:cs typeface="Calibri"/>
              </a:rPr>
              <a:t>plano</a:t>
            </a:r>
            <a:r>
              <a:rPr lang="en-US" sz="1100" b="1" spc="20">
                <a:solidFill>
                  <a:schemeClr val="tx1">
                    <a:alpha val="58000"/>
                  </a:schemeClr>
                </a:solidFill>
                <a:latin typeface="Century Gothic"/>
                <a:cs typeface="Calibri"/>
              </a:rPr>
              <a:t> simple genera </a:t>
            </a:r>
            <a:r>
              <a:rPr lang="en-US" sz="1100" b="1" spc="20" err="1">
                <a:solidFill>
                  <a:schemeClr val="tx1">
                    <a:alpha val="58000"/>
                  </a:schemeClr>
                </a:solidFill>
                <a:latin typeface="Century Gothic"/>
                <a:cs typeface="Calibri"/>
              </a:rPr>
              <a:t>mucho</a:t>
            </a:r>
            <a:r>
              <a:rPr lang="en-US" sz="1100" b="1" spc="20" dirty="0">
                <a:solidFill>
                  <a:schemeClr val="tx1">
                    <a:alpha val="58000"/>
                  </a:schemeClr>
                </a:solidFill>
                <a:latin typeface="Century Gothic"/>
                <a:cs typeface="Calibri"/>
              </a:rPr>
              <a:t> </a:t>
            </a:r>
            <a:r>
              <a:rPr lang="en-US" sz="1100" b="1" spc="20" err="1">
                <a:solidFill>
                  <a:schemeClr val="tx1">
                    <a:alpha val="58000"/>
                  </a:schemeClr>
                </a:solidFill>
                <a:latin typeface="Century Gothic"/>
                <a:cs typeface="Calibri"/>
              </a:rPr>
              <a:t>prurito</a:t>
            </a:r>
            <a:r>
              <a:rPr lang="en-US" sz="1100" b="1" spc="20">
                <a:solidFill>
                  <a:schemeClr val="tx1">
                    <a:alpha val="58000"/>
                  </a:schemeClr>
                </a:solidFill>
                <a:latin typeface="Century Gothic"/>
                <a:cs typeface="Calibri"/>
              </a:rPr>
              <a:t>. El </a:t>
            </a:r>
            <a:r>
              <a:rPr lang="en-US" sz="1100" b="1" spc="20" err="1">
                <a:solidFill>
                  <a:schemeClr val="tx1">
                    <a:alpha val="58000"/>
                  </a:schemeClr>
                </a:solidFill>
                <a:latin typeface="Century Gothic"/>
                <a:cs typeface="Calibri"/>
              </a:rPr>
              <a:t>rascado</a:t>
            </a:r>
            <a:r>
              <a:rPr lang="en-US" sz="1100" b="1" spc="20">
                <a:solidFill>
                  <a:schemeClr val="tx1">
                    <a:alpha val="58000"/>
                  </a:schemeClr>
                </a:solidFill>
                <a:latin typeface="Century Gothic"/>
                <a:cs typeface="Calibri"/>
              </a:rPr>
              <a:t> debe </a:t>
            </a:r>
            <a:r>
              <a:rPr lang="en-US" sz="1100" b="1" spc="20" err="1">
                <a:solidFill>
                  <a:schemeClr val="tx1">
                    <a:alpha val="58000"/>
                  </a:schemeClr>
                </a:solidFill>
                <a:latin typeface="Century Gothic"/>
                <a:cs typeface="Calibri"/>
              </a:rPr>
              <a:t>evitarse</a:t>
            </a:r>
            <a:r>
              <a:rPr lang="en-US" sz="1100" b="1" spc="20">
                <a:solidFill>
                  <a:schemeClr val="tx1">
                    <a:alpha val="58000"/>
                  </a:schemeClr>
                </a:solidFill>
                <a:latin typeface="Century Gothic"/>
                <a:cs typeface="Calibri"/>
              </a:rPr>
              <a:t>, </a:t>
            </a:r>
            <a:r>
              <a:rPr lang="en-US" sz="1100" b="1" spc="20" err="1">
                <a:solidFill>
                  <a:schemeClr val="tx1">
                    <a:alpha val="58000"/>
                  </a:schemeClr>
                </a:solidFill>
                <a:latin typeface="Century Gothic"/>
                <a:cs typeface="Calibri"/>
              </a:rPr>
              <a:t>porque</a:t>
            </a:r>
            <a:r>
              <a:rPr lang="en-US" sz="1100" b="1" spc="20" dirty="0">
                <a:solidFill>
                  <a:schemeClr val="tx1">
                    <a:alpha val="58000"/>
                  </a:schemeClr>
                </a:solidFill>
                <a:latin typeface="Century Gothic"/>
                <a:cs typeface="Calibri"/>
              </a:rPr>
              <a:t> </a:t>
            </a:r>
            <a:r>
              <a:rPr lang="en-US" sz="1100" b="1" spc="20" err="1">
                <a:solidFill>
                  <a:schemeClr val="tx1">
                    <a:alpha val="58000"/>
                  </a:schemeClr>
                </a:solidFill>
                <a:latin typeface="Century Gothic"/>
                <a:cs typeface="Calibri"/>
              </a:rPr>
              <a:t>perpetúa</a:t>
            </a:r>
            <a:r>
              <a:rPr lang="en-US" sz="1100" b="1" spc="20">
                <a:solidFill>
                  <a:schemeClr val="tx1">
                    <a:alpha val="58000"/>
                  </a:schemeClr>
                </a:solidFill>
                <a:latin typeface="Century Gothic"/>
                <a:cs typeface="Calibri"/>
              </a:rPr>
              <a:t> y </a:t>
            </a:r>
            <a:r>
              <a:rPr lang="en-US" sz="1100" b="1" spc="20" err="1">
                <a:solidFill>
                  <a:schemeClr val="tx1">
                    <a:alpha val="58000"/>
                  </a:schemeClr>
                </a:solidFill>
                <a:latin typeface="Century Gothic"/>
                <a:cs typeface="Calibri"/>
              </a:rPr>
              <a:t>cronifica</a:t>
            </a:r>
            <a:r>
              <a:rPr lang="en-US" sz="1100" b="1" spc="20">
                <a:solidFill>
                  <a:schemeClr val="tx1">
                    <a:alpha val="58000"/>
                  </a:schemeClr>
                </a:solidFill>
                <a:latin typeface="Century Gothic"/>
                <a:cs typeface="Calibri"/>
              </a:rPr>
              <a:t> las </a:t>
            </a:r>
            <a:r>
              <a:rPr lang="en-US" sz="1100" b="1" spc="20" err="1">
                <a:solidFill>
                  <a:schemeClr val="tx1">
                    <a:alpha val="58000"/>
                  </a:schemeClr>
                </a:solidFill>
                <a:latin typeface="Century Gothic"/>
                <a:cs typeface="Calibri"/>
              </a:rPr>
              <a:t>lesiones</a:t>
            </a:r>
            <a:r>
              <a:rPr lang="en-US" sz="1100" b="1" spc="20">
                <a:solidFill>
                  <a:schemeClr val="tx1">
                    <a:alpha val="58000"/>
                  </a:schemeClr>
                </a:solidFill>
                <a:latin typeface="Century Gothic"/>
                <a:cs typeface="Calibri"/>
              </a:rPr>
              <a:t>"</a:t>
            </a:r>
            <a:endParaRPr lang="en-US" sz="1100" b="1" spc="20" dirty="0">
              <a:solidFill>
                <a:schemeClr val="tx1">
                  <a:alpha val="58000"/>
                </a:schemeClr>
              </a:solidFill>
              <a:latin typeface="Century Gothic"/>
              <a:cs typeface="Calibri"/>
            </a:endParaRPr>
          </a:p>
          <a:p>
            <a:pPr marL="0">
              <a:lnSpc>
                <a:spcPct val="110000"/>
              </a:lnSpc>
              <a:buClr>
                <a:schemeClr val="accent4"/>
              </a:buClr>
              <a:buFont typeface="The Hand Extrablack" panose="03070A02030502020204" pitchFamily="66" charset="0"/>
              <a:buChar char="•"/>
            </a:pPr>
            <a:r>
              <a:rPr lang="en-US" sz="1100" spc="20">
                <a:solidFill>
                  <a:schemeClr val="tx1">
                    <a:alpha val="58000"/>
                  </a:schemeClr>
                </a:solidFill>
                <a:latin typeface="Century Gothic"/>
                <a:cs typeface="Calibri"/>
              </a:rPr>
              <a:t>"La </a:t>
            </a:r>
            <a:r>
              <a:rPr lang="en-US" sz="1100" spc="20" err="1">
                <a:solidFill>
                  <a:schemeClr val="tx1">
                    <a:alpha val="58000"/>
                  </a:schemeClr>
                </a:solidFill>
                <a:latin typeface="Century Gothic"/>
                <a:cs typeface="Calibri"/>
              </a:rPr>
              <a:t>superficie</a:t>
            </a:r>
            <a:r>
              <a:rPr lang="en-US" sz="1100" spc="20">
                <a:solidFill>
                  <a:schemeClr val="tx1">
                    <a:alpha val="58000"/>
                  </a:schemeClr>
                </a:solidFill>
                <a:latin typeface="Century Gothic"/>
                <a:cs typeface="Calibri"/>
              </a:rPr>
              <a:t> de las </a:t>
            </a:r>
            <a:r>
              <a:rPr lang="en-US" sz="1100" spc="20" err="1">
                <a:solidFill>
                  <a:schemeClr val="tx1">
                    <a:alpha val="58000"/>
                  </a:schemeClr>
                </a:solidFill>
                <a:latin typeface="Century Gothic"/>
                <a:cs typeface="Calibri"/>
              </a:rPr>
              <a:t>lesiones</a:t>
            </a:r>
            <a:r>
              <a:rPr lang="en-US" sz="1100" spc="20">
                <a:solidFill>
                  <a:schemeClr val="tx1">
                    <a:alpha val="58000"/>
                  </a:schemeClr>
                </a:solidFill>
                <a:latin typeface="Century Gothic"/>
                <a:cs typeface="Calibri"/>
              </a:rPr>
              <a:t> de la </a:t>
            </a:r>
            <a:r>
              <a:rPr lang="en-US" sz="1100" spc="20" err="1">
                <a:solidFill>
                  <a:schemeClr val="tx1">
                    <a:alpha val="58000"/>
                  </a:schemeClr>
                </a:solidFill>
                <a:latin typeface="Century Gothic"/>
                <a:cs typeface="Calibri"/>
              </a:rPr>
              <a:t>queratosis</a:t>
            </a:r>
            <a:r>
              <a:rPr lang="en-US" sz="1100" spc="20" dirty="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seborreica</a:t>
            </a:r>
            <a:r>
              <a:rPr lang="en-US" sz="1100" spc="20">
                <a:solidFill>
                  <a:schemeClr val="tx1">
                    <a:alpha val="58000"/>
                  </a:schemeClr>
                </a:solidFill>
                <a:latin typeface="Century Gothic"/>
                <a:cs typeface="Calibri"/>
              </a:rPr>
              <a:t> es similar a la del </a:t>
            </a:r>
            <a:r>
              <a:rPr lang="en-US" sz="1100" spc="20" err="1">
                <a:solidFill>
                  <a:schemeClr val="tx1">
                    <a:alpha val="58000"/>
                  </a:schemeClr>
                </a:solidFill>
                <a:latin typeface="Century Gothic"/>
                <a:cs typeface="Calibri"/>
              </a:rPr>
              <a:t>brócoli</a:t>
            </a:r>
            <a:r>
              <a:rPr lang="en-US" sz="1100" spc="20">
                <a:solidFill>
                  <a:schemeClr val="tx1">
                    <a:alpha val="58000"/>
                  </a:schemeClr>
                </a:solidFill>
                <a:latin typeface="Century Gothic"/>
                <a:cs typeface="Calibri"/>
              </a:rPr>
              <a:t> o el </a:t>
            </a:r>
            <a:r>
              <a:rPr lang="en-US" sz="1100" spc="20" err="1">
                <a:solidFill>
                  <a:schemeClr val="tx1">
                    <a:alpha val="58000"/>
                  </a:schemeClr>
                </a:solidFill>
                <a:latin typeface="Century Gothic"/>
                <a:cs typeface="Calibri"/>
              </a:rPr>
              <a:t>cerebro</a:t>
            </a:r>
            <a:r>
              <a:rPr lang="en-US" sz="1100" spc="2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Pueden</a:t>
            </a:r>
            <a:r>
              <a:rPr lang="en-US" sz="1100" spc="20" dirty="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utilizarse</a:t>
            </a:r>
            <a:r>
              <a:rPr lang="en-US" sz="1100" spc="20">
                <a:solidFill>
                  <a:schemeClr val="tx1">
                    <a:alpha val="58000"/>
                  </a:schemeClr>
                </a:solidFill>
                <a:latin typeface="Century Gothic"/>
                <a:cs typeface="Calibri"/>
              </a:rPr>
              <a:t> shampoos en el </a:t>
            </a:r>
            <a:r>
              <a:rPr lang="en-US" sz="1100" spc="20" err="1">
                <a:solidFill>
                  <a:schemeClr val="tx1">
                    <a:alpha val="58000"/>
                  </a:schemeClr>
                </a:solidFill>
                <a:latin typeface="Century Gothic"/>
                <a:cs typeface="Calibri"/>
              </a:rPr>
              <a:t>cabell</a:t>
            </a:r>
            <a:r>
              <a:rPr lang="en-US" sz="1100" spc="2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pitiriax</a:t>
            </a:r>
            <a:r>
              <a:rPr lang="en-US" sz="1100" spc="20" dirty="0">
                <a:solidFill>
                  <a:schemeClr val="tx1">
                    <a:alpha val="58000"/>
                  </a:schemeClr>
                </a:solidFill>
                <a:latin typeface="Century Gothic"/>
                <a:cs typeface="Calibri"/>
              </a:rPr>
              <a:t> </a:t>
            </a:r>
            <a:r>
              <a:rPr lang="en-US" sz="1100" spc="20">
                <a:solidFill>
                  <a:schemeClr val="tx1">
                    <a:alpha val="58000"/>
                  </a:schemeClr>
                </a:solidFill>
                <a:latin typeface="Century Gothic"/>
                <a:cs typeface="Calibri"/>
              </a:rPr>
              <a:t>y/o </a:t>
            </a:r>
            <a:r>
              <a:rPr lang="en-US" sz="1100" spc="20" err="1">
                <a:solidFill>
                  <a:schemeClr val="tx1">
                    <a:alpha val="58000"/>
                  </a:schemeClr>
                </a:solidFill>
                <a:latin typeface="Century Gothic"/>
                <a:cs typeface="Calibri"/>
              </a:rPr>
              <a:t>eumicel</a:t>
            </a:r>
            <a:r>
              <a:rPr lang="en-US" sz="1100" spc="20">
                <a:solidFill>
                  <a:schemeClr val="tx1">
                    <a:alpha val="58000"/>
                  </a:schemeClr>
                </a:solidFill>
                <a:latin typeface="Century Gothic"/>
                <a:cs typeface="Calibri"/>
              </a:rPr>
              <a:t>. Venta libre-)"</a:t>
            </a:r>
            <a:endParaRPr lang="en-US" sz="1100" spc="20" dirty="0">
              <a:solidFill>
                <a:schemeClr val="tx1">
                  <a:alpha val="58000"/>
                </a:schemeClr>
              </a:solidFill>
              <a:latin typeface="Century Gothic"/>
              <a:cs typeface="Calibri"/>
            </a:endParaRPr>
          </a:p>
          <a:p>
            <a:pPr marL="0">
              <a:lnSpc>
                <a:spcPct val="110000"/>
              </a:lnSpc>
              <a:buClr>
                <a:schemeClr val="accent4"/>
              </a:buClr>
              <a:buFont typeface="The Hand Extrablack" panose="03070A02030502020204" pitchFamily="66" charset="0"/>
              <a:buChar char="•"/>
            </a:pPr>
            <a:r>
              <a:rPr lang="en-US" sz="1100" spc="20">
                <a:solidFill>
                  <a:schemeClr val="tx1">
                    <a:alpha val="58000"/>
                  </a:schemeClr>
                </a:solidFill>
                <a:latin typeface="Century Gothic"/>
                <a:cs typeface="Calibri"/>
              </a:rPr>
              <a:t>"Nevo pilus: </a:t>
            </a:r>
            <a:r>
              <a:rPr lang="en-US" sz="1100" spc="20" err="1">
                <a:solidFill>
                  <a:schemeClr val="tx1">
                    <a:alpha val="58000"/>
                  </a:schemeClr>
                </a:solidFill>
                <a:latin typeface="Century Gothic"/>
                <a:cs typeface="Calibri"/>
              </a:rPr>
              <a:t>como</a:t>
            </a:r>
            <a:r>
              <a:rPr lang="en-US" sz="1100" spc="20">
                <a:solidFill>
                  <a:schemeClr val="tx1">
                    <a:alpha val="58000"/>
                  </a:schemeClr>
                </a:solidFill>
                <a:latin typeface="Century Gothic"/>
                <a:cs typeface="Calibri"/>
              </a:rPr>
              <a:t> huevo de </a:t>
            </a:r>
            <a:r>
              <a:rPr lang="en-US" sz="1100" spc="20" err="1">
                <a:solidFill>
                  <a:schemeClr val="tx1">
                    <a:alpha val="58000"/>
                  </a:schemeClr>
                </a:solidFill>
                <a:latin typeface="Century Gothic"/>
                <a:cs typeface="Calibri"/>
              </a:rPr>
              <a:t>tero</a:t>
            </a:r>
            <a:r>
              <a:rPr lang="en-US" sz="1100" spc="20">
                <a:solidFill>
                  <a:schemeClr val="tx1">
                    <a:alpha val="58000"/>
                  </a:schemeClr>
                </a:solidFill>
                <a:latin typeface="Century Gothic"/>
                <a:cs typeface="Calibri"/>
              </a:rPr>
              <a:t>"</a:t>
            </a:r>
            <a:endParaRPr lang="en-US" sz="1100" spc="20" dirty="0">
              <a:solidFill>
                <a:schemeClr val="tx1">
                  <a:alpha val="58000"/>
                </a:schemeClr>
              </a:solidFill>
              <a:latin typeface="Century Gothic"/>
              <a:cs typeface="Calibri"/>
            </a:endParaRPr>
          </a:p>
          <a:p>
            <a:pPr marL="0">
              <a:lnSpc>
                <a:spcPct val="110000"/>
              </a:lnSpc>
              <a:buClr>
                <a:schemeClr val="accent4"/>
              </a:buClr>
              <a:buFont typeface="The Hand Extrablack" panose="03070A02030502020204" pitchFamily="66" charset="0"/>
              <a:buChar char="•"/>
            </a:pPr>
            <a:r>
              <a:rPr lang="en-US" sz="1100" spc="20">
                <a:solidFill>
                  <a:schemeClr val="tx1">
                    <a:alpha val="58000"/>
                  </a:schemeClr>
                </a:solidFill>
                <a:latin typeface="Century Gothic"/>
                <a:cs typeface="Calibri"/>
              </a:rPr>
              <a:t>"</a:t>
            </a:r>
            <a:r>
              <a:rPr lang="en-US" sz="1100" spc="20" err="1">
                <a:solidFill>
                  <a:schemeClr val="tx1">
                    <a:alpha val="58000"/>
                  </a:schemeClr>
                </a:solidFill>
                <a:latin typeface="Century Gothic"/>
                <a:cs typeface="Calibri"/>
              </a:rPr>
              <a:t>Tratamiento</a:t>
            </a:r>
            <a:r>
              <a:rPr lang="en-US" sz="1100" spc="20">
                <a:solidFill>
                  <a:schemeClr val="tx1">
                    <a:alpha val="58000"/>
                  </a:schemeClr>
                </a:solidFill>
                <a:latin typeface="Century Gothic"/>
                <a:cs typeface="Calibri"/>
              </a:rPr>
              <a:t> de la </a:t>
            </a:r>
            <a:r>
              <a:rPr lang="en-US" sz="1100" spc="20" err="1">
                <a:solidFill>
                  <a:schemeClr val="tx1">
                    <a:alpha val="58000"/>
                  </a:schemeClr>
                </a:solidFill>
                <a:latin typeface="Century Gothic"/>
                <a:cs typeface="Calibri"/>
              </a:rPr>
              <a:t>onicomicosis</a:t>
            </a:r>
            <a:r>
              <a:rPr lang="en-US" sz="1100" spc="2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pulsos</a:t>
            </a:r>
            <a:r>
              <a:rPr lang="en-US" sz="1100" spc="20" dirty="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semanales</a:t>
            </a:r>
            <a:r>
              <a:rPr lang="en-US" sz="1100" spc="20">
                <a:solidFill>
                  <a:schemeClr val="tx1">
                    <a:alpha val="58000"/>
                  </a:schemeClr>
                </a:solidFill>
                <a:latin typeface="Century Gothic"/>
                <a:cs typeface="Calibri"/>
              </a:rPr>
              <a:t> de </a:t>
            </a:r>
            <a:r>
              <a:rPr lang="en-US" sz="1100" spc="20" err="1">
                <a:solidFill>
                  <a:schemeClr val="tx1">
                    <a:alpha val="58000"/>
                  </a:schemeClr>
                </a:solidFill>
                <a:latin typeface="Century Gothic"/>
                <a:cs typeface="Calibri"/>
              </a:rPr>
              <a:t>itraconazol</a:t>
            </a:r>
            <a:r>
              <a:rPr lang="en-US" sz="1100" spc="2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Itraconazol</a:t>
            </a:r>
            <a:r>
              <a:rPr lang="en-US" sz="1100" spc="20" dirty="0">
                <a:solidFill>
                  <a:schemeClr val="tx1">
                    <a:alpha val="58000"/>
                  </a:schemeClr>
                </a:solidFill>
                <a:latin typeface="Century Gothic"/>
                <a:cs typeface="Calibri"/>
              </a:rPr>
              <a:t> </a:t>
            </a:r>
            <a:r>
              <a:rPr lang="en-US" sz="1100" spc="20">
                <a:solidFill>
                  <a:schemeClr val="tx1">
                    <a:alpha val="58000"/>
                  </a:schemeClr>
                </a:solidFill>
                <a:latin typeface="Century Gothic"/>
                <a:cs typeface="Calibri"/>
              </a:rPr>
              <a:t>200mg/día 1 </a:t>
            </a:r>
            <a:r>
              <a:rPr lang="en-US" sz="1100" spc="20" err="1">
                <a:solidFill>
                  <a:schemeClr val="tx1">
                    <a:alpha val="58000"/>
                  </a:schemeClr>
                </a:solidFill>
                <a:latin typeface="Century Gothic"/>
                <a:cs typeface="Calibri"/>
              </a:rPr>
              <a:t>semana</a:t>
            </a:r>
            <a:r>
              <a:rPr lang="en-US" sz="1100" spc="20" dirty="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sí</a:t>
            </a:r>
            <a:r>
              <a:rPr lang="en-US" sz="1100" spc="20">
                <a:solidFill>
                  <a:schemeClr val="tx1">
                    <a:alpha val="58000"/>
                  </a:schemeClr>
                </a:solidFill>
                <a:latin typeface="Century Gothic"/>
                <a:cs typeface="Calibri"/>
              </a:rPr>
              <a:t>, 3 no, por 6 meses"</a:t>
            </a:r>
            <a:endParaRPr lang="en-US" sz="1100" spc="20" dirty="0">
              <a:solidFill>
                <a:schemeClr val="tx1">
                  <a:alpha val="58000"/>
                </a:schemeClr>
              </a:solidFill>
              <a:latin typeface="Century Gothic"/>
              <a:cs typeface="Calibri"/>
            </a:endParaRPr>
          </a:p>
          <a:p>
            <a:pPr marL="0">
              <a:lnSpc>
                <a:spcPct val="110000"/>
              </a:lnSpc>
              <a:buClr>
                <a:schemeClr val="accent4"/>
              </a:buClr>
              <a:buFont typeface="The Hand Extrablack" panose="03070A02030502020204" pitchFamily="66" charset="0"/>
              <a:buChar char="•"/>
            </a:pPr>
            <a:r>
              <a:rPr lang="en-US" sz="1100" spc="20">
                <a:solidFill>
                  <a:schemeClr val="tx1">
                    <a:alpha val="58000"/>
                  </a:schemeClr>
                </a:solidFill>
                <a:latin typeface="Century Gothic"/>
                <a:cs typeface="Calibri"/>
              </a:rPr>
              <a:t>"La </a:t>
            </a:r>
            <a:r>
              <a:rPr lang="en-US" sz="1100" spc="20" err="1">
                <a:solidFill>
                  <a:schemeClr val="tx1">
                    <a:alpha val="58000"/>
                  </a:schemeClr>
                </a:solidFill>
                <a:latin typeface="Century Gothic"/>
                <a:cs typeface="Calibri"/>
              </a:rPr>
              <a:t>duración</a:t>
            </a:r>
            <a:r>
              <a:rPr lang="en-US" sz="1100" spc="20">
                <a:solidFill>
                  <a:schemeClr val="tx1">
                    <a:alpha val="58000"/>
                  </a:schemeClr>
                </a:solidFill>
                <a:latin typeface="Century Gothic"/>
                <a:cs typeface="Calibri"/>
              </a:rPr>
              <a:t> del </a:t>
            </a:r>
            <a:r>
              <a:rPr lang="en-US" sz="1100" spc="20" err="1">
                <a:solidFill>
                  <a:schemeClr val="tx1">
                    <a:alpha val="58000"/>
                  </a:schemeClr>
                </a:solidFill>
                <a:latin typeface="Century Gothic"/>
                <a:cs typeface="Calibri"/>
              </a:rPr>
              <a:t>tratamiento</a:t>
            </a:r>
            <a:r>
              <a:rPr lang="en-US" sz="1100" spc="20">
                <a:solidFill>
                  <a:schemeClr val="tx1">
                    <a:alpha val="58000"/>
                  </a:schemeClr>
                </a:solidFill>
                <a:latin typeface="Century Gothic"/>
                <a:cs typeface="Calibri"/>
              </a:rPr>
              <a:t> de la </a:t>
            </a:r>
            <a:r>
              <a:rPr lang="en-US" sz="1100" spc="20" err="1">
                <a:solidFill>
                  <a:schemeClr val="tx1">
                    <a:alpha val="58000"/>
                  </a:schemeClr>
                </a:solidFill>
                <a:latin typeface="Century Gothic"/>
                <a:cs typeface="Calibri"/>
              </a:rPr>
              <a:t>onicomicosis</a:t>
            </a:r>
            <a:r>
              <a:rPr lang="en-US" sz="1100" spc="20" dirty="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dependerá</a:t>
            </a:r>
            <a:r>
              <a:rPr lang="en-US" sz="1100" spc="20">
                <a:solidFill>
                  <a:schemeClr val="tx1">
                    <a:alpha val="58000"/>
                  </a:schemeClr>
                </a:solidFill>
                <a:latin typeface="Century Gothic"/>
                <a:cs typeface="Calibri"/>
              </a:rPr>
              <a:t> de la </a:t>
            </a:r>
            <a:r>
              <a:rPr lang="en-US" sz="1100" spc="20" err="1">
                <a:solidFill>
                  <a:schemeClr val="tx1">
                    <a:alpha val="58000"/>
                  </a:schemeClr>
                </a:solidFill>
                <a:latin typeface="Century Gothic"/>
                <a:cs typeface="Calibri"/>
              </a:rPr>
              <a:t>velocidad</a:t>
            </a:r>
            <a:r>
              <a:rPr lang="en-US" sz="1100" spc="20" dirty="0">
                <a:solidFill>
                  <a:schemeClr val="tx1">
                    <a:alpha val="58000"/>
                  </a:schemeClr>
                </a:solidFill>
                <a:latin typeface="Century Gothic"/>
                <a:cs typeface="Calibri"/>
              </a:rPr>
              <a:t> </a:t>
            </a:r>
            <a:r>
              <a:rPr lang="en-US" sz="1100" spc="20">
                <a:solidFill>
                  <a:schemeClr val="tx1">
                    <a:alpha val="58000"/>
                  </a:schemeClr>
                </a:solidFill>
                <a:latin typeface="Century Gothic"/>
                <a:cs typeface="Calibri"/>
              </a:rPr>
              <a:t>de </a:t>
            </a:r>
            <a:r>
              <a:rPr lang="en-US" sz="1100" spc="20" err="1">
                <a:solidFill>
                  <a:schemeClr val="tx1">
                    <a:alpha val="58000"/>
                  </a:schemeClr>
                </a:solidFill>
                <a:latin typeface="Century Gothic"/>
                <a:cs typeface="Calibri"/>
              </a:rPr>
              <a:t>crecimiento</a:t>
            </a:r>
            <a:r>
              <a:rPr lang="en-US" sz="1100" spc="20">
                <a:solidFill>
                  <a:schemeClr val="tx1">
                    <a:alpha val="58000"/>
                  </a:schemeClr>
                </a:solidFill>
                <a:latin typeface="Century Gothic"/>
                <a:cs typeface="Calibri"/>
              </a:rPr>
              <a:t> de las </a:t>
            </a:r>
            <a:r>
              <a:rPr lang="en-US" sz="1100" spc="20" err="1">
                <a:solidFill>
                  <a:schemeClr val="tx1">
                    <a:alpha val="58000"/>
                  </a:schemeClr>
                </a:solidFill>
                <a:latin typeface="Century Gothic"/>
                <a:cs typeface="Calibri"/>
              </a:rPr>
              <a:t>uñas</a:t>
            </a:r>
            <a:r>
              <a:rPr lang="en-US" sz="1100" spc="20">
                <a:solidFill>
                  <a:schemeClr val="tx1">
                    <a:alpha val="58000"/>
                  </a:schemeClr>
                </a:solidFill>
                <a:latin typeface="Century Gothic"/>
                <a:cs typeface="Calibri"/>
              </a:rPr>
              <a:t>, que a </a:t>
            </a:r>
            <a:r>
              <a:rPr lang="en-US" sz="1100" spc="20" err="1">
                <a:solidFill>
                  <a:schemeClr val="tx1">
                    <a:alpha val="58000"/>
                  </a:schemeClr>
                </a:solidFill>
                <a:latin typeface="Century Gothic"/>
                <a:cs typeface="Calibri"/>
              </a:rPr>
              <a:t>su</a:t>
            </a:r>
            <a:r>
              <a:rPr lang="en-US" sz="1100" spc="20" dirty="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vez</a:t>
            </a:r>
            <a:r>
              <a:rPr lang="en-US" sz="1100" spc="20" dirty="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depende</a:t>
            </a:r>
            <a:r>
              <a:rPr lang="en-US" sz="1100" spc="20">
                <a:solidFill>
                  <a:schemeClr val="tx1">
                    <a:alpha val="58000"/>
                  </a:schemeClr>
                </a:solidFill>
                <a:latin typeface="Century Gothic"/>
                <a:cs typeface="Calibri"/>
              </a:rPr>
              <a:t> en gran </a:t>
            </a:r>
            <a:r>
              <a:rPr lang="en-US" sz="1100" spc="20" err="1">
                <a:solidFill>
                  <a:schemeClr val="tx1">
                    <a:alpha val="58000"/>
                  </a:schemeClr>
                </a:solidFill>
                <a:latin typeface="Century Gothic"/>
                <a:cs typeface="Calibri"/>
              </a:rPr>
              <a:t>medida</a:t>
            </a:r>
            <a:r>
              <a:rPr lang="en-US" sz="1100" spc="20" dirty="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dela</a:t>
            </a:r>
            <a:r>
              <a:rPr lang="en-US" sz="1100" spc="20" dirty="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edad</a:t>
            </a:r>
            <a:r>
              <a:rPr lang="en-US" sz="1100" spc="20">
                <a:solidFill>
                  <a:schemeClr val="tx1">
                    <a:alpha val="58000"/>
                  </a:schemeClr>
                </a:solidFill>
                <a:latin typeface="Century Gothic"/>
                <a:cs typeface="Calibri"/>
              </a:rPr>
              <a:t>. A </a:t>
            </a:r>
            <a:r>
              <a:rPr lang="en-US" sz="1100" spc="20" err="1">
                <a:solidFill>
                  <a:schemeClr val="tx1">
                    <a:alpha val="58000"/>
                  </a:schemeClr>
                </a:solidFill>
                <a:latin typeface="Century Gothic"/>
                <a:cs typeface="Calibri"/>
              </a:rPr>
              <a:t>menor</a:t>
            </a:r>
            <a:r>
              <a:rPr lang="en-US" sz="1100" spc="20" dirty="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edad</a:t>
            </a:r>
            <a:r>
              <a:rPr lang="en-US" sz="1100" spc="20" dirty="0">
                <a:solidFill>
                  <a:schemeClr val="tx1">
                    <a:alpha val="58000"/>
                  </a:schemeClr>
                </a:solidFill>
                <a:latin typeface="Century Gothic"/>
                <a:cs typeface="Calibri"/>
              </a:rPr>
              <a:t> </a:t>
            </a:r>
            <a:r>
              <a:rPr lang="en-US" sz="1100" spc="20">
                <a:solidFill>
                  <a:schemeClr val="tx1">
                    <a:alpha val="58000"/>
                  </a:schemeClr>
                </a:solidFill>
                <a:latin typeface="Century Gothic"/>
                <a:cs typeface="Calibri"/>
              </a:rPr>
              <a:t>del </a:t>
            </a:r>
            <a:r>
              <a:rPr lang="en-US" sz="1100" spc="20" err="1">
                <a:solidFill>
                  <a:schemeClr val="tx1">
                    <a:alpha val="58000"/>
                  </a:schemeClr>
                </a:solidFill>
                <a:latin typeface="Century Gothic"/>
                <a:cs typeface="Calibri"/>
              </a:rPr>
              <a:t>paciente</a:t>
            </a:r>
            <a:r>
              <a:rPr lang="en-US" sz="1100" spc="20">
                <a:solidFill>
                  <a:schemeClr val="tx1">
                    <a:alpha val="58000"/>
                  </a:schemeClr>
                </a:solidFill>
                <a:latin typeface="Century Gothic"/>
                <a:cs typeface="Calibri"/>
              </a:rPr>
              <a:t>, mayor </a:t>
            </a:r>
            <a:r>
              <a:rPr lang="en-US" sz="1100" spc="20" err="1">
                <a:solidFill>
                  <a:schemeClr val="tx1">
                    <a:alpha val="58000"/>
                  </a:schemeClr>
                </a:solidFill>
                <a:latin typeface="Century Gothic"/>
                <a:cs typeface="Calibri"/>
              </a:rPr>
              <a:t>velocidad</a:t>
            </a:r>
            <a:r>
              <a:rPr lang="en-US" sz="1100" spc="20">
                <a:solidFill>
                  <a:schemeClr val="tx1">
                    <a:alpha val="58000"/>
                  </a:schemeClr>
                </a:solidFill>
                <a:latin typeface="Century Gothic"/>
                <a:cs typeface="Calibri"/>
              </a:rPr>
              <a:t> de </a:t>
            </a:r>
            <a:r>
              <a:rPr lang="en-US" sz="1100" spc="20" err="1">
                <a:solidFill>
                  <a:schemeClr val="tx1">
                    <a:alpha val="58000"/>
                  </a:schemeClr>
                </a:solidFill>
                <a:latin typeface="Century Gothic"/>
                <a:cs typeface="Calibri"/>
              </a:rPr>
              <a:t>crecimiento</a:t>
            </a:r>
            <a:r>
              <a:rPr lang="en-US" sz="1100" spc="20">
                <a:solidFill>
                  <a:schemeClr val="tx1">
                    <a:alpha val="58000"/>
                  </a:schemeClr>
                </a:solidFill>
                <a:latin typeface="Century Gothic"/>
                <a:cs typeface="Calibri"/>
              </a:rPr>
              <a:t> de las </a:t>
            </a:r>
            <a:r>
              <a:rPr lang="en-US" sz="1100" spc="20" err="1">
                <a:solidFill>
                  <a:schemeClr val="tx1">
                    <a:alpha val="58000"/>
                  </a:schemeClr>
                </a:solidFill>
                <a:latin typeface="Century Gothic"/>
                <a:cs typeface="Calibri"/>
              </a:rPr>
              <a:t>uñas</a:t>
            </a:r>
            <a:r>
              <a:rPr lang="en-US" sz="1100" spc="2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menor</a:t>
            </a:r>
            <a:r>
              <a:rPr lang="en-US" sz="1100" spc="20" dirty="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duración</a:t>
            </a:r>
            <a:r>
              <a:rPr lang="en-US" sz="1100" spc="20">
                <a:solidFill>
                  <a:schemeClr val="tx1">
                    <a:alpha val="58000"/>
                  </a:schemeClr>
                </a:solidFill>
                <a:latin typeface="Century Gothic"/>
                <a:cs typeface="Calibri"/>
              </a:rPr>
              <a:t> de </a:t>
            </a:r>
            <a:r>
              <a:rPr lang="en-US" sz="1100" spc="20" err="1">
                <a:solidFill>
                  <a:schemeClr val="tx1">
                    <a:alpha val="58000"/>
                  </a:schemeClr>
                </a:solidFill>
                <a:latin typeface="Century Gothic"/>
                <a:cs typeface="Calibri"/>
              </a:rPr>
              <a:t>tratamiento</a:t>
            </a:r>
            <a:r>
              <a:rPr lang="en-US" sz="1100" spc="2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Generalmente</a:t>
            </a:r>
            <a:r>
              <a:rPr lang="en-US" sz="1100" spc="2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mínimo</a:t>
            </a:r>
            <a:r>
              <a:rPr lang="en-US" sz="1100" spc="20">
                <a:solidFill>
                  <a:schemeClr val="tx1">
                    <a:alpha val="58000"/>
                  </a:schemeClr>
                </a:solidFill>
                <a:latin typeface="Century Gothic"/>
                <a:cs typeface="Calibri"/>
              </a:rPr>
              <a:t> son  6 meses" </a:t>
            </a:r>
            <a:endParaRPr lang="en-US" sz="1100" spc="20" dirty="0">
              <a:solidFill>
                <a:schemeClr val="tx1">
                  <a:alpha val="58000"/>
                </a:schemeClr>
              </a:solidFill>
              <a:latin typeface="Century Gothic"/>
              <a:cs typeface="Calibri"/>
            </a:endParaRPr>
          </a:p>
          <a:p>
            <a:pPr marL="0">
              <a:lnSpc>
                <a:spcPct val="110000"/>
              </a:lnSpc>
              <a:buClr>
                <a:schemeClr val="accent4"/>
              </a:buClr>
              <a:buFont typeface="The Hand Extrablack" panose="03070A02030502020204" pitchFamily="66" charset="0"/>
              <a:buChar char="•"/>
            </a:pPr>
            <a:r>
              <a:rPr lang="en-US" sz="1100" spc="20">
                <a:solidFill>
                  <a:schemeClr val="tx1">
                    <a:alpha val="58000"/>
                  </a:schemeClr>
                </a:solidFill>
                <a:latin typeface="Century Gothic"/>
                <a:cs typeface="Calibri"/>
              </a:rPr>
              <a:t>"</a:t>
            </a:r>
            <a:r>
              <a:rPr lang="en-US" sz="1100" spc="20" err="1">
                <a:solidFill>
                  <a:schemeClr val="tx1">
                    <a:alpha val="58000"/>
                  </a:schemeClr>
                </a:solidFill>
                <a:latin typeface="Century Gothic"/>
                <a:cs typeface="Calibri"/>
              </a:rPr>
              <a:t>Queratosis</a:t>
            </a:r>
            <a:r>
              <a:rPr lang="en-US" sz="1100" spc="20" dirty="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actínica</a:t>
            </a:r>
            <a:r>
              <a:rPr lang="en-US" sz="1100" spc="2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lesión</a:t>
            </a:r>
            <a:r>
              <a:rPr lang="en-US" sz="1100" spc="20" dirty="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premaligna</a:t>
            </a:r>
            <a:r>
              <a:rPr lang="en-US" sz="1100" spc="20">
                <a:solidFill>
                  <a:schemeClr val="tx1">
                    <a:alpha val="58000"/>
                  </a:schemeClr>
                </a:solidFill>
                <a:latin typeface="Century Gothic"/>
                <a:cs typeface="Calibri"/>
              </a:rPr>
              <a:t>. Crema con </a:t>
            </a:r>
            <a:r>
              <a:rPr lang="en-US" sz="1100" spc="20" err="1">
                <a:solidFill>
                  <a:schemeClr val="tx1">
                    <a:alpha val="58000"/>
                  </a:schemeClr>
                </a:solidFill>
                <a:latin typeface="Century Gothic"/>
                <a:cs typeface="Calibri"/>
              </a:rPr>
              <a:t>inmunomodulador</a:t>
            </a:r>
            <a:r>
              <a:rPr lang="en-US" sz="1100" spc="20">
                <a:solidFill>
                  <a:schemeClr val="tx1">
                    <a:alpha val="58000"/>
                  </a:schemeClr>
                </a:solidFill>
                <a:latin typeface="Century Gothic"/>
                <a:cs typeface="Calibri"/>
              </a:rPr>
              <a:t> --&gt; 5-F-uracilo –</a:t>
            </a:r>
            <a:r>
              <a:rPr lang="en-US" sz="1100" spc="20" err="1">
                <a:solidFill>
                  <a:schemeClr val="tx1">
                    <a:alpha val="58000"/>
                  </a:schemeClr>
                </a:solidFill>
                <a:latin typeface="Century Gothic"/>
                <a:cs typeface="Calibri"/>
              </a:rPr>
              <a:t>efudix</a:t>
            </a:r>
            <a:r>
              <a:rPr lang="en-US" sz="1100" spc="20">
                <a:solidFill>
                  <a:schemeClr val="tx1">
                    <a:alpha val="58000"/>
                  </a:schemeClr>
                </a:solidFill>
                <a:latin typeface="Century Gothic"/>
                <a:cs typeface="Calibri"/>
              </a:rPr>
              <a:t>-"</a:t>
            </a:r>
            <a:endParaRPr lang="en-US" sz="1100" spc="20" dirty="0">
              <a:solidFill>
                <a:schemeClr val="tx1">
                  <a:alpha val="58000"/>
                </a:schemeClr>
              </a:solidFill>
              <a:latin typeface="Century Gothic"/>
              <a:cs typeface="Calibri"/>
            </a:endParaRPr>
          </a:p>
          <a:p>
            <a:pPr marL="0">
              <a:lnSpc>
                <a:spcPct val="110000"/>
              </a:lnSpc>
              <a:buClr>
                <a:schemeClr val="accent4"/>
              </a:buClr>
              <a:buFont typeface="The Hand Extrablack" panose="03070A02030502020204" pitchFamily="66" charset="0"/>
              <a:buChar char="•"/>
            </a:pPr>
            <a:r>
              <a:rPr lang="en-US" sz="1100" spc="20">
                <a:solidFill>
                  <a:schemeClr val="tx1">
                    <a:alpha val="58000"/>
                  </a:schemeClr>
                </a:solidFill>
                <a:latin typeface="Century Gothic"/>
                <a:cs typeface="Calibri"/>
              </a:rPr>
              <a:t>"</a:t>
            </a:r>
            <a:r>
              <a:rPr lang="en-US" sz="1100" spc="20" err="1">
                <a:solidFill>
                  <a:schemeClr val="tx1">
                    <a:alpha val="58000"/>
                  </a:schemeClr>
                </a:solidFill>
                <a:latin typeface="Century Gothic"/>
                <a:cs typeface="Calibri"/>
              </a:rPr>
              <a:t>Lupias</a:t>
            </a:r>
            <a:r>
              <a:rPr lang="en-US" sz="1100" spc="2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quistes</a:t>
            </a:r>
            <a:r>
              <a:rPr lang="en-US" sz="1100" spc="20" dirty="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sebáceos</a:t>
            </a:r>
            <a:r>
              <a:rPr lang="en-US" sz="1100" spc="20">
                <a:solidFill>
                  <a:schemeClr val="tx1">
                    <a:alpha val="58000"/>
                  </a:schemeClr>
                </a:solidFill>
                <a:latin typeface="Century Gothic"/>
                <a:cs typeface="Calibri"/>
              </a:rPr>
              <a:t> en </a:t>
            </a:r>
            <a:r>
              <a:rPr lang="en-US" sz="1100" spc="20" err="1">
                <a:solidFill>
                  <a:schemeClr val="tx1">
                    <a:alpha val="58000"/>
                  </a:schemeClr>
                </a:solidFill>
                <a:latin typeface="Century Gothic"/>
                <a:cs typeface="Calibri"/>
              </a:rPr>
              <a:t>cuero</a:t>
            </a:r>
            <a:r>
              <a:rPr lang="en-US" sz="1100" spc="20" dirty="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cabelludo</a:t>
            </a:r>
            <a:r>
              <a:rPr lang="en-US" sz="1100" spc="2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hereditarios</a:t>
            </a:r>
            <a:r>
              <a:rPr lang="en-US" sz="1100" spc="20">
                <a:solidFill>
                  <a:schemeClr val="tx1">
                    <a:alpha val="58000"/>
                  </a:schemeClr>
                </a:solidFill>
                <a:latin typeface="Century Gothic"/>
                <a:cs typeface="Calibri"/>
              </a:rPr>
              <a:t>, que </a:t>
            </a:r>
            <a:r>
              <a:rPr lang="en-US" sz="1100" spc="20" err="1">
                <a:solidFill>
                  <a:schemeClr val="tx1">
                    <a:alpha val="58000"/>
                  </a:schemeClr>
                </a:solidFill>
                <a:latin typeface="Century Gothic"/>
                <a:cs typeface="Calibri"/>
              </a:rPr>
              <a:t>generan</a:t>
            </a:r>
            <a:r>
              <a:rPr lang="en-US" sz="1100" spc="20" dirty="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área</a:t>
            </a:r>
            <a:r>
              <a:rPr lang="en-US" sz="1100" spc="20" dirty="0">
                <a:solidFill>
                  <a:schemeClr val="tx1">
                    <a:alpha val="58000"/>
                  </a:schemeClr>
                </a:solidFill>
                <a:latin typeface="Century Gothic"/>
                <a:cs typeface="Calibri"/>
              </a:rPr>
              <a:t> </a:t>
            </a:r>
            <a:r>
              <a:rPr lang="en-US" sz="1100" spc="20">
                <a:solidFill>
                  <a:schemeClr val="tx1">
                    <a:alpha val="58000"/>
                  </a:schemeClr>
                </a:solidFill>
                <a:latin typeface="Century Gothic"/>
                <a:cs typeface="Calibri"/>
              </a:rPr>
              <a:t>de </a:t>
            </a:r>
            <a:r>
              <a:rPr lang="en-US" sz="1100" spc="20" err="1">
                <a:solidFill>
                  <a:schemeClr val="tx1">
                    <a:alpha val="58000"/>
                  </a:schemeClr>
                </a:solidFill>
                <a:latin typeface="Century Gothic"/>
                <a:cs typeface="Calibri"/>
              </a:rPr>
              <a:t>alopecía</a:t>
            </a:r>
            <a:r>
              <a:rPr lang="en-US" sz="1100" spc="2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También</a:t>
            </a:r>
            <a:r>
              <a:rPr lang="en-US" sz="1100" spc="20" dirty="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llamado</a:t>
            </a:r>
            <a:r>
              <a:rPr lang="en-US" sz="1100" spc="20" dirty="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quiste</a:t>
            </a:r>
            <a:r>
              <a:rPr lang="en-US" sz="1100" spc="20" dirty="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triquilemal</a:t>
            </a:r>
            <a:r>
              <a:rPr lang="en-US" sz="1100" spc="20">
                <a:solidFill>
                  <a:schemeClr val="tx1">
                    <a:alpha val="58000"/>
                  </a:schemeClr>
                </a:solidFill>
                <a:latin typeface="Century Gothic"/>
                <a:cs typeface="Calibri"/>
              </a:rPr>
              <a:t>. Tienen </a:t>
            </a:r>
            <a:r>
              <a:rPr lang="en-US" sz="1100" spc="20" err="1">
                <a:solidFill>
                  <a:schemeClr val="tx1">
                    <a:alpha val="58000"/>
                  </a:schemeClr>
                </a:solidFill>
                <a:latin typeface="Century Gothic"/>
                <a:cs typeface="Calibri"/>
              </a:rPr>
              <a:t>olor</a:t>
            </a:r>
            <a:r>
              <a:rPr lang="en-US" sz="1100" spc="20">
                <a:solidFill>
                  <a:schemeClr val="tx1">
                    <a:alpha val="58000"/>
                  </a:schemeClr>
                </a:solidFill>
                <a:latin typeface="Century Gothic"/>
                <a:cs typeface="Calibri"/>
              </a:rPr>
              <a:t>  a </a:t>
            </a:r>
            <a:r>
              <a:rPr lang="en-US" sz="1100" spc="20" err="1">
                <a:solidFill>
                  <a:schemeClr val="tx1">
                    <a:alpha val="58000"/>
                  </a:schemeClr>
                </a:solidFill>
                <a:latin typeface="Century Gothic"/>
                <a:cs typeface="Calibri"/>
              </a:rPr>
              <a:t>pata</a:t>
            </a:r>
            <a:r>
              <a:rPr lang="en-US" sz="1100" spc="2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siendo</a:t>
            </a:r>
            <a:r>
              <a:rPr lang="en-US" sz="1100" spc="20">
                <a:solidFill>
                  <a:schemeClr val="tx1">
                    <a:alpha val="58000"/>
                  </a:schemeClr>
                </a:solidFill>
                <a:latin typeface="Century Gothic"/>
                <a:cs typeface="Calibri"/>
              </a:rPr>
              <a:t> el </a:t>
            </a:r>
            <a:r>
              <a:rPr lang="en-US" sz="1100" spc="20" err="1">
                <a:solidFill>
                  <a:schemeClr val="tx1">
                    <a:alpha val="58000"/>
                  </a:schemeClr>
                </a:solidFill>
                <a:latin typeface="Century Gothic"/>
                <a:cs typeface="Calibri"/>
              </a:rPr>
              <a:t>tratamiento</a:t>
            </a:r>
            <a:r>
              <a:rPr lang="en-US" sz="1100" spc="20" dirty="0">
                <a:solidFill>
                  <a:schemeClr val="tx1">
                    <a:alpha val="58000"/>
                  </a:schemeClr>
                </a:solidFill>
                <a:latin typeface="Century Gothic"/>
                <a:cs typeface="Calibri"/>
              </a:rPr>
              <a:t> </a:t>
            </a:r>
            <a:r>
              <a:rPr lang="en-US" sz="1100" spc="20">
                <a:solidFill>
                  <a:schemeClr val="tx1">
                    <a:alpha val="58000"/>
                  </a:schemeClr>
                </a:solidFill>
                <a:latin typeface="Century Gothic"/>
                <a:cs typeface="Calibri"/>
              </a:rPr>
              <a:t>la </a:t>
            </a:r>
            <a:r>
              <a:rPr lang="en-US" sz="1100" spc="20" err="1">
                <a:solidFill>
                  <a:schemeClr val="tx1">
                    <a:alpha val="58000"/>
                  </a:schemeClr>
                </a:solidFill>
                <a:latin typeface="Century Gothic"/>
                <a:cs typeface="Calibri"/>
              </a:rPr>
              <a:t>resección</a:t>
            </a:r>
            <a:r>
              <a:rPr lang="en-US" sz="1100" spc="20" dirty="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quirúrgica</a:t>
            </a:r>
            <a:r>
              <a:rPr lang="en-US" sz="1100" spc="20">
                <a:solidFill>
                  <a:schemeClr val="tx1">
                    <a:alpha val="58000"/>
                  </a:schemeClr>
                </a:solidFill>
                <a:latin typeface="Century Gothic"/>
                <a:cs typeface="Calibri"/>
              </a:rPr>
              <a:t>"</a:t>
            </a:r>
            <a:endParaRPr lang="en-US" sz="1100" spc="20" dirty="0">
              <a:solidFill>
                <a:schemeClr val="tx1">
                  <a:alpha val="58000"/>
                </a:schemeClr>
              </a:solidFill>
              <a:latin typeface="Century Gothic"/>
              <a:cs typeface="Calibri"/>
            </a:endParaRPr>
          </a:p>
          <a:p>
            <a:pPr marL="0">
              <a:lnSpc>
                <a:spcPct val="110000"/>
              </a:lnSpc>
              <a:buClr>
                <a:schemeClr val="accent4"/>
              </a:buClr>
              <a:buFont typeface="The Hand Extrablack" panose="03070A02030502020204" pitchFamily="66" charset="0"/>
              <a:buChar char="•"/>
            </a:pPr>
            <a:r>
              <a:rPr lang="en-US" sz="1100" spc="20">
                <a:solidFill>
                  <a:schemeClr val="tx1">
                    <a:alpha val="58000"/>
                  </a:schemeClr>
                </a:solidFill>
                <a:latin typeface="Century Gothic"/>
                <a:cs typeface="Calibri"/>
              </a:rPr>
              <a:t>"</a:t>
            </a:r>
            <a:r>
              <a:rPr lang="en-US" sz="1100" spc="20" err="1">
                <a:solidFill>
                  <a:schemeClr val="tx1">
                    <a:alpha val="58000"/>
                  </a:schemeClr>
                </a:solidFill>
                <a:latin typeface="Century Gothic"/>
                <a:cs typeface="Calibri"/>
              </a:rPr>
              <a:t>Alopecías</a:t>
            </a:r>
            <a:r>
              <a:rPr lang="en-US" sz="1100" spc="20">
                <a:solidFill>
                  <a:schemeClr val="tx1">
                    <a:alpha val="58000"/>
                  </a:schemeClr>
                </a:solidFill>
                <a:latin typeface="Century Gothic"/>
                <a:cs typeface="Calibri"/>
              </a:rPr>
              <a:t>: focal o </a:t>
            </a:r>
            <a:r>
              <a:rPr lang="en-US" sz="1100" spc="20" err="1">
                <a:solidFill>
                  <a:schemeClr val="tx1">
                    <a:alpha val="58000"/>
                  </a:schemeClr>
                </a:solidFill>
                <a:latin typeface="Century Gothic"/>
                <a:cs typeface="Calibri"/>
              </a:rPr>
              <a:t>difusa</a:t>
            </a:r>
            <a:r>
              <a:rPr lang="en-US" sz="1100" spc="20">
                <a:solidFill>
                  <a:schemeClr val="tx1">
                    <a:alpha val="58000"/>
                  </a:schemeClr>
                </a:solidFill>
                <a:latin typeface="Century Gothic"/>
                <a:cs typeface="Calibri"/>
              </a:rPr>
              <a:t>. En </a:t>
            </a:r>
            <a:r>
              <a:rPr lang="en-US" sz="1100" spc="20" err="1">
                <a:solidFill>
                  <a:schemeClr val="tx1">
                    <a:alpha val="58000"/>
                  </a:schemeClr>
                </a:solidFill>
                <a:latin typeface="Century Gothic"/>
                <a:cs typeface="Calibri"/>
              </a:rPr>
              <a:t>pediátricos</a:t>
            </a:r>
            <a:r>
              <a:rPr lang="en-US" sz="1100" spc="20" dirty="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pensar</a:t>
            </a:r>
            <a:r>
              <a:rPr lang="en-US" sz="1100" spc="20">
                <a:solidFill>
                  <a:schemeClr val="tx1">
                    <a:alpha val="58000"/>
                  </a:schemeClr>
                </a:solidFill>
                <a:latin typeface="Century Gothic"/>
                <a:cs typeface="Calibri"/>
              </a:rPr>
              <a:t> en </a:t>
            </a:r>
            <a:r>
              <a:rPr lang="en-US" sz="1100" spc="20" err="1">
                <a:solidFill>
                  <a:schemeClr val="tx1">
                    <a:alpha val="58000"/>
                  </a:schemeClr>
                </a:solidFill>
                <a:latin typeface="Century Gothic"/>
                <a:cs typeface="Calibri"/>
              </a:rPr>
              <a:t>tiñas</a:t>
            </a:r>
            <a:r>
              <a:rPr lang="en-US" sz="1100" spc="2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tricotilomanía</a:t>
            </a:r>
            <a:r>
              <a:rPr lang="en-US" sz="1100" spc="2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alopecía</a:t>
            </a:r>
            <a:r>
              <a:rPr lang="en-US" sz="1100" spc="20" dirty="0">
                <a:solidFill>
                  <a:schemeClr val="tx1">
                    <a:alpha val="58000"/>
                  </a:schemeClr>
                </a:solidFill>
                <a:latin typeface="Century Gothic"/>
                <a:cs typeface="Calibri"/>
              </a:rPr>
              <a:t> </a:t>
            </a:r>
            <a:r>
              <a:rPr lang="en-US" sz="1100" spc="20">
                <a:solidFill>
                  <a:schemeClr val="tx1">
                    <a:alpha val="58000"/>
                  </a:schemeClr>
                </a:solidFill>
                <a:latin typeface="Century Gothic"/>
                <a:cs typeface="Calibri"/>
              </a:rPr>
              <a:t>areata. En </a:t>
            </a:r>
            <a:r>
              <a:rPr lang="en-US" sz="1100" spc="20" err="1">
                <a:latin typeface="Century Gothic"/>
                <a:cs typeface="Calibri"/>
              </a:rPr>
              <a:t>adolescencia</a:t>
            </a:r>
            <a:r>
              <a:rPr lang="en-US" sz="1100" spc="20">
                <a:solidFill>
                  <a:schemeClr val="tx1">
                    <a:alpha val="58000"/>
                  </a:schemeClr>
                </a:solidFill>
                <a:latin typeface="Century Gothic"/>
                <a:cs typeface="Calibri"/>
              </a:rPr>
              <a:t> y </a:t>
            </a:r>
            <a:r>
              <a:rPr lang="en-US" sz="1100" spc="20" err="1">
                <a:solidFill>
                  <a:schemeClr val="tx1">
                    <a:alpha val="58000"/>
                  </a:schemeClr>
                </a:solidFill>
                <a:latin typeface="Century Gothic"/>
                <a:cs typeface="Calibri"/>
              </a:rPr>
              <a:t>adultez</a:t>
            </a:r>
            <a:r>
              <a:rPr lang="en-US" sz="1100" spc="2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pensar</a:t>
            </a:r>
            <a:r>
              <a:rPr lang="en-US" sz="1100" spc="20">
                <a:solidFill>
                  <a:schemeClr val="tx1">
                    <a:alpha val="58000"/>
                  </a:schemeClr>
                </a:solidFill>
                <a:latin typeface="Century Gothic"/>
                <a:cs typeface="Calibri"/>
              </a:rPr>
              <a:t> en </a:t>
            </a:r>
            <a:r>
              <a:rPr lang="en-US" sz="1100" spc="20" err="1">
                <a:solidFill>
                  <a:schemeClr val="tx1">
                    <a:alpha val="58000"/>
                  </a:schemeClr>
                </a:solidFill>
                <a:latin typeface="Century Gothic"/>
                <a:cs typeface="Calibri"/>
              </a:rPr>
              <a:t>alopecía</a:t>
            </a:r>
            <a:r>
              <a:rPr lang="en-US" sz="1100" spc="20" dirty="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cicatrizal</a:t>
            </a:r>
            <a:r>
              <a:rPr lang="en-US" sz="1100" spc="20" dirty="0">
                <a:solidFill>
                  <a:schemeClr val="tx1">
                    <a:alpha val="58000"/>
                  </a:schemeClr>
                </a:solidFill>
                <a:latin typeface="Century Gothic"/>
                <a:cs typeface="Calibri"/>
              </a:rPr>
              <a:t> </a:t>
            </a:r>
            <a:r>
              <a:rPr lang="en-US" sz="1100" spc="20">
                <a:solidFill>
                  <a:schemeClr val="tx1">
                    <a:alpha val="58000"/>
                  </a:schemeClr>
                </a:solidFill>
                <a:latin typeface="Century Gothic"/>
                <a:cs typeface="Calibri"/>
              </a:rPr>
              <a:t>en el </a:t>
            </a:r>
            <a:r>
              <a:rPr lang="en-US" sz="1100" spc="20" err="1">
                <a:solidFill>
                  <a:schemeClr val="tx1">
                    <a:alpha val="58000"/>
                  </a:schemeClr>
                </a:solidFill>
                <a:latin typeface="Century Gothic"/>
                <a:cs typeface="Calibri"/>
              </a:rPr>
              <a:t>acné</a:t>
            </a:r>
            <a:r>
              <a:rPr lang="en-US" sz="1100" spc="20">
                <a:solidFill>
                  <a:schemeClr val="tx1">
                    <a:alpha val="58000"/>
                  </a:schemeClr>
                </a:solidFill>
                <a:latin typeface="Century Gothic"/>
                <a:cs typeface="Calibri"/>
              </a:rPr>
              <a:t> de </a:t>
            </a:r>
            <a:r>
              <a:rPr lang="en-US" sz="1100" spc="20" err="1">
                <a:solidFill>
                  <a:schemeClr val="tx1">
                    <a:alpha val="58000"/>
                  </a:schemeClr>
                </a:solidFill>
                <a:latin typeface="Century Gothic"/>
                <a:cs typeface="Calibri"/>
              </a:rPr>
              <a:t>cuero</a:t>
            </a:r>
            <a:r>
              <a:rPr lang="en-US" sz="1100" spc="20" dirty="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cabelludo</a:t>
            </a:r>
            <a:r>
              <a:rPr lang="en-US" sz="1100" spc="20">
                <a:solidFill>
                  <a:schemeClr val="tx1">
                    <a:alpha val="58000"/>
                  </a:schemeClr>
                </a:solidFill>
                <a:latin typeface="Century Gothic"/>
                <a:cs typeface="Calibri"/>
              </a:rPr>
              <a:t>. Ante </a:t>
            </a:r>
            <a:r>
              <a:rPr lang="en-US" sz="1100" spc="20" err="1">
                <a:solidFill>
                  <a:schemeClr val="tx1">
                    <a:alpha val="58000"/>
                  </a:schemeClr>
                </a:solidFill>
                <a:latin typeface="Century Gothic"/>
                <a:cs typeface="Calibri"/>
              </a:rPr>
              <a:t>alopecía</a:t>
            </a:r>
            <a:r>
              <a:rPr lang="en-US" sz="1100" spc="20">
                <a:solidFill>
                  <a:schemeClr val="tx1">
                    <a:alpha val="58000"/>
                  </a:schemeClr>
                </a:solidFill>
                <a:latin typeface="Century Gothic"/>
                <a:cs typeface="Calibri"/>
              </a:rPr>
              <a:t> no </a:t>
            </a:r>
            <a:r>
              <a:rPr lang="en-US" sz="1100" spc="20" err="1">
                <a:solidFill>
                  <a:schemeClr val="tx1">
                    <a:alpha val="58000"/>
                  </a:schemeClr>
                </a:solidFill>
                <a:latin typeface="Century Gothic"/>
                <a:cs typeface="Calibri"/>
              </a:rPr>
              <a:t>inflamatoria</a:t>
            </a:r>
            <a:r>
              <a:rPr lang="en-US" sz="1100" spc="20">
                <a:solidFill>
                  <a:schemeClr val="tx1">
                    <a:alpha val="58000"/>
                  </a:schemeClr>
                </a:solidFill>
                <a:latin typeface="Century Gothic"/>
                <a:cs typeface="Calibri"/>
              </a:rPr>
              <a:t> focal en un </a:t>
            </a:r>
            <a:r>
              <a:rPr lang="en-US" sz="1100" spc="20" err="1">
                <a:solidFill>
                  <a:schemeClr val="tx1">
                    <a:alpha val="58000"/>
                  </a:schemeClr>
                </a:solidFill>
                <a:latin typeface="Century Gothic"/>
                <a:cs typeface="Calibri"/>
              </a:rPr>
              <a:t>adulto</a:t>
            </a:r>
            <a:r>
              <a:rPr lang="en-US" sz="1100" spc="20" dirty="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sano</a:t>
            </a:r>
            <a:r>
              <a:rPr lang="en-US" sz="1100" spc="2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pensar</a:t>
            </a:r>
            <a:r>
              <a:rPr lang="en-US" sz="1100" spc="20">
                <a:solidFill>
                  <a:schemeClr val="tx1">
                    <a:alpha val="58000"/>
                  </a:schemeClr>
                </a:solidFill>
                <a:latin typeface="Century Gothic"/>
                <a:cs typeface="Calibri"/>
              </a:rPr>
              <a:t> en </a:t>
            </a:r>
            <a:r>
              <a:rPr lang="en-US" sz="1100" spc="20" err="1">
                <a:solidFill>
                  <a:schemeClr val="tx1">
                    <a:alpha val="58000"/>
                  </a:schemeClr>
                </a:solidFill>
                <a:latin typeface="Century Gothic"/>
                <a:cs typeface="Calibri"/>
              </a:rPr>
              <a:t>alopecía</a:t>
            </a:r>
            <a:r>
              <a:rPr lang="en-US" sz="1100" spc="20" dirty="0">
                <a:solidFill>
                  <a:schemeClr val="tx1">
                    <a:alpha val="58000"/>
                  </a:schemeClr>
                </a:solidFill>
                <a:latin typeface="Century Gothic"/>
                <a:cs typeface="Calibri"/>
              </a:rPr>
              <a:t> </a:t>
            </a:r>
            <a:r>
              <a:rPr lang="en-US" sz="1100" spc="20">
                <a:solidFill>
                  <a:schemeClr val="tx1">
                    <a:alpha val="58000"/>
                  </a:schemeClr>
                </a:solidFill>
                <a:latin typeface="Century Gothic"/>
                <a:cs typeface="Calibri"/>
              </a:rPr>
              <a:t>areata (</a:t>
            </a:r>
            <a:r>
              <a:rPr lang="en-US" sz="1100" spc="20" err="1">
                <a:solidFill>
                  <a:schemeClr val="tx1">
                    <a:alpha val="58000"/>
                  </a:schemeClr>
                </a:solidFill>
                <a:latin typeface="Century Gothic"/>
                <a:cs typeface="Calibri"/>
              </a:rPr>
              <a:t>tratamiento</a:t>
            </a:r>
            <a:r>
              <a:rPr lang="en-US" sz="1100" spc="20">
                <a:solidFill>
                  <a:schemeClr val="tx1">
                    <a:alpha val="58000"/>
                  </a:schemeClr>
                </a:solidFill>
                <a:latin typeface="Century Gothic"/>
                <a:cs typeface="Calibri"/>
              </a:rPr>
              <a:t>, clobetasol </a:t>
            </a:r>
            <a:r>
              <a:rPr lang="en-US" sz="1100" spc="20" err="1">
                <a:solidFill>
                  <a:schemeClr val="tx1">
                    <a:alpha val="58000"/>
                  </a:schemeClr>
                </a:solidFill>
                <a:latin typeface="Century Gothic"/>
                <a:cs typeface="Calibri"/>
              </a:rPr>
              <a:t>locíon</a:t>
            </a:r>
            <a:r>
              <a:rPr lang="en-US" sz="1100" spc="20">
                <a:solidFill>
                  <a:schemeClr val="tx1">
                    <a:alpha val="58000"/>
                  </a:schemeClr>
                </a:solidFill>
                <a:latin typeface="Century Gothic"/>
                <a:cs typeface="Calibri"/>
              </a:rPr>
              <a:t>, minoxidil al 5%). No hay </a:t>
            </a:r>
            <a:r>
              <a:rPr lang="en-US" sz="1100" spc="20" err="1">
                <a:solidFill>
                  <a:schemeClr val="tx1">
                    <a:alpha val="58000"/>
                  </a:schemeClr>
                </a:solidFill>
                <a:latin typeface="Century Gothic"/>
                <a:cs typeface="Calibri"/>
              </a:rPr>
              <a:t>alopecía</a:t>
            </a:r>
            <a:r>
              <a:rPr lang="en-US" sz="1100" spc="20">
                <a:solidFill>
                  <a:schemeClr val="tx1">
                    <a:alpha val="58000"/>
                  </a:schemeClr>
                </a:solidFill>
                <a:latin typeface="Century Gothic"/>
                <a:cs typeface="Calibri"/>
              </a:rPr>
              <a:t> por </a:t>
            </a:r>
            <a:r>
              <a:rPr lang="en-US" sz="1100" spc="20" err="1">
                <a:solidFill>
                  <a:schemeClr val="tx1">
                    <a:alpha val="58000"/>
                  </a:schemeClr>
                </a:solidFill>
                <a:latin typeface="Century Gothic"/>
                <a:cs typeface="Calibri"/>
              </a:rPr>
              <a:t>hongos</a:t>
            </a:r>
            <a:r>
              <a:rPr lang="en-US" sz="1100" spc="20" dirty="0">
                <a:solidFill>
                  <a:schemeClr val="tx1">
                    <a:alpha val="58000"/>
                  </a:schemeClr>
                </a:solidFill>
                <a:latin typeface="Century Gothic"/>
                <a:cs typeface="Calibri"/>
              </a:rPr>
              <a:t> </a:t>
            </a:r>
            <a:r>
              <a:rPr lang="en-US" sz="1100" spc="20">
                <a:solidFill>
                  <a:schemeClr val="tx1">
                    <a:alpha val="58000"/>
                  </a:schemeClr>
                </a:solidFill>
                <a:latin typeface="Century Gothic"/>
                <a:cs typeface="Calibri"/>
              </a:rPr>
              <a:t>en la </a:t>
            </a:r>
            <a:r>
              <a:rPr lang="en-US" sz="1100" spc="20" err="1">
                <a:solidFill>
                  <a:schemeClr val="tx1">
                    <a:alpha val="58000"/>
                  </a:schemeClr>
                </a:solidFill>
                <a:latin typeface="Century Gothic"/>
                <a:cs typeface="Calibri"/>
              </a:rPr>
              <a:t>adolescencia</a:t>
            </a:r>
            <a:r>
              <a:rPr lang="en-US" sz="1100" spc="2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si</a:t>
            </a:r>
            <a:r>
              <a:rPr lang="en-US" sz="1100" spc="20">
                <a:solidFill>
                  <a:schemeClr val="tx1">
                    <a:alpha val="58000"/>
                  </a:schemeClr>
                </a:solidFill>
                <a:latin typeface="Century Gothic"/>
                <a:cs typeface="Calibri"/>
              </a:rPr>
              <a:t> es, </a:t>
            </a:r>
            <a:r>
              <a:rPr lang="en-US" sz="1100" spc="20" err="1">
                <a:solidFill>
                  <a:schemeClr val="tx1">
                    <a:alpha val="58000"/>
                  </a:schemeClr>
                </a:solidFill>
                <a:latin typeface="Century Gothic"/>
                <a:cs typeface="Calibri"/>
              </a:rPr>
              <a:t>pensar</a:t>
            </a:r>
            <a:r>
              <a:rPr lang="en-US" sz="1100" spc="20" dirty="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inmunodepresión</a:t>
            </a:r>
            <a:r>
              <a:rPr lang="en-US" sz="1100" spc="20">
                <a:solidFill>
                  <a:schemeClr val="tx1">
                    <a:alpha val="58000"/>
                  </a:schemeClr>
                </a:solidFill>
                <a:latin typeface="Century Gothic"/>
                <a:cs typeface="Calibri"/>
              </a:rPr>
              <a:t> y </a:t>
            </a:r>
            <a:r>
              <a:rPr lang="en-US" sz="1100" spc="20" err="1">
                <a:solidFill>
                  <a:schemeClr val="tx1">
                    <a:alpha val="58000"/>
                  </a:schemeClr>
                </a:solidFill>
                <a:latin typeface="Century Gothic"/>
                <a:cs typeface="Calibri"/>
              </a:rPr>
              <a:t>estudiar</a:t>
            </a:r>
            <a:r>
              <a:rPr lang="en-US" sz="1100" spc="20">
                <a:solidFill>
                  <a:schemeClr val="tx1">
                    <a:alpha val="58000"/>
                  </a:schemeClr>
                </a:solidFill>
                <a:latin typeface="Century Gothic"/>
                <a:cs typeface="Calibri"/>
              </a:rPr>
              <a:t>.</a:t>
            </a:r>
            <a:br>
              <a:rPr lang="en-US" sz="1100" spc="20" dirty="0">
                <a:latin typeface="Century Gothic"/>
              </a:rPr>
            </a:br>
            <a:r>
              <a:rPr lang="en-US" sz="1100" spc="20" err="1">
                <a:solidFill>
                  <a:schemeClr val="tx1">
                    <a:alpha val="58000"/>
                  </a:schemeClr>
                </a:solidFill>
                <a:latin typeface="Century Gothic"/>
                <a:cs typeface="Calibri"/>
              </a:rPr>
              <a:t>PLaca</a:t>
            </a:r>
            <a:r>
              <a:rPr lang="en-US" sz="1100" spc="20" dirty="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alopécica</a:t>
            </a:r>
            <a:r>
              <a:rPr lang="en-US" sz="1100" spc="20">
                <a:solidFill>
                  <a:schemeClr val="tx1">
                    <a:alpha val="58000"/>
                  </a:schemeClr>
                </a:solidFill>
                <a:latin typeface="Century Gothic"/>
                <a:cs typeface="Calibri"/>
              </a:rPr>
              <a:t> en el </a:t>
            </a:r>
            <a:r>
              <a:rPr lang="en-US" sz="1100" spc="20" err="1">
                <a:solidFill>
                  <a:schemeClr val="tx1">
                    <a:alpha val="58000"/>
                  </a:schemeClr>
                </a:solidFill>
                <a:latin typeface="Century Gothic"/>
                <a:cs typeface="Calibri"/>
              </a:rPr>
              <a:t>recién</a:t>
            </a:r>
            <a:r>
              <a:rPr lang="en-US" sz="1100" spc="20" dirty="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nacido</a:t>
            </a:r>
            <a:r>
              <a:rPr lang="en-US" sz="1100" spc="20">
                <a:solidFill>
                  <a:schemeClr val="tx1">
                    <a:alpha val="58000"/>
                  </a:schemeClr>
                </a:solidFill>
                <a:latin typeface="Century Gothic"/>
                <a:cs typeface="Calibri"/>
              </a:rPr>
              <a:t>: aplasia cutis, </a:t>
            </a:r>
            <a:r>
              <a:rPr lang="en-US" sz="1100" spc="20" err="1">
                <a:solidFill>
                  <a:schemeClr val="tx1">
                    <a:alpha val="58000"/>
                  </a:schemeClr>
                </a:solidFill>
                <a:latin typeface="Century Gothic"/>
                <a:cs typeface="Calibri"/>
              </a:rPr>
              <a:t>nevo</a:t>
            </a:r>
            <a:r>
              <a:rPr lang="en-US" sz="1100" spc="20" dirty="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sebáceo</a:t>
            </a:r>
            <a:r>
              <a:rPr lang="en-US" sz="1100" spc="20">
                <a:solidFill>
                  <a:schemeClr val="tx1">
                    <a:alpha val="58000"/>
                  </a:schemeClr>
                </a:solidFill>
                <a:latin typeface="Century Gothic"/>
                <a:cs typeface="Calibri"/>
              </a:rPr>
              <a:t> de </a:t>
            </a:r>
            <a:r>
              <a:rPr lang="en-US" sz="1100" spc="20" err="1">
                <a:solidFill>
                  <a:schemeClr val="tx1">
                    <a:alpha val="58000"/>
                  </a:schemeClr>
                </a:solidFill>
                <a:latin typeface="Century Gothic"/>
                <a:cs typeface="Calibri"/>
              </a:rPr>
              <a:t>Jaddashon</a:t>
            </a:r>
            <a:r>
              <a:rPr lang="en-US" sz="1100" spc="2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nevo</a:t>
            </a:r>
            <a:r>
              <a:rPr lang="en-US" sz="1100" spc="20" dirty="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hipoplásico</a:t>
            </a:r>
            <a:r>
              <a:rPr lang="en-US" sz="1100" spc="20" dirty="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piloso</a:t>
            </a:r>
            <a:r>
              <a:rPr lang="en-US" sz="1100" spc="20">
                <a:solidFill>
                  <a:schemeClr val="tx1">
                    <a:alpha val="58000"/>
                  </a:schemeClr>
                </a:solidFill>
                <a:latin typeface="Century Gothic"/>
                <a:cs typeface="Calibri"/>
              </a:rPr>
              <a:t>. En </a:t>
            </a:r>
            <a:r>
              <a:rPr lang="en-US" sz="1100" spc="20" err="1">
                <a:solidFill>
                  <a:schemeClr val="tx1">
                    <a:alpha val="58000"/>
                  </a:schemeClr>
                </a:solidFill>
                <a:latin typeface="Century Gothic"/>
                <a:cs typeface="Calibri"/>
              </a:rPr>
              <a:t>ancianos</a:t>
            </a:r>
            <a:r>
              <a:rPr lang="en-US" sz="1100" spc="2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pensar</a:t>
            </a:r>
            <a:r>
              <a:rPr lang="en-US" sz="1100" spc="20">
                <a:solidFill>
                  <a:schemeClr val="tx1">
                    <a:alpha val="58000"/>
                  </a:schemeClr>
                </a:solidFill>
                <a:latin typeface="Century Gothic"/>
                <a:cs typeface="Calibri"/>
              </a:rPr>
              <a:t> en </a:t>
            </a:r>
            <a:r>
              <a:rPr lang="en-US" sz="1100" spc="20" err="1">
                <a:solidFill>
                  <a:schemeClr val="tx1">
                    <a:alpha val="58000"/>
                  </a:schemeClr>
                </a:solidFill>
                <a:latin typeface="Century Gothic"/>
                <a:cs typeface="Calibri"/>
              </a:rPr>
              <a:t>fármacos</a:t>
            </a:r>
            <a:r>
              <a:rPr lang="en-US" sz="1100" spc="20">
                <a:solidFill>
                  <a:schemeClr val="tx1">
                    <a:alpha val="58000"/>
                  </a:schemeClr>
                </a:solidFill>
                <a:latin typeface="Century Gothic"/>
                <a:cs typeface="Calibri"/>
              </a:rPr>
              <a:t> (</a:t>
            </a:r>
            <a:r>
              <a:rPr lang="en-US" sz="1100" spc="20" err="1">
                <a:solidFill>
                  <a:schemeClr val="tx1">
                    <a:alpha val="58000"/>
                  </a:schemeClr>
                </a:solidFill>
                <a:latin typeface="Century Gothic"/>
                <a:cs typeface="Calibri"/>
              </a:rPr>
              <a:t>alopecía</a:t>
            </a:r>
            <a:r>
              <a:rPr lang="en-US" sz="1100" spc="20" dirty="0">
                <a:solidFill>
                  <a:schemeClr val="tx1">
                    <a:alpha val="58000"/>
                  </a:schemeClr>
                </a:solidFill>
                <a:latin typeface="Century Gothic"/>
                <a:cs typeface="Calibri"/>
              </a:rPr>
              <a:t> </a:t>
            </a:r>
            <a:r>
              <a:rPr lang="en-US" sz="1100" spc="20">
                <a:solidFill>
                  <a:schemeClr val="tx1">
                    <a:alpha val="58000"/>
                  </a:schemeClr>
                </a:solidFill>
                <a:latin typeface="Century Gothic"/>
                <a:cs typeface="Calibri"/>
              </a:rPr>
              <a:t>con </a:t>
            </a:r>
            <a:r>
              <a:rPr lang="en-US" sz="1100" spc="20" err="1">
                <a:solidFill>
                  <a:schemeClr val="tx1">
                    <a:alpha val="58000"/>
                  </a:schemeClr>
                </a:solidFill>
                <a:latin typeface="Century Gothic"/>
                <a:cs typeface="Calibri"/>
              </a:rPr>
              <a:t>patrón</a:t>
            </a:r>
            <a:r>
              <a:rPr lang="en-US" sz="1100" spc="20">
                <a:solidFill>
                  <a:schemeClr val="tx1">
                    <a:alpha val="58000"/>
                  </a:schemeClr>
                </a:solidFill>
                <a:latin typeface="Century Gothic"/>
                <a:cs typeface="Calibri"/>
              </a:rPr>
              <a:t> en </a:t>
            </a:r>
            <a:r>
              <a:rPr lang="en-US" sz="1100" spc="20" err="1">
                <a:solidFill>
                  <a:schemeClr val="tx1">
                    <a:alpha val="58000"/>
                  </a:schemeClr>
                </a:solidFill>
                <a:latin typeface="Century Gothic"/>
                <a:cs typeface="Calibri"/>
              </a:rPr>
              <a:t>habra</a:t>
            </a:r>
            <a:r>
              <a:rPr lang="en-US" sz="1400" spc="20" err="1">
                <a:solidFill>
                  <a:schemeClr val="tx1">
                    <a:alpha val="58000"/>
                  </a:schemeClr>
                </a:solidFill>
                <a:latin typeface="Century Gothic"/>
                <a:cs typeface="Calibri"/>
              </a:rPr>
              <a:t>s</a:t>
            </a:r>
            <a:r>
              <a:rPr lang="en-US" sz="1400" spc="20">
                <a:solidFill>
                  <a:schemeClr val="tx1">
                    <a:alpha val="58000"/>
                  </a:schemeClr>
                </a:solidFill>
                <a:latin typeface="Century Gothic"/>
                <a:cs typeface="Calibri"/>
              </a:rPr>
              <a:t>), MTS, </a:t>
            </a:r>
            <a:r>
              <a:rPr lang="en-US" sz="1400" spc="20" err="1">
                <a:solidFill>
                  <a:schemeClr val="tx1">
                    <a:alpha val="58000"/>
                  </a:schemeClr>
                </a:solidFill>
                <a:latin typeface="Century Gothic"/>
                <a:cs typeface="Calibri"/>
              </a:rPr>
              <a:t>sifilis</a:t>
            </a:r>
            <a:r>
              <a:rPr lang="en-US" sz="1400" spc="20">
                <a:solidFill>
                  <a:schemeClr val="tx1">
                    <a:alpha val="58000"/>
                  </a:schemeClr>
                </a:solidFill>
                <a:latin typeface="Century Gothic"/>
                <a:cs typeface="Calibri"/>
              </a:rPr>
              <a:t> 3°"</a:t>
            </a:r>
          </a:p>
        </p:txBody>
      </p:sp>
    </p:spTree>
    <p:extLst>
      <p:ext uri="{BB962C8B-B14F-4D97-AF65-F5344CB8AC3E}">
        <p14:creationId xmlns:p14="http://schemas.microsoft.com/office/powerpoint/2010/main" val="29662252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9646535-AEF6-4883-A4F9-EEC1F8B43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B7EFF05-A8DA-4B3E-9C21-7A04283D48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C52E2836-9095-4D3C-85DB-A013CBD51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92B8916-626C-4C83-B808-82B7DF02CA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Freeform: Shape 15">
            <a:extLst>
              <a:ext uri="{FF2B5EF4-FFF2-40B4-BE49-F238E27FC236}">
                <a16:creationId xmlns:a16="http://schemas.microsoft.com/office/drawing/2014/main" id="{14DAEE6D-D7E7-4E31-9E45-96B6E2F6E0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4896809 h 6858000"/>
              <a:gd name="connsiteX3" fmla="*/ 12035397 w 12192000"/>
              <a:gd name="connsiteY3" fmla="*/ 5061653 h 6858000"/>
              <a:gd name="connsiteX4" fmla="*/ 9984875 w 12192000"/>
              <a:gd name="connsiteY4" fmla="*/ 6788992 h 6858000"/>
              <a:gd name="connsiteX5" fmla="*/ 9851219 w 12192000"/>
              <a:gd name="connsiteY5" fmla="*/ 6858000 h 6858000"/>
              <a:gd name="connsiteX6" fmla="*/ 3573504 w 12192000"/>
              <a:gd name="connsiteY6" fmla="*/ 6858000 h 6858000"/>
              <a:gd name="connsiteX7" fmla="*/ 3556746 w 12192000"/>
              <a:gd name="connsiteY7" fmla="*/ 6850756 h 6858000"/>
              <a:gd name="connsiteX8" fmla="*/ 3261231 w 12192000"/>
              <a:gd name="connsiteY8" fmla="*/ 6719645 h 6858000"/>
              <a:gd name="connsiteX9" fmla="*/ 956496 w 12192000"/>
              <a:gd name="connsiteY9" fmla="*/ 4131559 h 6858000"/>
              <a:gd name="connsiteX10" fmla="*/ 26515 w 12192000"/>
              <a:gd name="connsiteY10" fmla="*/ 2316866 h 6858000"/>
              <a:gd name="connsiteX11" fmla="*/ 0 w 12192000"/>
              <a:gd name="connsiteY11" fmla="*/ 2231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0" y="0"/>
                </a:moveTo>
                <a:lnTo>
                  <a:pt x="12192000" y="0"/>
                </a:lnTo>
                <a:lnTo>
                  <a:pt x="12192000" y="4896809"/>
                </a:lnTo>
                <a:lnTo>
                  <a:pt x="12035397" y="5061653"/>
                </a:lnTo>
                <a:cubicBezTo>
                  <a:pt x="11302532" y="5870430"/>
                  <a:pt x="10648639" y="6426464"/>
                  <a:pt x="9984875" y="6788992"/>
                </a:cubicBezTo>
                <a:lnTo>
                  <a:pt x="9851219" y="6858000"/>
                </a:lnTo>
                <a:lnTo>
                  <a:pt x="3573504" y="6858000"/>
                </a:lnTo>
                <a:lnTo>
                  <a:pt x="3556746" y="6850756"/>
                </a:lnTo>
                <a:cubicBezTo>
                  <a:pt x="3450765" y="6804314"/>
                  <a:pt x="3352207" y="6760084"/>
                  <a:pt x="3261231" y="6719645"/>
                </a:cubicBezTo>
                <a:cubicBezTo>
                  <a:pt x="2573854" y="6234379"/>
                  <a:pt x="1765175" y="5425602"/>
                  <a:pt x="956496" y="4131559"/>
                </a:cubicBezTo>
                <a:cubicBezTo>
                  <a:pt x="552156" y="3565416"/>
                  <a:pt x="238793" y="2958833"/>
                  <a:pt x="26515" y="2316866"/>
                </a:cubicBezTo>
                <a:lnTo>
                  <a:pt x="0" y="2231000"/>
                </a:lnTo>
                <a:close/>
              </a:path>
            </a:pathLst>
          </a:custGeom>
          <a:ln>
            <a:noFill/>
          </a:ln>
        </p:spPr>
        <p:txBody>
          <a:bodyPr vert="horz" wrap="square" lIns="91440" tIns="45720" rIns="91440" bIns="45720" numCol="1" anchor="t" anchorCtr="0" compatLnSpc="1">
            <a:prstTxWarp prst="textNoShape">
              <a:avLst/>
            </a:prstTxWarp>
            <a:noAutofit/>
          </a:bodyPr>
          <a:lstStyle/>
          <a:p>
            <a:endParaRPr lang="en-US"/>
          </a:p>
        </p:txBody>
      </p:sp>
      <p:sp>
        <p:nvSpPr>
          <p:cNvPr id="2" name="Título 1">
            <a:extLst>
              <a:ext uri="{FF2B5EF4-FFF2-40B4-BE49-F238E27FC236}">
                <a16:creationId xmlns:a16="http://schemas.microsoft.com/office/drawing/2014/main" id="{4EEA79ED-82B0-442F-96B0-DE48D83B8BAB}"/>
              </a:ext>
            </a:extLst>
          </p:cNvPr>
          <p:cNvSpPr>
            <a:spLocks noGrp="1"/>
          </p:cNvSpPr>
          <p:nvPr>
            <p:ph type="title" idx="4294967295"/>
          </p:nvPr>
        </p:nvSpPr>
        <p:spPr>
          <a:xfrm>
            <a:off x="406850" y="629639"/>
            <a:ext cx="3095626" cy="3238964"/>
          </a:xfrm>
        </p:spPr>
        <p:txBody>
          <a:bodyPr vert="horz" wrap="square" lIns="0" tIns="0" rIns="0" bIns="0" rtlCol="0" anchor="t" anchorCtr="0">
            <a:normAutofit/>
          </a:bodyPr>
          <a:lstStyle/>
          <a:p>
            <a:r>
              <a:rPr lang="en-US" b="1"/>
              <a:t>P E R L A S </a:t>
            </a:r>
            <a:endParaRPr lang="en-US" b="1">
              <a:effectLst>
                <a:glow rad="38100">
                  <a:prstClr val="black">
                    <a:lumMod val="65000"/>
                    <a:lumOff val="35000"/>
                    <a:alpha val="40000"/>
                  </a:prstClr>
                </a:glow>
                <a:outerShdw blurRad="28575" dist="38100" dir="14040000" algn="tl" rotWithShape="0">
                  <a:srgbClr val="000000">
                    <a:alpha val="25000"/>
                  </a:srgbClr>
                </a:outerShdw>
              </a:effectLst>
            </a:endParaRPr>
          </a:p>
        </p:txBody>
      </p:sp>
      <p:sp>
        <p:nvSpPr>
          <p:cNvPr id="18" name="Freeform 10">
            <a:extLst>
              <a:ext uri="{FF2B5EF4-FFF2-40B4-BE49-F238E27FC236}">
                <a16:creationId xmlns:a16="http://schemas.microsoft.com/office/drawing/2014/main" id="{5D976E54-F014-4833-9EB7-2588113E1C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5824556">
            <a:off x="607106" y="4045531"/>
            <a:ext cx="2158648" cy="2020521"/>
          </a:xfrm>
          <a:custGeom>
            <a:avLst/>
            <a:gdLst>
              <a:gd name="T0" fmla="*/ 43 w 250"/>
              <a:gd name="T1" fmla="*/ 167 h 234"/>
              <a:gd name="T2" fmla="*/ 70 w 250"/>
              <a:gd name="T3" fmla="*/ 133 h 234"/>
              <a:gd name="T4" fmla="*/ 48 w 250"/>
              <a:gd name="T5" fmla="*/ 134 h 234"/>
              <a:gd name="T6" fmla="*/ 19 w 250"/>
              <a:gd name="T7" fmla="*/ 130 h 234"/>
              <a:gd name="T8" fmla="*/ 6 w 250"/>
              <a:gd name="T9" fmla="*/ 123 h 234"/>
              <a:gd name="T10" fmla="*/ 1 w 250"/>
              <a:gd name="T11" fmla="*/ 103 h 234"/>
              <a:gd name="T12" fmla="*/ 11 w 250"/>
              <a:gd name="T13" fmla="*/ 81 h 234"/>
              <a:gd name="T14" fmla="*/ 23 w 250"/>
              <a:gd name="T15" fmla="*/ 76 h 234"/>
              <a:gd name="T16" fmla="*/ 81 w 250"/>
              <a:gd name="T17" fmla="*/ 78 h 234"/>
              <a:gd name="T18" fmla="*/ 65 w 250"/>
              <a:gd name="T19" fmla="*/ 49 h 234"/>
              <a:gd name="T20" fmla="*/ 57 w 250"/>
              <a:gd name="T21" fmla="*/ 27 h 234"/>
              <a:gd name="T22" fmla="*/ 67 w 250"/>
              <a:gd name="T23" fmla="*/ 12 h 234"/>
              <a:gd name="T24" fmla="*/ 85 w 250"/>
              <a:gd name="T25" fmla="*/ 1 h 234"/>
              <a:gd name="T26" fmla="*/ 101 w 250"/>
              <a:gd name="T27" fmla="*/ 8 h 234"/>
              <a:gd name="T28" fmla="*/ 107 w 250"/>
              <a:gd name="T29" fmla="*/ 15 h 234"/>
              <a:gd name="T30" fmla="*/ 120 w 250"/>
              <a:gd name="T31" fmla="*/ 37 h 234"/>
              <a:gd name="T32" fmla="*/ 131 w 250"/>
              <a:gd name="T33" fmla="*/ 60 h 234"/>
              <a:gd name="T34" fmla="*/ 164 w 250"/>
              <a:gd name="T35" fmla="*/ 25 h 234"/>
              <a:gd name="T36" fmla="*/ 187 w 250"/>
              <a:gd name="T37" fmla="*/ 11 h 234"/>
              <a:gd name="T38" fmla="*/ 205 w 250"/>
              <a:gd name="T39" fmla="*/ 19 h 234"/>
              <a:gd name="T40" fmla="*/ 214 w 250"/>
              <a:gd name="T41" fmla="*/ 34 h 234"/>
              <a:gd name="T42" fmla="*/ 203 w 250"/>
              <a:gd name="T43" fmla="*/ 57 h 234"/>
              <a:gd name="T44" fmla="*/ 166 w 250"/>
              <a:gd name="T45" fmla="*/ 100 h 234"/>
              <a:gd name="T46" fmla="*/ 217 w 250"/>
              <a:gd name="T47" fmla="*/ 98 h 234"/>
              <a:gd name="T48" fmla="*/ 244 w 250"/>
              <a:gd name="T49" fmla="*/ 104 h 234"/>
              <a:gd name="T50" fmla="*/ 249 w 250"/>
              <a:gd name="T51" fmla="*/ 115 h 234"/>
              <a:gd name="T52" fmla="*/ 247 w 250"/>
              <a:gd name="T53" fmla="*/ 129 h 234"/>
              <a:gd name="T54" fmla="*/ 245 w 250"/>
              <a:gd name="T55" fmla="*/ 134 h 234"/>
              <a:gd name="T56" fmla="*/ 241 w 250"/>
              <a:gd name="T57" fmla="*/ 141 h 234"/>
              <a:gd name="T58" fmla="*/ 227 w 250"/>
              <a:gd name="T59" fmla="*/ 147 h 234"/>
              <a:gd name="T60" fmla="*/ 187 w 250"/>
              <a:gd name="T61" fmla="*/ 151 h 234"/>
              <a:gd name="T62" fmla="*/ 160 w 250"/>
              <a:gd name="T63" fmla="*/ 148 h 234"/>
              <a:gd name="T64" fmla="*/ 168 w 250"/>
              <a:gd name="T65" fmla="*/ 168 h 234"/>
              <a:gd name="T66" fmla="*/ 176 w 250"/>
              <a:gd name="T67" fmla="*/ 194 h 234"/>
              <a:gd name="T68" fmla="*/ 176 w 250"/>
              <a:gd name="T69" fmla="*/ 211 h 234"/>
              <a:gd name="T70" fmla="*/ 170 w 250"/>
              <a:gd name="T71" fmla="*/ 221 h 234"/>
              <a:gd name="T72" fmla="*/ 156 w 250"/>
              <a:gd name="T73" fmla="*/ 230 h 234"/>
              <a:gd name="T74" fmla="*/ 130 w 250"/>
              <a:gd name="T75" fmla="*/ 226 h 234"/>
              <a:gd name="T76" fmla="*/ 122 w 250"/>
              <a:gd name="T77" fmla="*/ 213 h 234"/>
              <a:gd name="T78" fmla="*/ 110 w 250"/>
              <a:gd name="T79" fmla="*/ 169 h 234"/>
              <a:gd name="T80" fmla="*/ 92 w 250"/>
              <a:gd name="T81" fmla="*/ 192 h 234"/>
              <a:gd name="T82" fmla="*/ 87 w 250"/>
              <a:gd name="T83" fmla="*/ 197 h 234"/>
              <a:gd name="T84" fmla="*/ 84 w 250"/>
              <a:gd name="T85" fmla="*/ 201 h 234"/>
              <a:gd name="T86" fmla="*/ 65 w 250"/>
              <a:gd name="T87" fmla="*/ 212 h 234"/>
              <a:gd name="T88" fmla="*/ 50 w 250"/>
              <a:gd name="T89" fmla="*/ 204 h 234"/>
              <a:gd name="T90" fmla="*/ 44 w 250"/>
              <a:gd name="T91" fmla="*/ 198 h 234"/>
              <a:gd name="T92" fmla="*/ 38 w 250"/>
              <a:gd name="T93" fmla="*/ 185 h 234"/>
              <a:gd name="T94" fmla="*/ 43 w 250"/>
              <a:gd name="T95" fmla="*/ 16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0" h="234">
                <a:moveTo>
                  <a:pt x="43" y="167"/>
                </a:moveTo>
                <a:cubicBezTo>
                  <a:pt x="70" y="133"/>
                  <a:pt x="70" y="133"/>
                  <a:pt x="70" y="133"/>
                </a:cubicBezTo>
                <a:cubicBezTo>
                  <a:pt x="60" y="134"/>
                  <a:pt x="61" y="134"/>
                  <a:pt x="48" y="134"/>
                </a:cubicBezTo>
                <a:cubicBezTo>
                  <a:pt x="34" y="133"/>
                  <a:pt x="24" y="132"/>
                  <a:pt x="19" y="130"/>
                </a:cubicBezTo>
                <a:cubicBezTo>
                  <a:pt x="13" y="128"/>
                  <a:pt x="9" y="126"/>
                  <a:pt x="6" y="123"/>
                </a:cubicBezTo>
                <a:cubicBezTo>
                  <a:pt x="1" y="119"/>
                  <a:pt x="0" y="112"/>
                  <a:pt x="1" y="103"/>
                </a:cubicBezTo>
                <a:cubicBezTo>
                  <a:pt x="2" y="93"/>
                  <a:pt x="6" y="86"/>
                  <a:pt x="11" y="81"/>
                </a:cubicBezTo>
                <a:cubicBezTo>
                  <a:pt x="15" y="77"/>
                  <a:pt x="18" y="76"/>
                  <a:pt x="23" y="76"/>
                </a:cubicBezTo>
                <a:cubicBezTo>
                  <a:pt x="81" y="78"/>
                  <a:pt x="81" y="78"/>
                  <a:pt x="81" y="78"/>
                </a:cubicBezTo>
                <a:cubicBezTo>
                  <a:pt x="65" y="49"/>
                  <a:pt x="65" y="49"/>
                  <a:pt x="65" y="49"/>
                </a:cubicBezTo>
                <a:cubicBezTo>
                  <a:pt x="58" y="40"/>
                  <a:pt x="56" y="33"/>
                  <a:pt x="57" y="27"/>
                </a:cubicBezTo>
                <a:cubicBezTo>
                  <a:pt x="58" y="21"/>
                  <a:pt x="62" y="16"/>
                  <a:pt x="67" y="12"/>
                </a:cubicBezTo>
                <a:cubicBezTo>
                  <a:pt x="74" y="6"/>
                  <a:pt x="80" y="2"/>
                  <a:pt x="85" y="1"/>
                </a:cubicBezTo>
                <a:cubicBezTo>
                  <a:pt x="90" y="0"/>
                  <a:pt x="95" y="2"/>
                  <a:pt x="101" y="8"/>
                </a:cubicBezTo>
                <a:cubicBezTo>
                  <a:pt x="104" y="11"/>
                  <a:pt x="106" y="13"/>
                  <a:pt x="107" y="15"/>
                </a:cubicBezTo>
                <a:cubicBezTo>
                  <a:pt x="110" y="19"/>
                  <a:pt x="112" y="20"/>
                  <a:pt x="120" y="37"/>
                </a:cubicBezTo>
                <a:cubicBezTo>
                  <a:pt x="129" y="55"/>
                  <a:pt x="128" y="51"/>
                  <a:pt x="131" y="60"/>
                </a:cubicBezTo>
                <a:cubicBezTo>
                  <a:pt x="164" y="25"/>
                  <a:pt x="164" y="25"/>
                  <a:pt x="164" y="25"/>
                </a:cubicBezTo>
                <a:cubicBezTo>
                  <a:pt x="173" y="16"/>
                  <a:pt x="180" y="11"/>
                  <a:pt x="187" y="11"/>
                </a:cubicBezTo>
                <a:cubicBezTo>
                  <a:pt x="193" y="10"/>
                  <a:pt x="200" y="13"/>
                  <a:pt x="205" y="19"/>
                </a:cubicBezTo>
                <a:cubicBezTo>
                  <a:pt x="210" y="24"/>
                  <a:pt x="213" y="29"/>
                  <a:pt x="214" y="34"/>
                </a:cubicBezTo>
                <a:cubicBezTo>
                  <a:pt x="214" y="39"/>
                  <a:pt x="211" y="47"/>
                  <a:pt x="203" y="57"/>
                </a:cubicBezTo>
                <a:cubicBezTo>
                  <a:pt x="166" y="100"/>
                  <a:pt x="166" y="100"/>
                  <a:pt x="166" y="100"/>
                </a:cubicBezTo>
                <a:cubicBezTo>
                  <a:pt x="217" y="98"/>
                  <a:pt x="217" y="98"/>
                  <a:pt x="217" y="98"/>
                </a:cubicBezTo>
                <a:cubicBezTo>
                  <a:pt x="229" y="96"/>
                  <a:pt x="238" y="98"/>
                  <a:pt x="244" y="104"/>
                </a:cubicBezTo>
                <a:cubicBezTo>
                  <a:pt x="247" y="107"/>
                  <a:pt x="249" y="111"/>
                  <a:pt x="249" y="115"/>
                </a:cubicBezTo>
                <a:cubicBezTo>
                  <a:pt x="250" y="120"/>
                  <a:pt x="249" y="124"/>
                  <a:pt x="247" y="129"/>
                </a:cubicBezTo>
                <a:cubicBezTo>
                  <a:pt x="247" y="130"/>
                  <a:pt x="246" y="132"/>
                  <a:pt x="245" y="134"/>
                </a:cubicBezTo>
                <a:cubicBezTo>
                  <a:pt x="244" y="137"/>
                  <a:pt x="243" y="140"/>
                  <a:pt x="241" y="141"/>
                </a:cubicBezTo>
                <a:cubicBezTo>
                  <a:pt x="239" y="144"/>
                  <a:pt x="234" y="146"/>
                  <a:pt x="227" y="147"/>
                </a:cubicBezTo>
                <a:cubicBezTo>
                  <a:pt x="221" y="149"/>
                  <a:pt x="207" y="150"/>
                  <a:pt x="187" y="151"/>
                </a:cubicBezTo>
                <a:cubicBezTo>
                  <a:pt x="175" y="152"/>
                  <a:pt x="161" y="148"/>
                  <a:pt x="160" y="148"/>
                </a:cubicBezTo>
                <a:cubicBezTo>
                  <a:pt x="161" y="151"/>
                  <a:pt x="165" y="161"/>
                  <a:pt x="168" y="168"/>
                </a:cubicBezTo>
                <a:cubicBezTo>
                  <a:pt x="168" y="171"/>
                  <a:pt x="173" y="181"/>
                  <a:pt x="176" y="194"/>
                </a:cubicBezTo>
                <a:cubicBezTo>
                  <a:pt x="179" y="206"/>
                  <a:pt x="176" y="203"/>
                  <a:pt x="176" y="211"/>
                </a:cubicBezTo>
                <a:cubicBezTo>
                  <a:pt x="176" y="214"/>
                  <a:pt x="174" y="217"/>
                  <a:pt x="170" y="221"/>
                </a:cubicBezTo>
                <a:cubicBezTo>
                  <a:pt x="166" y="226"/>
                  <a:pt x="161" y="228"/>
                  <a:pt x="156" y="230"/>
                </a:cubicBezTo>
                <a:cubicBezTo>
                  <a:pt x="147" y="234"/>
                  <a:pt x="137" y="233"/>
                  <a:pt x="130" y="226"/>
                </a:cubicBezTo>
                <a:cubicBezTo>
                  <a:pt x="127" y="223"/>
                  <a:pt x="125" y="219"/>
                  <a:pt x="122" y="213"/>
                </a:cubicBezTo>
                <a:cubicBezTo>
                  <a:pt x="118" y="188"/>
                  <a:pt x="117" y="189"/>
                  <a:pt x="110" y="169"/>
                </a:cubicBezTo>
                <a:cubicBezTo>
                  <a:pt x="92" y="192"/>
                  <a:pt x="92" y="192"/>
                  <a:pt x="92" y="192"/>
                </a:cubicBezTo>
                <a:cubicBezTo>
                  <a:pt x="90" y="193"/>
                  <a:pt x="88" y="195"/>
                  <a:pt x="87" y="197"/>
                </a:cubicBezTo>
                <a:cubicBezTo>
                  <a:pt x="86" y="198"/>
                  <a:pt x="85" y="200"/>
                  <a:pt x="84" y="201"/>
                </a:cubicBezTo>
                <a:cubicBezTo>
                  <a:pt x="76" y="209"/>
                  <a:pt x="70" y="212"/>
                  <a:pt x="65" y="212"/>
                </a:cubicBezTo>
                <a:cubicBezTo>
                  <a:pt x="60" y="211"/>
                  <a:pt x="55" y="209"/>
                  <a:pt x="50" y="204"/>
                </a:cubicBezTo>
                <a:cubicBezTo>
                  <a:pt x="50" y="203"/>
                  <a:pt x="48" y="202"/>
                  <a:pt x="44" y="198"/>
                </a:cubicBezTo>
                <a:cubicBezTo>
                  <a:pt x="41" y="195"/>
                  <a:pt x="39" y="191"/>
                  <a:pt x="38" y="185"/>
                </a:cubicBezTo>
                <a:cubicBezTo>
                  <a:pt x="37" y="179"/>
                  <a:pt x="39" y="173"/>
                  <a:pt x="43" y="16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uadroTexto 2">
            <a:extLst>
              <a:ext uri="{FF2B5EF4-FFF2-40B4-BE49-F238E27FC236}">
                <a16:creationId xmlns:a16="http://schemas.microsoft.com/office/drawing/2014/main" id="{CDDF2EAC-2FF2-4B63-A6A1-F1814938B529}"/>
              </a:ext>
            </a:extLst>
          </p:cNvPr>
          <p:cNvSpPr txBox="1"/>
          <p:nvPr/>
        </p:nvSpPr>
        <p:spPr>
          <a:xfrm>
            <a:off x="2804984" y="591847"/>
            <a:ext cx="9019121" cy="5458963"/>
          </a:xfrm>
          <a:prstGeom prst="rect">
            <a:avLst/>
          </a:prstGeom>
        </p:spPr>
        <p:txBody>
          <a:bodyPr rot="0" spcFirstLastPara="0" vertOverflow="overflow" horzOverflow="overflow" vert="horz" lIns="0" tIns="0" rIns="0" bIns="0" numCol="1" spcCol="0" rtlCol="0" fromWordArt="0" anchor="t" anchorCtr="0" forceAA="0" compatLnSpc="1">
            <a:prstTxWarp prst="textNoShape">
              <a:avLst/>
            </a:prstTxWarp>
            <a:noAutofit/>
          </a:bodyPr>
          <a:lstStyle/>
          <a:p>
            <a:pPr indent="-228600">
              <a:lnSpc>
                <a:spcPct val="110000"/>
              </a:lnSpc>
              <a:spcAft>
                <a:spcPts val="600"/>
              </a:spcAft>
              <a:buClr>
                <a:schemeClr val="accent4"/>
              </a:buClr>
              <a:buFont typeface="The Hand Extrablack" panose="03070A02030502020204" pitchFamily="66" charset="0"/>
              <a:buChar char="•"/>
            </a:pPr>
            <a:r>
              <a:rPr lang="en-US" sz="1200" spc="20">
                <a:solidFill>
                  <a:schemeClr val="tx1">
                    <a:alpha val="58000"/>
                  </a:schemeClr>
                </a:solidFill>
              </a:rPr>
              <a:t>"La micosis fungoide es un tumor de células T benignas"</a:t>
            </a:r>
            <a:endParaRPr lang="en-US" sz="1200" spc="20" dirty="0">
              <a:solidFill>
                <a:schemeClr val="tx1">
                  <a:alpha val="58000"/>
                </a:schemeClr>
              </a:solidFill>
            </a:endParaRPr>
          </a:p>
          <a:p>
            <a:pPr indent="-228600">
              <a:lnSpc>
                <a:spcPct val="110000"/>
              </a:lnSpc>
              <a:spcAft>
                <a:spcPts val="600"/>
              </a:spcAft>
              <a:buClr>
                <a:schemeClr val="accent4"/>
              </a:buClr>
              <a:buFont typeface="The Hand Extrablack" panose="03070A02030502020204" pitchFamily="66" charset="0"/>
              <a:buChar char="•"/>
            </a:pPr>
            <a:r>
              <a:rPr lang="en-US" sz="1200" spc="20">
                <a:solidFill>
                  <a:schemeClr val="tx1">
                    <a:alpha val="58000"/>
                  </a:schemeClr>
                </a:solidFill>
              </a:rPr>
              <a:t>"Lesión purpúrica en MMII, sobre territorio varicoso, pensar dermatitis ocre purpúrica y pigmentaria"</a:t>
            </a:r>
            <a:endParaRPr lang="en-US" sz="1200" spc="20" dirty="0">
              <a:solidFill>
                <a:schemeClr val="tx1">
                  <a:alpha val="58000"/>
                </a:schemeClr>
              </a:solidFill>
            </a:endParaRPr>
          </a:p>
          <a:p>
            <a:pPr indent="-228600">
              <a:lnSpc>
                <a:spcPct val="110000"/>
              </a:lnSpc>
              <a:spcAft>
                <a:spcPts val="600"/>
              </a:spcAft>
              <a:buClr>
                <a:schemeClr val="accent4"/>
              </a:buClr>
              <a:buFont typeface="The Hand Extrablack" panose="03070A02030502020204" pitchFamily="66" charset="0"/>
              <a:buChar char="•"/>
            </a:pPr>
            <a:r>
              <a:rPr lang="en-US" sz="1200" spc="20">
                <a:solidFill>
                  <a:schemeClr val="tx1">
                    <a:alpha val="58000"/>
                  </a:schemeClr>
                </a:solidFill>
              </a:rPr>
              <a:t>"Eritema ab ígnea: </a:t>
            </a:r>
            <a:r>
              <a:rPr lang="en-US" sz="1200" spc="20" err="1">
                <a:solidFill>
                  <a:schemeClr val="tx1">
                    <a:alpha val="58000"/>
                  </a:schemeClr>
                </a:solidFill>
              </a:rPr>
              <a:t>livedo</a:t>
            </a:r>
            <a:r>
              <a:rPr lang="en-US" sz="1200" spc="20">
                <a:solidFill>
                  <a:schemeClr val="tx1">
                    <a:alpha val="58000"/>
                  </a:schemeClr>
                </a:solidFill>
              </a:rPr>
              <a:t> pigmentada por exposición al calor (+++radiadores). Distinta de la </a:t>
            </a:r>
            <a:r>
              <a:rPr lang="en-US" sz="1200" spc="20" err="1">
                <a:solidFill>
                  <a:schemeClr val="tx1">
                    <a:alpha val="58000"/>
                  </a:schemeClr>
                </a:solidFill>
              </a:rPr>
              <a:t>lívedo</a:t>
            </a:r>
            <a:r>
              <a:rPr lang="en-US" sz="1200" spc="20" dirty="0">
                <a:solidFill>
                  <a:schemeClr val="tx1">
                    <a:alpha val="58000"/>
                  </a:schemeClr>
                </a:solidFill>
              </a:rPr>
              <a:t> </a:t>
            </a:r>
            <a:r>
              <a:rPr lang="en-US" sz="1200" spc="20" err="1">
                <a:solidFill>
                  <a:schemeClr val="tx1">
                    <a:alpha val="58000"/>
                  </a:schemeClr>
                </a:solidFill>
              </a:rPr>
              <a:t>reticularis</a:t>
            </a:r>
            <a:r>
              <a:rPr lang="en-US" sz="1200" spc="20">
                <a:solidFill>
                  <a:schemeClr val="tx1">
                    <a:alpha val="58000"/>
                  </a:schemeClr>
                </a:solidFill>
              </a:rPr>
              <a:t>, </a:t>
            </a:r>
            <a:r>
              <a:rPr lang="en-US" sz="1200" spc="20" err="1">
                <a:solidFill>
                  <a:schemeClr val="tx1">
                    <a:alpha val="58000"/>
                  </a:schemeClr>
                </a:solidFill>
              </a:rPr>
              <a:t>lívedo</a:t>
            </a:r>
            <a:r>
              <a:rPr lang="en-US" sz="1200" spc="20" dirty="0">
                <a:solidFill>
                  <a:schemeClr val="tx1">
                    <a:alpha val="58000"/>
                  </a:schemeClr>
                </a:solidFill>
              </a:rPr>
              <a:t> </a:t>
            </a:r>
            <a:r>
              <a:rPr lang="en-US" sz="1200" spc="20">
                <a:solidFill>
                  <a:schemeClr val="tx1">
                    <a:alpha val="58000"/>
                  </a:schemeClr>
                </a:solidFill>
              </a:rPr>
              <a:t>purpúrica y </a:t>
            </a:r>
            <a:r>
              <a:rPr lang="en-US" sz="1200" spc="20" err="1">
                <a:solidFill>
                  <a:schemeClr val="tx1">
                    <a:alpha val="58000"/>
                  </a:schemeClr>
                </a:solidFill>
              </a:rPr>
              <a:t>lívedo</a:t>
            </a:r>
            <a:r>
              <a:rPr lang="en-US" sz="1200" spc="20">
                <a:solidFill>
                  <a:schemeClr val="tx1">
                    <a:alpha val="58000"/>
                  </a:schemeClr>
                </a:solidFill>
              </a:rPr>
              <a:t> vascular. El interrogatorio es clave"</a:t>
            </a:r>
            <a:endParaRPr lang="en-US" sz="1200" spc="20" dirty="0">
              <a:solidFill>
                <a:schemeClr val="tx1">
                  <a:alpha val="58000"/>
                </a:schemeClr>
              </a:solidFill>
            </a:endParaRPr>
          </a:p>
          <a:p>
            <a:pPr indent="-228600">
              <a:lnSpc>
                <a:spcPct val="110000"/>
              </a:lnSpc>
              <a:spcAft>
                <a:spcPts val="600"/>
              </a:spcAft>
              <a:buClr>
                <a:schemeClr val="accent4"/>
              </a:buClr>
              <a:buFont typeface="The Hand Extrablack" panose="03070A02030502020204" pitchFamily="66" charset="0"/>
              <a:buChar char="•"/>
            </a:pPr>
            <a:r>
              <a:rPr lang="en-US" sz="1200" spc="20">
                <a:solidFill>
                  <a:schemeClr val="tx1">
                    <a:alpha val="58000"/>
                  </a:schemeClr>
                </a:solidFill>
              </a:rPr>
              <a:t>"Queratosis pilar o folicular: motivo de consulta muy frecuente. ++ en cara externa de brazos y en muslos. Debido a sequedad de piel --&gt; tratamiento con cremas hidratantes"</a:t>
            </a:r>
            <a:endParaRPr lang="en-US" sz="1200" spc="20" dirty="0">
              <a:solidFill>
                <a:schemeClr val="tx1">
                  <a:alpha val="58000"/>
                </a:schemeClr>
              </a:solidFill>
            </a:endParaRPr>
          </a:p>
          <a:p>
            <a:pPr indent="-228600">
              <a:lnSpc>
                <a:spcPct val="110000"/>
              </a:lnSpc>
              <a:spcAft>
                <a:spcPts val="600"/>
              </a:spcAft>
              <a:buClr>
                <a:schemeClr val="accent4"/>
              </a:buClr>
              <a:buFont typeface="The Hand Extrablack" panose="03070A02030502020204" pitchFamily="66" charset="0"/>
              <a:buChar char="•"/>
            </a:pPr>
            <a:r>
              <a:rPr lang="en-US" sz="1200" spc="20">
                <a:solidFill>
                  <a:schemeClr val="tx1">
                    <a:alpha val="58000"/>
                  </a:schemeClr>
                </a:solidFill>
              </a:rPr>
              <a:t>"Los </a:t>
            </a:r>
            <a:r>
              <a:rPr lang="en-US" sz="1200" spc="20" err="1">
                <a:solidFill>
                  <a:schemeClr val="tx1">
                    <a:alpha val="58000"/>
                  </a:schemeClr>
                </a:solidFill>
              </a:rPr>
              <a:t>acrocordones</a:t>
            </a:r>
            <a:r>
              <a:rPr lang="en-US" sz="1200" spc="20">
                <a:solidFill>
                  <a:schemeClr val="tx1">
                    <a:alpha val="58000"/>
                  </a:schemeClr>
                </a:solidFill>
              </a:rPr>
              <a:t> son pólipos benignos de la piel. Asociación con acantosis nigricans"</a:t>
            </a:r>
            <a:endParaRPr lang="en-US" sz="1200" spc="20" dirty="0">
              <a:solidFill>
                <a:schemeClr val="tx1">
                  <a:alpha val="58000"/>
                </a:schemeClr>
              </a:solidFill>
            </a:endParaRPr>
          </a:p>
          <a:p>
            <a:pPr indent="-228600">
              <a:lnSpc>
                <a:spcPct val="110000"/>
              </a:lnSpc>
              <a:spcAft>
                <a:spcPts val="600"/>
              </a:spcAft>
              <a:buClr>
                <a:schemeClr val="accent4"/>
              </a:buClr>
              <a:buFont typeface="The Hand Extrablack" panose="03070A02030502020204" pitchFamily="66" charset="0"/>
              <a:buChar char="•"/>
            </a:pPr>
            <a:r>
              <a:rPr lang="en-US" sz="1200" spc="20">
                <a:solidFill>
                  <a:schemeClr val="tx1">
                    <a:alpha val="58000"/>
                  </a:schemeClr>
                </a:solidFill>
              </a:rPr>
              <a:t>"</a:t>
            </a:r>
            <a:r>
              <a:rPr lang="en-US" sz="1200" spc="20" err="1">
                <a:solidFill>
                  <a:schemeClr val="tx1">
                    <a:alpha val="58000"/>
                  </a:schemeClr>
                </a:solidFill>
              </a:rPr>
              <a:t>Lentiginosis</a:t>
            </a:r>
            <a:r>
              <a:rPr lang="en-US" sz="1200" spc="20">
                <a:solidFill>
                  <a:schemeClr val="tx1">
                    <a:alpha val="58000"/>
                  </a:schemeClr>
                </a:solidFill>
              </a:rPr>
              <a:t> en labios y axilas: </a:t>
            </a:r>
            <a:r>
              <a:rPr lang="en-US" sz="1200" spc="20" err="1">
                <a:solidFill>
                  <a:schemeClr val="tx1">
                    <a:alpha val="58000"/>
                  </a:schemeClr>
                </a:solidFill>
              </a:rPr>
              <a:t>peugé</a:t>
            </a:r>
            <a:r>
              <a:rPr lang="en-US" sz="1200" spc="20">
                <a:solidFill>
                  <a:schemeClr val="tx1">
                    <a:alpha val="58000"/>
                  </a:schemeClr>
                </a:solidFill>
              </a:rPr>
              <a:t>"</a:t>
            </a:r>
            <a:endParaRPr lang="en-US" sz="1200" spc="20" dirty="0">
              <a:solidFill>
                <a:schemeClr val="tx1">
                  <a:alpha val="58000"/>
                </a:schemeClr>
              </a:solidFill>
            </a:endParaRPr>
          </a:p>
          <a:p>
            <a:pPr indent="-228600">
              <a:lnSpc>
                <a:spcPct val="110000"/>
              </a:lnSpc>
              <a:spcAft>
                <a:spcPts val="600"/>
              </a:spcAft>
              <a:buClr>
                <a:schemeClr val="accent4"/>
              </a:buClr>
              <a:buFont typeface="The Hand Extrablack" panose="03070A02030502020204" pitchFamily="66" charset="0"/>
              <a:buChar char="•"/>
            </a:pPr>
            <a:r>
              <a:rPr lang="en-US" sz="1200" spc="20">
                <a:solidFill>
                  <a:schemeClr val="tx1">
                    <a:alpha val="58000"/>
                  </a:schemeClr>
                </a:solidFill>
              </a:rPr>
              <a:t>"El tratamiento de la pitiriasis </a:t>
            </a:r>
            <a:r>
              <a:rPr lang="en-US" sz="1200" spc="20" err="1">
                <a:solidFill>
                  <a:schemeClr val="tx1">
                    <a:alpha val="58000"/>
                  </a:schemeClr>
                </a:solidFill>
              </a:rPr>
              <a:t>versicolor</a:t>
            </a:r>
            <a:r>
              <a:rPr lang="en-US" sz="1200" spc="20">
                <a:solidFill>
                  <a:schemeClr val="tx1">
                    <a:alpha val="58000"/>
                  </a:schemeClr>
                </a:solidFill>
              </a:rPr>
              <a:t> es con </a:t>
            </a:r>
            <a:r>
              <a:rPr lang="en-US" sz="1200" spc="20" err="1">
                <a:solidFill>
                  <a:schemeClr val="tx1">
                    <a:alpha val="58000"/>
                  </a:schemeClr>
                </a:solidFill>
              </a:rPr>
              <a:t>shampoo</a:t>
            </a:r>
            <a:r>
              <a:rPr lang="en-US" sz="1200" spc="20">
                <a:solidFill>
                  <a:schemeClr val="tx1">
                    <a:alpha val="58000"/>
                  </a:schemeClr>
                </a:solidFill>
              </a:rPr>
              <a:t> de ketoconazol (lavar cara, frente, pecho y espalda), y si son muchas lesiones 15 días de itraconazol 100mg/día. La etiología de la pitiriasis </a:t>
            </a:r>
            <a:r>
              <a:rPr lang="en-US" sz="1200" spc="20" err="1">
                <a:solidFill>
                  <a:schemeClr val="tx1">
                    <a:alpha val="58000"/>
                  </a:schemeClr>
                </a:solidFill>
              </a:rPr>
              <a:t>versicolor</a:t>
            </a:r>
            <a:r>
              <a:rPr lang="en-US" sz="1200" spc="20" dirty="0">
                <a:solidFill>
                  <a:schemeClr val="tx1">
                    <a:alpha val="58000"/>
                  </a:schemeClr>
                </a:solidFill>
              </a:rPr>
              <a:t> </a:t>
            </a:r>
            <a:r>
              <a:rPr lang="en-US" sz="1200" spc="20">
                <a:solidFill>
                  <a:schemeClr val="tx1">
                    <a:alpha val="58000"/>
                  </a:schemeClr>
                </a:solidFill>
              </a:rPr>
              <a:t>es la misma que la de la caspa: </a:t>
            </a:r>
            <a:r>
              <a:rPr lang="en-US" sz="1200" spc="20" err="1">
                <a:solidFill>
                  <a:schemeClr val="tx1">
                    <a:alpha val="58000"/>
                  </a:schemeClr>
                </a:solidFill>
              </a:rPr>
              <a:t>Malazzesia</a:t>
            </a:r>
            <a:r>
              <a:rPr lang="en-US" sz="1200" spc="20" dirty="0">
                <a:solidFill>
                  <a:schemeClr val="tx1">
                    <a:alpha val="58000"/>
                  </a:schemeClr>
                </a:solidFill>
              </a:rPr>
              <a:t> </a:t>
            </a:r>
            <a:r>
              <a:rPr lang="en-US" sz="1200" spc="20" err="1">
                <a:solidFill>
                  <a:schemeClr val="tx1">
                    <a:alpha val="58000"/>
                  </a:schemeClr>
                </a:solidFill>
              </a:rPr>
              <a:t>Furfur</a:t>
            </a:r>
            <a:r>
              <a:rPr lang="en-US" sz="1200" spc="20">
                <a:solidFill>
                  <a:schemeClr val="tx1">
                    <a:alpha val="58000"/>
                  </a:schemeClr>
                </a:solidFill>
              </a:rPr>
              <a:t>"</a:t>
            </a:r>
            <a:endParaRPr lang="en-US" sz="1200" spc="20" dirty="0">
              <a:solidFill>
                <a:schemeClr val="tx1">
                  <a:alpha val="58000"/>
                </a:schemeClr>
              </a:solidFill>
            </a:endParaRPr>
          </a:p>
          <a:p>
            <a:pPr indent="-228600">
              <a:lnSpc>
                <a:spcPct val="110000"/>
              </a:lnSpc>
              <a:spcAft>
                <a:spcPts val="600"/>
              </a:spcAft>
              <a:buClr>
                <a:schemeClr val="accent4"/>
              </a:buClr>
              <a:buFont typeface="The Hand Extrablack" panose="03070A02030502020204" pitchFamily="66" charset="0"/>
              <a:buChar char="•"/>
            </a:pPr>
            <a:r>
              <a:rPr lang="en-US" sz="1200" spc="20">
                <a:solidFill>
                  <a:schemeClr val="tx1">
                    <a:alpha val="58000"/>
                  </a:schemeClr>
                </a:solidFill>
              </a:rPr>
              <a:t>"El </a:t>
            </a:r>
            <a:r>
              <a:rPr lang="en-US" sz="1200" spc="20" err="1">
                <a:solidFill>
                  <a:schemeClr val="tx1">
                    <a:alpha val="58000"/>
                  </a:schemeClr>
                </a:solidFill>
              </a:rPr>
              <a:t>vitiligo</a:t>
            </a:r>
            <a:r>
              <a:rPr lang="en-US" sz="1200" spc="20">
                <a:solidFill>
                  <a:schemeClr val="tx1">
                    <a:alpha val="58000"/>
                  </a:schemeClr>
                </a:solidFill>
              </a:rPr>
              <a:t> se presenta </a:t>
            </a:r>
            <a:r>
              <a:rPr lang="en-US" sz="1200" spc="20" err="1">
                <a:solidFill>
                  <a:schemeClr val="tx1">
                    <a:alpha val="58000"/>
                  </a:schemeClr>
                </a:solidFill>
              </a:rPr>
              <a:t>periorificial</a:t>
            </a:r>
            <a:r>
              <a:rPr lang="en-US" sz="1200" spc="20">
                <a:solidFill>
                  <a:schemeClr val="tx1">
                    <a:alpha val="58000"/>
                  </a:schemeClr>
                </a:solidFill>
              </a:rPr>
              <a:t> y en superficies de extensión. Fenómeno de </a:t>
            </a:r>
            <a:r>
              <a:rPr lang="en-US" sz="1200" spc="20" err="1">
                <a:solidFill>
                  <a:schemeClr val="tx1">
                    <a:alpha val="58000"/>
                  </a:schemeClr>
                </a:solidFill>
              </a:rPr>
              <a:t>Koebner</a:t>
            </a:r>
            <a:r>
              <a:rPr lang="en-US" sz="1200" spc="20">
                <a:solidFill>
                  <a:schemeClr val="tx1">
                    <a:alpha val="58000"/>
                  </a:schemeClr>
                </a:solidFill>
              </a:rPr>
              <a:t> + </a:t>
            </a:r>
            <a:br>
              <a:rPr lang="en-US" sz="1200" spc="20" dirty="0"/>
            </a:br>
            <a:r>
              <a:rPr lang="en-US" sz="1200" spc="20">
                <a:solidFill>
                  <a:schemeClr val="tx1">
                    <a:alpha val="58000"/>
                  </a:schemeClr>
                </a:solidFill>
              </a:rPr>
              <a:t>Para la </a:t>
            </a:r>
            <a:r>
              <a:rPr lang="en-US" sz="1200" spc="20" err="1">
                <a:solidFill>
                  <a:schemeClr val="tx1">
                    <a:alpha val="58000"/>
                  </a:schemeClr>
                </a:solidFill>
              </a:rPr>
              <a:t>repigmentación</a:t>
            </a:r>
            <a:r>
              <a:rPr lang="en-US" sz="1200" spc="20">
                <a:solidFill>
                  <a:schemeClr val="tx1">
                    <a:alpha val="58000"/>
                  </a:schemeClr>
                </a:solidFill>
              </a:rPr>
              <a:t> puede darse </a:t>
            </a:r>
            <a:r>
              <a:rPr lang="en-US" sz="1200" spc="20" err="1">
                <a:solidFill>
                  <a:schemeClr val="tx1">
                    <a:alpha val="58000"/>
                  </a:schemeClr>
                </a:solidFill>
              </a:rPr>
              <a:t>clobetasol</a:t>
            </a:r>
            <a:r>
              <a:rPr lang="en-US" sz="1200" spc="20">
                <a:solidFill>
                  <a:schemeClr val="tx1">
                    <a:alpha val="58000"/>
                  </a:schemeClr>
                </a:solidFill>
              </a:rPr>
              <a:t> 1 mes (las primeras dos semanas 2 veces/día, las últimas dos semanas sólo a la noche)"</a:t>
            </a:r>
            <a:br>
              <a:rPr lang="en-US" sz="1200" spc="20" dirty="0"/>
            </a:br>
            <a:r>
              <a:rPr lang="en-US" sz="1200" spc="20">
                <a:solidFill>
                  <a:schemeClr val="tx1">
                    <a:alpha val="58000"/>
                  </a:schemeClr>
                </a:solidFill>
              </a:rPr>
              <a:t>"En el diagnóstico de la dermatitis atópica, importa más la topografía de las lesiones que la lesión elemental (puede ser cualquier lesión elemental)." </a:t>
            </a:r>
            <a:endParaRPr lang="en-US" sz="1200" spc="20" dirty="0">
              <a:solidFill>
                <a:schemeClr val="tx1">
                  <a:alpha val="58000"/>
                </a:schemeClr>
              </a:solidFill>
            </a:endParaRPr>
          </a:p>
          <a:p>
            <a:pPr indent="-228600">
              <a:lnSpc>
                <a:spcPct val="110000"/>
              </a:lnSpc>
              <a:spcAft>
                <a:spcPts val="600"/>
              </a:spcAft>
              <a:buClr>
                <a:schemeClr val="accent4"/>
              </a:buClr>
              <a:buFont typeface="The Hand Extrablack" panose="03070A02030502020204" pitchFamily="66" charset="0"/>
              <a:buChar char="•"/>
            </a:pPr>
            <a:r>
              <a:rPr lang="en-US" sz="1200" spc="20">
                <a:solidFill>
                  <a:schemeClr val="tx1">
                    <a:alpha val="58000"/>
                  </a:schemeClr>
                </a:solidFill>
              </a:rPr>
              <a:t>"En dermatitis atópica, es útil indicar vaselina en cuello y labios" </a:t>
            </a:r>
            <a:endParaRPr lang="en-US" sz="1200" spc="20" dirty="0">
              <a:solidFill>
                <a:schemeClr val="tx1">
                  <a:alpha val="58000"/>
                </a:schemeClr>
              </a:solidFill>
            </a:endParaRPr>
          </a:p>
          <a:p>
            <a:pPr indent="-228600">
              <a:lnSpc>
                <a:spcPct val="110000"/>
              </a:lnSpc>
              <a:spcAft>
                <a:spcPts val="600"/>
              </a:spcAft>
              <a:buClr>
                <a:schemeClr val="accent4"/>
              </a:buClr>
              <a:buFont typeface="The Hand Extrablack" panose="03070A02030502020204" pitchFamily="66" charset="0"/>
              <a:buChar char="•"/>
            </a:pPr>
            <a:r>
              <a:rPr lang="en-US" sz="1200" spc="20">
                <a:solidFill>
                  <a:schemeClr val="tx1">
                    <a:alpha val="58000"/>
                  </a:schemeClr>
                </a:solidFill>
              </a:rPr>
              <a:t>"En los brotes de dermatitis atópica está indicado el uso de corticoides  (</a:t>
            </a:r>
            <a:r>
              <a:rPr lang="en-US" sz="1200" spc="20" err="1">
                <a:solidFill>
                  <a:schemeClr val="tx1">
                    <a:alpha val="58000"/>
                  </a:schemeClr>
                </a:solidFill>
              </a:rPr>
              <a:t>corteroid</a:t>
            </a:r>
            <a:r>
              <a:rPr lang="en-US" sz="1200" spc="20">
                <a:solidFill>
                  <a:schemeClr val="tx1">
                    <a:alpha val="58000"/>
                  </a:schemeClr>
                </a:solidFill>
              </a:rPr>
              <a:t> 0.6, o 1.2 mg. Betametasona comprimidos), y antihistamínicos  (</a:t>
            </a:r>
            <a:r>
              <a:rPr lang="en-US" sz="1200" spc="20" err="1">
                <a:solidFill>
                  <a:schemeClr val="tx1">
                    <a:alpha val="58000"/>
                  </a:schemeClr>
                </a:solidFill>
              </a:rPr>
              <a:t>hidroxcicina</a:t>
            </a:r>
            <a:r>
              <a:rPr lang="en-US" sz="1200" spc="20">
                <a:solidFill>
                  <a:schemeClr val="tx1">
                    <a:alpha val="58000"/>
                  </a:schemeClr>
                </a:solidFill>
              </a:rPr>
              <a:t> 10-25-50mg, </a:t>
            </a:r>
            <a:r>
              <a:rPr lang="en-US" sz="1200" spc="20" err="1">
                <a:solidFill>
                  <a:schemeClr val="tx1">
                    <a:alpha val="58000"/>
                  </a:schemeClr>
                </a:solidFill>
              </a:rPr>
              <a:t>Ataraxone</a:t>
            </a:r>
            <a:r>
              <a:rPr lang="en-US" sz="1200" spc="20">
                <a:solidFill>
                  <a:schemeClr val="tx1">
                    <a:alpha val="58000"/>
                  </a:schemeClr>
                </a:solidFill>
              </a:rPr>
              <a:t>, medio a la mañana, uno a la noche)"</a:t>
            </a:r>
            <a:endParaRPr lang="en-US" sz="1200" spc="20" dirty="0">
              <a:solidFill>
                <a:schemeClr val="tx1">
                  <a:alpha val="58000"/>
                </a:schemeClr>
              </a:solidFill>
            </a:endParaRPr>
          </a:p>
          <a:p>
            <a:pPr indent="-228600">
              <a:lnSpc>
                <a:spcPct val="110000"/>
              </a:lnSpc>
              <a:spcAft>
                <a:spcPts val="600"/>
              </a:spcAft>
              <a:buClr>
                <a:schemeClr val="accent4"/>
              </a:buClr>
              <a:buFont typeface="The Hand Extrablack" panose="03070A02030502020204" pitchFamily="66" charset="0"/>
              <a:buChar char="•"/>
            </a:pPr>
            <a:r>
              <a:rPr lang="en-US" sz="1200" spc="20">
                <a:solidFill>
                  <a:schemeClr val="tx1">
                    <a:alpha val="58000"/>
                  </a:schemeClr>
                </a:solidFill>
              </a:rPr>
              <a:t>"El nevo halo es causa de </a:t>
            </a:r>
            <a:r>
              <a:rPr lang="en-US" sz="1200" spc="20" err="1">
                <a:solidFill>
                  <a:schemeClr val="tx1">
                    <a:alpha val="58000"/>
                  </a:schemeClr>
                </a:solidFill>
              </a:rPr>
              <a:t>alopecía</a:t>
            </a:r>
            <a:r>
              <a:rPr lang="en-US" sz="1200" spc="20">
                <a:solidFill>
                  <a:schemeClr val="tx1">
                    <a:alpha val="58000"/>
                  </a:schemeClr>
                </a:solidFill>
              </a:rPr>
              <a:t>"</a:t>
            </a:r>
            <a:endParaRPr lang="en-US" sz="1200" spc="20" dirty="0">
              <a:solidFill>
                <a:schemeClr val="tx1">
                  <a:alpha val="58000"/>
                </a:schemeClr>
              </a:solidFill>
            </a:endParaRPr>
          </a:p>
          <a:p>
            <a:pPr indent="-228600">
              <a:lnSpc>
                <a:spcPct val="110000"/>
              </a:lnSpc>
              <a:spcAft>
                <a:spcPts val="600"/>
              </a:spcAft>
              <a:buClr>
                <a:schemeClr val="accent4"/>
              </a:buClr>
              <a:buFont typeface="The Hand Extrablack" panose="03070A02030502020204" pitchFamily="66" charset="0"/>
              <a:buChar char="•"/>
            </a:pPr>
            <a:r>
              <a:rPr lang="en-US" sz="1200" spc="20">
                <a:solidFill>
                  <a:schemeClr val="tx1">
                    <a:alpha val="58000"/>
                  </a:schemeClr>
                </a:solidFill>
              </a:rPr>
              <a:t>"Siempre deben tenerse presentes las interacciones medicamentosas, en especial la de antihistamínicos con psicofármacos"</a:t>
            </a:r>
            <a:endParaRPr lang="en-US" sz="1200" spc="20" dirty="0">
              <a:solidFill>
                <a:schemeClr val="tx1">
                  <a:alpha val="58000"/>
                </a:schemeClr>
              </a:solidFill>
            </a:endParaRPr>
          </a:p>
          <a:p>
            <a:pPr indent="-228600">
              <a:lnSpc>
                <a:spcPct val="110000"/>
              </a:lnSpc>
              <a:spcAft>
                <a:spcPts val="600"/>
              </a:spcAft>
              <a:buClr>
                <a:schemeClr val="accent4"/>
              </a:buClr>
              <a:buFont typeface="The Hand Extrablack" panose="03070A02030502020204" pitchFamily="66" charset="0"/>
              <a:buChar char="•"/>
            </a:pPr>
            <a:r>
              <a:rPr lang="en-US" sz="1200" spc="20">
                <a:solidFill>
                  <a:schemeClr val="tx1">
                    <a:alpha val="58000"/>
                  </a:schemeClr>
                </a:solidFill>
              </a:rPr>
              <a:t>"A los parásitos de la región </a:t>
            </a:r>
            <a:r>
              <a:rPr lang="en-US" sz="1200" spc="20" err="1">
                <a:solidFill>
                  <a:schemeClr val="tx1">
                    <a:alpha val="58000"/>
                  </a:schemeClr>
                </a:solidFill>
              </a:rPr>
              <a:t>centrofacial</a:t>
            </a:r>
            <a:r>
              <a:rPr lang="en-US" sz="1200" spc="20">
                <a:solidFill>
                  <a:schemeClr val="tx1">
                    <a:alpha val="58000"/>
                  </a:schemeClr>
                </a:solidFill>
              </a:rPr>
              <a:t>, se los combate con: lavado con antisépticos a la mañana (</a:t>
            </a:r>
            <a:r>
              <a:rPr lang="en-US" sz="1200" spc="20" err="1">
                <a:solidFill>
                  <a:schemeClr val="tx1">
                    <a:alpha val="58000"/>
                  </a:schemeClr>
                </a:solidFill>
              </a:rPr>
              <a:t>Atopix</a:t>
            </a:r>
            <a:r>
              <a:rPr lang="en-US" sz="1200" spc="20" dirty="0">
                <a:solidFill>
                  <a:schemeClr val="tx1">
                    <a:alpha val="58000"/>
                  </a:schemeClr>
                </a:solidFill>
              </a:rPr>
              <a:t> </a:t>
            </a:r>
            <a:r>
              <a:rPr lang="en-US" sz="1200" spc="20">
                <a:solidFill>
                  <a:schemeClr val="tx1">
                    <a:alpha val="58000"/>
                  </a:schemeClr>
                </a:solidFill>
              </a:rPr>
              <a:t>espuma), y metronidazol +crema hidratante a la noche"</a:t>
            </a:r>
            <a:endParaRPr lang="en-US" sz="1200" spc="20" dirty="0">
              <a:solidFill>
                <a:schemeClr val="tx1">
                  <a:alpha val="58000"/>
                </a:schemeClr>
              </a:solidFill>
            </a:endParaRPr>
          </a:p>
          <a:p>
            <a:pPr>
              <a:lnSpc>
                <a:spcPct val="110000"/>
              </a:lnSpc>
              <a:spcAft>
                <a:spcPts val="600"/>
              </a:spcAft>
              <a:buClr>
                <a:schemeClr val="accent4"/>
              </a:buClr>
            </a:pPr>
            <a:endParaRPr lang="en-US" sz="1050" spc="20" dirty="0">
              <a:solidFill>
                <a:srgbClr val="FFFFFF">
                  <a:alpha val="58000"/>
                </a:srgbClr>
              </a:solidFill>
            </a:endParaRPr>
          </a:p>
        </p:txBody>
      </p:sp>
    </p:spTree>
    <p:extLst>
      <p:ext uri="{BB962C8B-B14F-4D97-AF65-F5344CB8AC3E}">
        <p14:creationId xmlns:p14="http://schemas.microsoft.com/office/powerpoint/2010/main" val="41998187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9646535-AEF6-4883-A4F9-EEC1F8B43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B7EFF05-A8DA-4B3E-9C21-7A04283D48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5173AA7E-FB13-4C7C-BE86-ECAD9E5904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B6EC153-DED3-475F-9AE0-D69887DFC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A8756A1B-6950-48DF-9439-2314515C37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 y="0"/>
            <a:ext cx="4789061" cy="6858000"/>
          </a:xfrm>
          <a:custGeom>
            <a:avLst/>
            <a:gdLst>
              <a:gd name="connsiteX0" fmla="*/ 0 w 4789061"/>
              <a:gd name="connsiteY0" fmla="*/ 0 h 6858000"/>
              <a:gd name="connsiteX1" fmla="*/ 4248416 w 4789061"/>
              <a:gd name="connsiteY1" fmla="*/ 0 h 6858000"/>
              <a:gd name="connsiteX2" fmla="*/ 4442571 w 4789061"/>
              <a:gd name="connsiteY2" fmla="*/ 413260 h 6858000"/>
              <a:gd name="connsiteX3" fmla="*/ 4652176 w 4789061"/>
              <a:gd name="connsiteY3" fmla="*/ 4153439 h 6858000"/>
              <a:gd name="connsiteX4" fmla="*/ 3478386 w 4789061"/>
              <a:gd name="connsiteY4" fmla="*/ 6758958 h 6858000"/>
              <a:gd name="connsiteX5" fmla="*/ 3423920 w 4789061"/>
              <a:gd name="connsiteY5" fmla="*/ 6858000 h 6858000"/>
              <a:gd name="connsiteX6" fmla="*/ 0 w 478906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89061" h="6858000">
                <a:moveTo>
                  <a:pt x="0" y="0"/>
                </a:moveTo>
                <a:lnTo>
                  <a:pt x="4248416" y="0"/>
                </a:lnTo>
                <a:lnTo>
                  <a:pt x="4442571" y="413260"/>
                </a:lnTo>
                <a:cubicBezTo>
                  <a:pt x="5071387" y="1505896"/>
                  <a:pt x="4652176" y="3775219"/>
                  <a:pt x="4652176" y="4153439"/>
                </a:cubicBezTo>
                <a:cubicBezTo>
                  <a:pt x="4652176" y="5624297"/>
                  <a:pt x="3855675" y="6170615"/>
                  <a:pt x="3478386" y="6758958"/>
                </a:cubicBezTo>
                <a:lnTo>
                  <a:pt x="3423920" y="6858000"/>
                </a:lnTo>
                <a:lnTo>
                  <a:pt x="0" y="6858000"/>
                </a:lnTo>
                <a:close/>
              </a:path>
            </a:pathLst>
          </a:custGeom>
          <a:solidFill>
            <a:schemeClr val="bg2"/>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 name="Título 1">
            <a:extLst>
              <a:ext uri="{FF2B5EF4-FFF2-40B4-BE49-F238E27FC236}">
                <a16:creationId xmlns:a16="http://schemas.microsoft.com/office/drawing/2014/main" id="{4EEA79ED-82B0-442F-96B0-DE48D83B8BAB}"/>
              </a:ext>
            </a:extLst>
          </p:cNvPr>
          <p:cNvSpPr>
            <a:spLocks noGrp="1"/>
          </p:cNvSpPr>
          <p:nvPr>
            <p:ph type="title" idx="4294967295"/>
          </p:nvPr>
        </p:nvSpPr>
        <p:spPr>
          <a:xfrm>
            <a:off x="720000" y="619200"/>
            <a:ext cx="3095626" cy="3241599"/>
          </a:xfrm>
        </p:spPr>
        <p:txBody>
          <a:bodyPr vert="horz" wrap="square" lIns="0" tIns="0" rIns="0" bIns="0" rtlCol="0" anchor="t" anchorCtr="0">
            <a:normAutofit/>
          </a:bodyPr>
          <a:lstStyle/>
          <a:p>
            <a:r>
              <a:rPr lang="en-US" sz="2800" b="1" dirty="0"/>
              <a:t>P E R L A S </a:t>
            </a:r>
            <a:endParaRPr lang="en-US" sz="2800" b="1" dirty="0">
              <a:effectLst>
                <a:glow rad="38100">
                  <a:prstClr val="black">
                    <a:lumMod val="65000"/>
                    <a:lumOff val="35000"/>
                    <a:alpha val="40000"/>
                  </a:prstClr>
                </a:glow>
                <a:outerShdw blurRad="28575" dist="38100" dir="14040000" algn="tl" rotWithShape="0">
                  <a:srgbClr val="000000">
                    <a:alpha val="25000"/>
                  </a:srgbClr>
                </a:outerShdw>
              </a:effectLst>
            </a:endParaRPr>
          </a:p>
        </p:txBody>
      </p:sp>
      <p:sp>
        <p:nvSpPr>
          <p:cNvPr id="25" name="Freeform 10">
            <a:extLst>
              <a:ext uri="{FF2B5EF4-FFF2-40B4-BE49-F238E27FC236}">
                <a16:creationId xmlns:a16="http://schemas.microsoft.com/office/drawing/2014/main" id="{F85A6BBD-7399-450C-8FA5-F8AE24156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4394617">
            <a:off x="2970833" y="4308884"/>
            <a:ext cx="2069886" cy="1937439"/>
          </a:xfrm>
          <a:custGeom>
            <a:avLst/>
            <a:gdLst>
              <a:gd name="T0" fmla="*/ 43 w 250"/>
              <a:gd name="T1" fmla="*/ 167 h 234"/>
              <a:gd name="T2" fmla="*/ 70 w 250"/>
              <a:gd name="T3" fmla="*/ 133 h 234"/>
              <a:gd name="T4" fmla="*/ 48 w 250"/>
              <a:gd name="T5" fmla="*/ 134 h 234"/>
              <a:gd name="T6" fmla="*/ 19 w 250"/>
              <a:gd name="T7" fmla="*/ 130 h 234"/>
              <a:gd name="T8" fmla="*/ 6 w 250"/>
              <a:gd name="T9" fmla="*/ 123 h 234"/>
              <a:gd name="T10" fmla="*/ 1 w 250"/>
              <a:gd name="T11" fmla="*/ 103 h 234"/>
              <a:gd name="T12" fmla="*/ 11 w 250"/>
              <a:gd name="T13" fmla="*/ 81 h 234"/>
              <a:gd name="T14" fmla="*/ 23 w 250"/>
              <a:gd name="T15" fmla="*/ 76 h 234"/>
              <a:gd name="T16" fmla="*/ 81 w 250"/>
              <a:gd name="T17" fmla="*/ 78 h 234"/>
              <a:gd name="T18" fmla="*/ 65 w 250"/>
              <a:gd name="T19" fmla="*/ 49 h 234"/>
              <a:gd name="T20" fmla="*/ 57 w 250"/>
              <a:gd name="T21" fmla="*/ 27 h 234"/>
              <a:gd name="T22" fmla="*/ 67 w 250"/>
              <a:gd name="T23" fmla="*/ 12 h 234"/>
              <a:gd name="T24" fmla="*/ 85 w 250"/>
              <a:gd name="T25" fmla="*/ 1 h 234"/>
              <a:gd name="T26" fmla="*/ 101 w 250"/>
              <a:gd name="T27" fmla="*/ 8 h 234"/>
              <a:gd name="T28" fmla="*/ 107 w 250"/>
              <a:gd name="T29" fmla="*/ 15 h 234"/>
              <a:gd name="T30" fmla="*/ 120 w 250"/>
              <a:gd name="T31" fmla="*/ 37 h 234"/>
              <a:gd name="T32" fmla="*/ 131 w 250"/>
              <a:gd name="T33" fmla="*/ 60 h 234"/>
              <a:gd name="T34" fmla="*/ 164 w 250"/>
              <a:gd name="T35" fmla="*/ 25 h 234"/>
              <a:gd name="T36" fmla="*/ 187 w 250"/>
              <a:gd name="T37" fmla="*/ 11 h 234"/>
              <a:gd name="T38" fmla="*/ 205 w 250"/>
              <a:gd name="T39" fmla="*/ 19 h 234"/>
              <a:gd name="T40" fmla="*/ 214 w 250"/>
              <a:gd name="T41" fmla="*/ 34 h 234"/>
              <a:gd name="T42" fmla="*/ 203 w 250"/>
              <a:gd name="T43" fmla="*/ 57 h 234"/>
              <a:gd name="T44" fmla="*/ 166 w 250"/>
              <a:gd name="T45" fmla="*/ 100 h 234"/>
              <a:gd name="T46" fmla="*/ 217 w 250"/>
              <a:gd name="T47" fmla="*/ 98 h 234"/>
              <a:gd name="T48" fmla="*/ 244 w 250"/>
              <a:gd name="T49" fmla="*/ 104 h 234"/>
              <a:gd name="T50" fmla="*/ 249 w 250"/>
              <a:gd name="T51" fmla="*/ 115 h 234"/>
              <a:gd name="T52" fmla="*/ 247 w 250"/>
              <a:gd name="T53" fmla="*/ 129 h 234"/>
              <a:gd name="T54" fmla="*/ 245 w 250"/>
              <a:gd name="T55" fmla="*/ 134 h 234"/>
              <a:gd name="T56" fmla="*/ 241 w 250"/>
              <a:gd name="T57" fmla="*/ 141 h 234"/>
              <a:gd name="T58" fmla="*/ 227 w 250"/>
              <a:gd name="T59" fmla="*/ 147 h 234"/>
              <a:gd name="T60" fmla="*/ 187 w 250"/>
              <a:gd name="T61" fmla="*/ 151 h 234"/>
              <a:gd name="T62" fmla="*/ 160 w 250"/>
              <a:gd name="T63" fmla="*/ 148 h 234"/>
              <a:gd name="T64" fmla="*/ 168 w 250"/>
              <a:gd name="T65" fmla="*/ 168 h 234"/>
              <a:gd name="T66" fmla="*/ 176 w 250"/>
              <a:gd name="T67" fmla="*/ 194 h 234"/>
              <a:gd name="T68" fmla="*/ 176 w 250"/>
              <a:gd name="T69" fmla="*/ 211 h 234"/>
              <a:gd name="T70" fmla="*/ 170 w 250"/>
              <a:gd name="T71" fmla="*/ 221 h 234"/>
              <a:gd name="T72" fmla="*/ 156 w 250"/>
              <a:gd name="T73" fmla="*/ 230 h 234"/>
              <a:gd name="T74" fmla="*/ 130 w 250"/>
              <a:gd name="T75" fmla="*/ 226 h 234"/>
              <a:gd name="T76" fmla="*/ 122 w 250"/>
              <a:gd name="T77" fmla="*/ 213 h 234"/>
              <a:gd name="T78" fmla="*/ 110 w 250"/>
              <a:gd name="T79" fmla="*/ 169 h 234"/>
              <a:gd name="T80" fmla="*/ 92 w 250"/>
              <a:gd name="T81" fmla="*/ 192 h 234"/>
              <a:gd name="T82" fmla="*/ 87 w 250"/>
              <a:gd name="T83" fmla="*/ 197 h 234"/>
              <a:gd name="T84" fmla="*/ 84 w 250"/>
              <a:gd name="T85" fmla="*/ 201 h 234"/>
              <a:gd name="T86" fmla="*/ 65 w 250"/>
              <a:gd name="T87" fmla="*/ 212 h 234"/>
              <a:gd name="T88" fmla="*/ 50 w 250"/>
              <a:gd name="T89" fmla="*/ 204 h 234"/>
              <a:gd name="T90" fmla="*/ 44 w 250"/>
              <a:gd name="T91" fmla="*/ 198 h 234"/>
              <a:gd name="T92" fmla="*/ 38 w 250"/>
              <a:gd name="T93" fmla="*/ 185 h 234"/>
              <a:gd name="T94" fmla="*/ 43 w 250"/>
              <a:gd name="T95" fmla="*/ 16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0" h="234">
                <a:moveTo>
                  <a:pt x="43" y="167"/>
                </a:moveTo>
                <a:cubicBezTo>
                  <a:pt x="70" y="133"/>
                  <a:pt x="70" y="133"/>
                  <a:pt x="70" y="133"/>
                </a:cubicBezTo>
                <a:cubicBezTo>
                  <a:pt x="60" y="134"/>
                  <a:pt x="61" y="134"/>
                  <a:pt x="48" y="134"/>
                </a:cubicBezTo>
                <a:cubicBezTo>
                  <a:pt x="34" y="133"/>
                  <a:pt x="24" y="132"/>
                  <a:pt x="19" y="130"/>
                </a:cubicBezTo>
                <a:cubicBezTo>
                  <a:pt x="13" y="128"/>
                  <a:pt x="9" y="126"/>
                  <a:pt x="6" y="123"/>
                </a:cubicBezTo>
                <a:cubicBezTo>
                  <a:pt x="1" y="119"/>
                  <a:pt x="0" y="112"/>
                  <a:pt x="1" y="103"/>
                </a:cubicBezTo>
                <a:cubicBezTo>
                  <a:pt x="2" y="93"/>
                  <a:pt x="6" y="86"/>
                  <a:pt x="11" y="81"/>
                </a:cubicBezTo>
                <a:cubicBezTo>
                  <a:pt x="15" y="77"/>
                  <a:pt x="18" y="76"/>
                  <a:pt x="23" y="76"/>
                </a:cubicBezTo>
                <a:cubicBezTo>
                  <a:pt x="81" y="78"/>
                  <a:pt x="81" y="78"/>
                  <a:pt x="81" y="78"/>
                </a:cubicBezTo>
                <a:cubicBezTo>
                  <a:pt x="65" y="49"/>
                  <a:pt x="65" y="49"/>
                  <a:pt x="65" y="49"/>
                </a:cubicBezTo>
                <a:cubicBezTo>
                  <a:pt x="58" y="40"/>
                  <a:pt x="56" y="33"/>
                  <a:pt x="57" y="27"/>
                </a:cubicBezTo>
                <a:cubicBezTo>
                  <a:pt x="58" y="21"/>
                  <a:pt x="62" y="16"/>
                  <a:pt x="67" y="12"/>
                </a:cubicBezTo>
                <a:cubicBezTo>
                  <a:pt x="74" y="6"/>
                  <a:pt x="80" y="2"/>
                  <a:pt x="85" y="1"/>
                </a:cubicBezTo>
                <a:cubicBezTo>
                  <a:pt x="90" y="0"/>
                  <a:pt x="95" y="2"/>
                  <a:pt x="101" y="8"/>
                </a:cubicBezTo>
                <a:cubicBezTo>
                  <a:pt x="104" y="11"/>
                  <a:pt x="106" y="13"/>
                  <a:pt x="107" y="15"/>
                </a:cubicBezTo>
                <a:cubicBezTo>
                  <a:pt x="110" y="19"/>
                  <a:pt x="112" y="20"/>
                  <a:pt x="120" y="37"/>
                </a:cubicBezTo>
                <a:cubicBezTo>
                  <a:pt x="129" y="55"/>
                  <a:pt x="128" y="51"/>
                  <a:pt x="131" y="60"/>
                </a:cubicBezTo>
                <a:cubicBezTo>
                  <a:pt x="164" y="25"/>
                  <a:pt x="164" y="25"/>
                  <a:pt x="164" y="25"/>
                </a:cubicBezTo>
                <a:cubicBezTo>
                  <a:pt x="173" y="16"/>
                  <a:pt x="180" y="11"/>
                  <a:pt x="187" y="11"/>
                </a:cubicBezTo>
                <a:cubicBezTo>
                  <a:pt x="193" y="10"/>
                  <a:pt x="200" y="13"/>
                  <a:pt x="205" y="19"/>
                </a:cubicBezTo>
                <a:cubicBezTo>
                  <a:pt x="210" y="24"/>
                  <a:pt x="213" y="29"/>
                  <a:pt x="214" y="34"/>
                </a:cubicBezTo>
                <a:cubicBezTo>
                  <a:pt x="214" y="39"/>
                  <a:pt x="211" y="47"/>
                  <a:pt x="203" y="57"/>
                </a:cubicBezTo>
                <a:cubicBezTo>
                  <a:pt x="166" y="100"/>
                  <a:pt x="166" y="100"/>
                  <a:pt x="166" y="100"/>
                </a:cubicBezTo>
                <a:cubicBezTo>
                  <a:pt x="217" y="98"/>
                  <a:pt x="217" y="98"/>
                  <a:pt x="217" y="98"/>
                </a:cubicBezTo>
                <a:cubicBezTo>
                  <a:pt x="229" y="96"/>
                  <a:pt x="238" y="98"/>
                  <a:pt x="244" y="104"/>
                </a:cubicBezTo>
                <a:cubicBezTo>
                  <a:pt x="247" y="107"/>
                  <a:pt x="249" y="111"/>
                  <a:pt x="249" y="115"/>
                </a:cubicBezTo>
                <a:cubicBezTo>
                  <a:pt x="250" y="120"/>
                  <a:pt x="249" y="124"/>
                  <a:pt x="247" y="129"/>
                </a:cubicBezTo>
                <a:cubicBezTo>
                  <a:pt x="247" y="130"/>
                  <a:pt x="246" y="132"/>
                  <a:pt x="245" y="134"/>
                </a:cubicBezTo>
                <a:cubicBezTo>
                  <a:pt x="244" y="137"/>
                  <a:pt x="243" y="140"/>
                  <a:pt x="241" y="141"/>
                </a:cubicBezTo>
                <a:cubicBezTo>
                  <a:pt x="239" y="144"/>
                  <a:pt x="234" y="146"/>
                  <a:pt x="227" y="147"/>
                </a:cubicBezTo>
                <a:cubicBezTo>
                  <a:pt x="221" y="149"/>
                  <a:pt x="207" y="150"/>
                  <a:pt x="187" y="151"/>
                </a:cubicBezTo>
                <a:cubicBezTo>
                  <a:pt x="175" y="152"/>
                  <a:pt x="161" y="148"/>
                  <a:pt x="160" y="148"/>
                </a:cubicBezTo>
                <a:cubicBezTo>
                  <a:pt x="161" y="151"/>
                  <a:pt x="165" y="161"/>
                  <a:pt x="168" y="168"/>
                </a:cubicBezTo>
                <a:cubicBezTo>
                  <a:pt x="168" y="171"/>
                  <a:pt x="173" y="181"/>
                  <a:pt x="176" y="194"/>
                </a:cubicBezTo>
                <a:cubicBezTo>
                  <a:pt x="179" y="206"/>
                  <a:pt x="176" y="203"/>
                  <a:pt x="176" y="211"/>
                </a:cubicBezTo>
                <a:cubicBezTo>
                  <a:pt x="176" y="214"/>
                  <a:pt x="174" y="217"/>
                  <a:pt x="170" y="221"/>
                </a:cubicBezTo>
                <a:cubicBezTo>
                  <a:pt x="166" y="226"/>
                  <a:pt x="161" y="228"/>
                  <a:pt x="156" y="230"/>
                </a:cubicBezTo>
                <a:cubicBezTo>
                  <a:pt x="147" y="234"/>
                  <a:pt x="137" y="233"/>
                  <a:pt x="130" y="226"/>
                </a:cubicBezTo>
                <a:cubicBezTo>
                  <a:pt x="127" y="223"/>
                  <a:pt x="125" y="219"/>
                  <a:pt x="122" y="213"/>
                </a:cubicBezTo>
                <a:cubicBezTo>
                  <a:pt x="118" y="188"/>
                  <a:pt x="117" y="189"/>
                  <a:pt x="110" y="169"/>
                </a:cubicBezTo>
                <a:cubicBezTo>
                  <a:pt x="92" y="192"/>
                  <a:pt x="92" y="192"/>
                  <a:pt x="92" y="192"/>
                </a:cubicBezTo>
                <a:cubicBezTo>
                  <a:pt x="90" y="193"/>
                  <a:pt x="88" y="195"/>
                  <a:pt x="87" y="197"/>
                </a:cubicBezTo>
                <a:cubicBezTo>
                  <a:pt x="86" y="198"/>
                  <a:pt x="85" y="200"/>
                  <a:pt x="84" y="201"/>
                </a:cubicBezTo>
                <a:cubicBezTo>
                  <a:pt x="76" y="209"/>
                  <a:pt x="70" y="212"/>
                  <a:pt x="65" y="212"/>
                </a:cubicBezTo>
                <a:cubicBezTo>
                  <a:pt x="60" y="211"/>
                  <a:pt x="55" y="209"/>
                  <a:pt x="50" y="204"/>
                </a:cubicBezTo>
                <a:cubicBezTo>
                  <a:pt x="50" y="203"/>
                  <a:pt x="48" y="202"/>
                  <a:pt x="44" y="198"/>
                </a:cubicBezTo>
                <a:cubicBezTo>
                  <a:pt x="41" y="195"/>
                  <a:pt x="39" y="191"/>
                  <a:pt x="38" y="185"/>
                </a:cubicBezTo>
                <a:cubicBezTo>
                  <a:pt x="37" y="179"/>
                  <a:pt x="39" y="173"/>
                  <a:pt x="43" y="16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uadroTexto 2">
            <a:extLst>
              <a:ext uri="{FF2B5EF4-FFF2-40B4-BE49-F238E27FC236}">
                <a16:creationId xmlns:a16="http://schemas.microsoft.com/office/drawing/2014/main" id="{0020D94A-2F71-4F55-87DB-76A027316052}"/>
              </a:ext>
            </a:extLst>
          </p:cNvPr>
          <p:cNvSpPr txBox="1"/>
          <p:nvPr/>
        </p:nvSpPr>
        <p:spPr>
          <a:xfrm>
            <a:off x="5180959" y="623162"/>
            <a:ext cx="6703852" cy="6012195"/>
          </a:xfrm>
          <a:prstGeom prst="rect">
            <a:avLst/>
          </a:prstGeom>
        </p:spPr>
        <p:txBody>
          <a:bodyPr rot="0" spcFirstLastPara="0" vertOverflow="overflow" horzOverflow="overflow" vert="horz" lIns="0" tIns="0" rIns="0" bIns="0" numCol="1" spcCol="0" rtlCol="0" fromWordArt="0" anchor="t" anchorCtr="0" forceAA="0" compatLnSpc="1">
            <a:prstTxWarp prst="textNoShape">
              <a:avLst/>
            </a:prstTxWarp>
            <a:normAutofit/>
          </a:bodyPr>
          <a:lstStyle/>
          <a:p>
            <a:pPr indent="-228600">
              <a:lnSpc>
                <a:spcPct val="110000"/>
              </a:lnSpc>
              <a:spcAft>
                <a:spcPts val="600"/>
              </a:spcAft>
              <a:buClr>
                <a:schemeClr val="accent4"/>
              </a:buClr>
              <a:buFont typeface="The Hand Extrablack" panose="03070A02030502020204" pitchFamily="66" charset="0"/>
              <a:buChar char="•"/>
            </a:pPr>
            <a:r>
              <a:rPr lang="en-US" sz="1100" spc="20">
                <a:solidFill>
                  <a:schemeClr val="tx1">
                    <a:alpha val="58000"/>
                  </a:schemeClr>
                </a:solidFill>
                <a:latin typeface="Calibri"/>
                <a:cs typeface="Calibri"/>
              </a:rPr>
              <a:t>"El nevo sebáceo de </a:t>
            </a:r>
            <a:r>
              <a:rPr lang="en-US" sz="1100" spc="20" err="1">
                <a:solidFill>
                  <a:schemeClr val="tx1">
                    <a:alpha val="58000"/>
                  </a:schemeClr>
                </a:solidFill>
                <a:latin typeface="Calibri"/>
                <a:cs typeface="Calibri"/>
              </a:rPr>
              <a:t>Jaddason</a:t>
            </a:r>
            <a:r>
              <a:rPr lang="en-US" sz="1100" spc="20">
                <a:solidFill>
                  <a:schemeClr val="tx1">
                    <a:alpha val="58000"/>
                  </a:schemeClr>
                </a:solidFill>
                <a:latin typeface="Calibri"/>
                <a:cs typeface="Calibri"/>
              </a:rPr>
              <a:t> es congénito, y crece en la adolescencia, siguiendo las líneas de </a:t>
            </a:r>
            <a:r>
              <a:rPr lang="en-US" sz="1100" spc="20" err="1">
                <a:solidFill>
                  <a:schemeClr val="tx1">
                    <a:alpha val="58000"/>
                  </a:schemeClr>
                </a:solidFill>
                <a:latin typeface="Calibri"/>
                <a:cs typeface="Calibri"/>
              </a:rPr>
              <a:t>Blasko</a:t>
            </a:r>
            <a:r>
              <a:rPr lang="en-US" sz="1100" spc="20">
                <a:solidFill>
                  <a:schemeClr val="tx1">
                    <a:alpha val="58000"/>
                  </a:schemeClr>
                </a:solidFill>
                <a:latin typeface="Calibri"/>
                <a:cs typeface="Calibri"/>
              </a:rPr>
              <a:t>. Tiene 3 componentes: epidérmico (crece), hipodérmico piloso (deja placa alopécica), y sebáceo" </a:t>
            </a:r>
            <a:endParaRPr lang="en-US" sz="1100" spc="20" dirty="0">
              <a:solidFill>
                <a:schemeClr val="tx1">
                  <a:alpha val="58000"/>
                </a:schemeClr>
              </a:solidFill>
              <a:latin typeface="Calibri"/>
              <a:cs typeface="Calibri"/>
            </a:endParaRPr>
          </a:p>
          <a:p>
            <a:pPr indent="-228600">
              <a:lnSpc>
                <a:spcPct val="110000"/>
              </a:lnSpc>
              <a:spcAft>
                <a:spcPts val="600"/>
              </a:spcAft>
              <a:buClr>
                <a:schemeClr val="accent4"/>
              </a:buClr>
              <a:buFont typeface="The Hand Extrablack" panose="03070A02030502020204" pitchFamily="66" charset="0"/>
              <a:buChar char="•"/>
            </a:pPr>
            <a:r>
              <a:rPr lang="en-US" sz="1100" spc="20">
                <a:solidFill>
                  <a:schemeClr val="tx1">
                    <a:alpha val="58000"/>
                  </a:schemeClr>
                </a:solidFill>
                <a:latin typeface="Calibri"/>
                <a:cs typeface="Calibri"/>
              </a:rPr>
              <a:t>"El acné </a:t>
            </a:r>
            <a:r>
              <a:rPr lang="en-US" sz="1100" spc="20" err="1">
                <a:solidFill>
                  <a:schemeClr val="tx1">
                    <a:alpha val="58000"/>
                  </a:schemeClr>
                </a:solidFill>
                <a:latin typeface="Calibri"/>
                <a:cs typeface="Calibri"/>
              </a:rPr>
              <a:t>corticoideo</a:t>
            </a:r>
            <a:r>
              <a:rPr lang="en-US" sz="1100" spc="20">
                <a:solidFill>
                  <a:schemeClr val="tx1">
                    <a:alpha val="58000"/>
                  </a:schemeClr>
                </a:solidFill>
                <a:latin typeface="Calibri"/>
                <a:cs typeface="Calibri"/>
              </a:rPr>
              <a:t> es </a:t>
            </a:r>
            <a:r>
              <a:rPr lang="en-US" sz="1100" spc="20" err="1">
                <a:solidFill>
                  <a:schemeClr val="tx1">
                    <a:alpha val="58000"/>
                  </a:schemeClr>
                </a:solidFill>
                <a:latin typeface="Calibri"/>
                <a:cs typeface="Calibri"/>
              </a:rPr>
              <a:t>monomorfo</a:t>
            </a:r>
            <a:r>
              <a:rPr lang="en-US" sz="1100" spc="20">
                <a:solidFill>
                  <a:schemeClr val="tx1">
                    <a:alpha val="58000"/>
                  </a:schemeClr>
                </a:solidFill>
                <a:latin typeface="Calibri"/>
                <a:cs typeface="Calibri"/>
              </a:rPr>
              <a:t> (se presenta de golpe en sujetos sin antecedentes de acné)."</a:t>
            </a:r>
            <a:endParaRPr lang="en-US" sz="1100" spc="20" dirty="0">
              <a:solidFill>
                <a:schemeClr val="tx1">
                  <a:alpha val="58000"/>
                </a:schemeClr>
              </a:solidFill>
              <a:latin typeface="Calibri"/>
              <a:cs typeface="Calibri"/>
            </a:endParaRPr>
          </a:p>
          <a:p>
            <a:pPr indent="-228600">
              <a:lnSpc>
                <a:spcPct val="110000"/>
              </a:lnSpc>
              <a:spcAft>
                <a:spcPts val="600"/>
              </a:spcAft>
              <a:buClr>
                <a:schemeClr val="accent4"/>
              </a:buClr>
              <a:buFont typeface="The Hand Extrablack" panose="03070A02030502020204" pitchFamily="66" charset="0"/>
              <a:buChar char="•"/>
            </a:pPr>
            <a:r>
              <a:rPr lang="en-US" sz="1100" spc="20">
                <a:solidFill>
                  <a:schemeClr val="tx1">
                    <a:alpha val="58000"/>
                  </a:schemeClr>
                </a:solidFill>
                <a:latin typeface="Calibri"/>
                <a:cs typeface="Calibri"/>
              </a:rPr>
              <a:t>"La </a:t>
            </a:r>
            <a:r>
              <a:rPr lang="en-US" sz="1100" spc="20" err="1">
                <a:solidFill>
                  <a:schemeClr val="tx1">
                    <a:alpha val="58000"/>
                  </a:schemeClr>
                </a:solidFill>
                <a:latin typeface="Calibri"/>
                <a:cs typeface="Calibri"/>
              </a:rPr>
              <a:t>corticodependencia</a:t>
            </a:r>
            <a:r>
              <a:rPr lang="en-US" sz="1100" spc="20">
                <a:solidFill>
                  <a:schemeClr val="tx1">
                    <a:alpha val="58000"/>
                  </a:schemeClr>
                </a:solidFill>
                <a:latin typeface="Calibri"/>
                <a:cs typeface="Calibri"/>
              </a:rPr>
              <a:t> y el </a:t>
            </a:r>
            <a:r>
              <a:rPr lang="en-US" sz="1100" spc="20" err="1">
                <a:solidFill>
                  <a:schemeClr val="tx1">
                    <a:alpha val="58000"/>
                  </a:schemeClr>
                </a:solidFill>
                <a:latin typeface="Calibri"/>
                <a:cs typeface="Calibri"/>
              </a:rPr>
              <a:t>corticodaño</a:t>
            </a:r>
            <a:r>
              <a:rPr lang="en-US" sz="1100" spc="20">
                <a:solidFill>
                  <a:schemeClr val="tx1">
                    <a:alpha val="58000"/>
                  </a:schemeClr>
                </a:solidFill>
                <a:latin typeface="Calibri"/>
                <a:cs typeface="Calibri"/>
              </a:rPr>
              <a:t> es frecuente. Ante piel brillante y fina, lesiones </a:t>
            </a:r>
            <a:r>
              <a:rPr lang="en-US" sz="1100" spc="20" err="1">
                <a:solidFill>
                  <a:schemeClr val="tx1">
                    <a:alpha val="58000"/>
                  </a:schemeClr>
                </a:solidFill>
                <a:latin typeface="Calibri"/>
                <a:cs typeface="Calibri"/>
              </a:rPr>
              <a:t>monomorfas</a:t>
            </a:r>
            <a:r>
              <a:rPr lang="en-US" sz="1100" spc="20">
                <a:solidFill>
                  <a:schemeClr val="tx1">
                    <a:alpha val="58000"/>
                  </a:schemeClr>
                </a:solidFill>
                <a:latin typeface="Calibri"/>
                <a:cs typeface="Calibri"/>
              </a:rPr>
              <a:t> (</a:t>
            </a:r>
            <a:r>
              <a:rPr lang="en-US" sz="1100" spc="20" err="1">
                <a:solidFill>
                  <a:schemeClr val="tx1">
                    <a:alpha val="58000"/>
                  </a:schemeClr>
                </a:solidFill>
                <a:latin typeface="Calibri"/>
                <a:cs typeface="Calibri"/>
              </a:rPr>
              <a:t>ej</a:t>
            </a:r>
            <a:r>
              <a:rPr lang="en-US" sz="1100" spc="20" dirty="0">
                <a:solidFill>
                  <a:schemeClr val="tx1">
                    <a:alpha val="58000"/>
                  </a:schemeClr>
                </a:solidFill>
                <a:latin typeface="Calibri"/>
                <a:cs typeface="Calibri"/>
              </a:rPr>
              <a:t> </a:t>
            </a:r>
            <a:r>
              <a:rPr lang="en-US" sz="1100" spc="20">
                <a:solidFill>
                  <a:schemeClr val="tx1">
                    <a:alpha val="58000"/>
                  </a:schemeClr>
                </a:solidFill>
                <a:latin typeface="Calibri"/>
                <a:cs typeface="Calibri"/>
              </a:rPr>
              <a:t>pústulas), : interrogar sobre uso de cremas en la cara"</a:t>
            </a:r>
            <a:br>
              <a:rPr lang="en-US" sz="1100" spc="20" dirty="0">
                <a:latin typeface="Calibri"/>
              </a:rPr>
            </a:br>
            <a:r>
              <a:rPr lang="en-US" sz="1100" spc="20">
                <a:solidFill>
                  <a:schemeClr val="tx1">
                    <a:alpha val="58000"/>
                  </a:schemeClr>
                </a:solidFill>
                <a:latin typeface="Calibri"/>
                <a:cs typeface="Calibri"/>
              </a:rPr>
              <a:t>"La glándula sebácea tiene receptores para corticoides. Se desequilibra la flora de la piel del rostro. Cuanto más tiempo y más fuerte la </a:t>
            </a:r>
            <a:r>
              <a:rPr lang="en-US" sz="1100" spc="20" err="1">
                <a:solidFill>
                  <a:schemeClr val="tx1">
                    <a:alpha val="58000"/>
                  </a:schemeClr>
                </a:solidFill>
                <a:latin typeface="Calibri"/>
                <a:cs typeface="Calibri"/>
              </a:rPr>
              <a:t>crema,tardará</a:t>
            </a:r>
            <a:r>
              <a:rPr lang="en-US" sz="1100" spc="20">
                <a:solidFill>
                  <a:schemeClr val="tx1">
                    <a:alpha val="58000"/>
                  </a:schemeClr>
                </a:solidFill>
                <a:latin typeface="Calibri"/>
                <a:cs typeface="Calibri"/>
              </a:rPr>
              <a:t> más tiempo en reestablecerse el equilibrio. Debido a que primero se recupera </a:t>
            </a:r>
            <a:r>
              <a:rPr lang="en-US" sz="1100" spc="20" err="1">
                <a:solidFill>
                  <a:schemeClr val="tx1">
                    <a:alpha val="58000"/>
                  </a:schemeClr>
                </a:solidFill>
                <a:latin typeface="Calibri"/>
                <a:cs typeface="Calibri"/>
              </a:rPr>
              <a:t>Propionibacteria</a:t>
            </a:r>
            <a:r>
              <a:rPr lang="en-US" sz="1100" spc="20" dirty="0">
                <a:solidFill>
                  <a:schemeClr val="tx1">
                    <a:alpha val="58000"/>
                  </a:schemeClr>
                </a:solidFill>
                <a:latin typeface="Calibri"/>
                <a:cs typeface="Calibri"/>
              </a:rPr>
              <a:t> </a:t>
            </a:r>
            <a:r>
              <a:rPr lang="en-US" sz="1100" spc="20" err="1">
                <a:solidFill>
                  <a:schemeClr val="tx1">
                    <a:alpha val="58000"/>
                  </a:schemeClr>
                </a:solidFill>
                <a:latin typeface="Calibri"/>
                <a:cs typeface="Calibri"/>
              </a:rPr>
              <a:t>Acnes</a:t>
            </a:r>
            <a:r>
              <a:rPr lang="en-US" sz="1100" spc="20">
                <a:solidFill>
                  <a:schemeClr val="tx1">
                    <a:alpha val="58000"/>
                  </a:schemeClr>
                </a:solidFill>
                <a:latin typeface="Calibri"/>
                <a:cs typeface="Calibri"/>
              </a:rPr>
              <a:t> (folículo) y el parásito Demódex, se dan tetraciclinas + metronidazol. Las tetraciclinas tienen además acción antiinflamatoria". </a:t>
            </a:r>
            <a:endParaRPr lang="en-US" sz="1100" spc="20" dirty="0">
              <a:solidFill>
                <a:schemeClr val="tx1">
                  <a:alpha val="58000"/>
                </a:schemeClr>
              </a:solidFill>
              <a:latin typeface="Calibri"/>
              <a:cs typeface="Calibri"/>
            </a:endParaRPr>
          </a:p>
          <a:p>
            <a:pPr indent="-228600">
              <a:lnSpc>
                <a:spcPct val="110000"/>
              </a:lnSpc>
              <a:spcAft>
                <a:spcPts val="600"/>
              </a:spcAft>
              <a:buClr>
                <a:schemeClr val="accent4"/>
              </a:buClr>
              <a:buFont typeface="The Hand Extrablack" panose="03070A02030502020204" pitchFamily="66" charset="0"/>
              <a:buChar char="•"/>
            </a:pPr>
            <a:r>
              <a:rPr lang="en-US" sz="1100" spc="20">
                <a:solidFill>
                  <a:schemeClr val="tx1">
                    <a:alpha val="58000"/>
                  </a:schemeClr>
                </a:solidFill>
                <a:latin typeface="Calibri"/>
                <a:cs typeface="Calibri"/>
              </a:rPr>
              <a:t>"El síndrome de Ekbom es un delirio de parasitosis, </a:t>
            </a:r>
            <a:r>
              <a:rPr lang="en-US" sz="1100" spc="20" err="1">
                <a:solidFill>
                  <a:schemeClr val="tx1">
                    <a:alpha val="58000"/>
                  </a:schemeClr>
                </a:solidFill>
                <a:latin typeface="Calibri"/>
                <a:cs typeface="Calibri"/>
              </a:rPr>
              <a:t>monosintomático</a:t>
            </a:r>
            <a:r>
              <a:rPr lang="en-US" sz="1100" spc="20">
                <a:solidFill>
                  <a:schemeClr val="tx1">
                    <a:alpha val="58000"/>
                  </a:schemeClr>
                </a:solidFill>
                <a:latin typeface="Calibri"/>
                <a:cs typeface="Calibri"/>
              </a:rPr>
              <a:t>. Se sospecha en personas sin antecedentes psiquiátricos que consultan por prurito repetidas veces; debe escucharse atentamente el relato del síntoma, y sospecharse ante lesiones secundarias por rascado. Manejo complejo. Mejora con antipsicóticos"</a:t>
            </a:r>
            <a:endParaRPr lang="en-US" sz="1100" spc="20" dirty="0">
              <a:solidFill>
                <a:schemeClr val="tx1">
                  <a:alpha val="58000"/>
                </a:schemeClr>
              </a:solidFill>
              <a:latin typeface="Calibri"/>
              <a:cs typeface="Calibri"/>
            </a:endParaRPr>
          </a:p>
          <a:p>
            <a:pPr indent="-228600">
              <a:lnSpc>
                <a:spcPct val="110000"/>
              </a:lnSpc>
              <a:spcAft>
                <a:spcPts val="600"/>
              </a:spcAft>
              <a:buClr>
                <a:schemeClr val="accent4"/>
              </a:buClr>
              <a:buFont typeface="The Hand Extrablack" panose="03070A02030502020204" pitchFamily="66" charset="0"/>
              <a:buChar char="•"/>
            </a:pPr>
            <a:r>
              <a:rPr lang="en-US" sz="1100" spc="20">
                <a:solidFill>
                  <a:schemeClr val="tx1">
                    <a:alpha val="58000"/>
                  </a:schemeClr>
                </a:solidFill>
                <a:latin typeface="Calibri"/>
                <a:cs typeface="Calibri"/>
              </a:rPr>
              <a:t>"Placa en psoriasis: frecuentemente sin borde sobreelevado (a diferencia de micosis)"</a:t>
            </a:r>
            <a:endParaRPr lang="en-US" sz="1100" spc="20" dirty="0">
              <a:solidFill>
                <a:schemeClr val="tx1">
                  <a:alpha val="58000"/>
                </a:schemeClr>
              </a:solidFill>
              <a:latin typeface="Calibri"/>
              <a:cs typeface="Calibri"/>
            </a:endParaRPr>
          </a:p>
          <a:p>
            <a:pPr indent="-228600">
              <a:lnSpc>
                <a:spcPct val="110000"/>
              </a:lnSpc>
              <a:spcAft>
                <a:spcPts val="600"/>
              </a:spcAft>
              <a:buClr>
                <a:schemeClr val="accent4"/>
              </a:buClr>
              <a:buFont typeface="The Hand Extrablack" panose="03070A02030502020204" pitchFamily="66" charset="0"/>
              <a:buChar char="•"/>
            </a:pPr>
            <a:r>
              <a:rPr lang="en-US" sz="1100" spc="20">
                <a:solidFill>
                  <a:schemeClr val="tx1">
                    <a:alpha val="58000"/>
                  </a:schemeClr>
                </a:solidFill>
                <a:latin typeface="Calibri"/>
                <a:cs typeface="Calibri"/>
              </a:rPr>
              <a:t>"En psoriasis puede haber compromiso ungueal y </a:t>
            </a:r>
            <a:r>
              <a:rPr lang="en-US" sz="1100" spc="20" err="1">
                <a:solidFill>
                  <a:schemeClr val="tx1">
                    <a:alpha val="58000"/>
                  </a:schemeClr>
                </a:solidFill>
                <a:latin typeface="Calibri"/>
                <a:cs typeface="Calibri"/>
              </a:rPr>
              <a:t>artitis</a:t>
            </a:r>
            <a:r>
              <a:rPr lang="en-US" sz="1100" spc="20" dirty="0">
                <a:solidFill>
                  <a:schemeClr val="tx1">
                    <a:alpha val="58000"/>
                  </a:schemeClr>
                </a:solidFill>
                <a:latin typeface="Calibri"/>
                <a:cs typeface="Calibri"/>
              </a:rPr>
              <a:t> </a:t>
            </a:r>
            <a:r>
              <a:rPr lang="en-US" sz="1100" spc="20" err="1">
                <a:solidFill>
                  <a:schemeClr val="tx1">
                    <a:alpha val="58000"/>
                  </a:schemeClr>
                </a:solidFill>
                <a:latin typeface="Calibri"/>
                <a:cs typeface="Calibri"/>
              </a:rPr>
              <a:t>monoarticular</a:t>
            </a:r>
            <a:r>
              <a:rPr lang="en-US" sz="1100" spc="20">
                <a:solidFill>
                  <a:schemeClr val="tx1">
                    <a:alpha val="58000"/>
                  </a:schemeClr>
                </a:solidFill>
                <a:latin typeface="Calibri"/>
                <a:cs typeface="Calibri"/>
              </a:rPr>
              <a:t>"</a:t>
            </a:r>
            <a:endParaRPr lang="en-US" sz="1100" spc="20" dirty="0">
              <a:solidFill>
                <a:schemeClr val="tx1">
                  <a:alpha val="58000"/>
                </a:schemeClr>
              </a:solidFill>
              <a:latin typeface="Calibri"/>
              <a:cs typeface="Calibri"/>
            </a:endParaRPr>
          </a:p>
          <a:p>
            <a:pPr indent="-228600">
              <a:lnSpc>
                <a:spcPct val="110000"/>
              </a:lnSpc>
              <a:spcAft>
                <a:spcPts val="600"/>
              </a:spcAft>
              <a:buClr>
                <a:schemeClr val="accent4"/>
              </a:buClr>
              <a:buFont typeface="The Hand Extrablack" panose="03070A02030502020204" pitchFamily="66" charset="0"/>
              <a:buChar char="•"/>
            </a:pPr>
            <a:r>
              <a:rPr lang="en-US" sz="1100" spc="20">
                <a:solidFill>
                  <a:schemeClr val="tx1">
                    <a:alpha val="58000"/>
                  </a:schemeClr>
                </a:solidFill>
                <a:latin typeface="Calibri"/>
                <a:cs typeface="Calibri"/>
              </a:rPr>
              <a:t>"Ante tiña </a:t>
            </a:r>
            <a:r>
              <a:rPr lang="en-US" sz="1100" spc="20" err="1">
                <a:solidFill>
                  <a:schemeClr val="tx1">
                    <a:alpha val="58000"/>
                  </a:schemeClr>
                </a:solidFill>
                <a:latin typeface="Calibri"/>
                <a:cs typeface="Calibri"/>
              </a:rPr>
              <a:t>cruris</a:t>
            </a:r>
            <a:r>
              <a:rPr lang="en-US" sz="1100" spc="20">
                <a:solidFill>
                  <a:schemeClr val="tx1">
                    <a:alpha val="58000"/>
                  </a:schemeClr>
                </a:solidFill>
                <a:latin typeface="Calibri"/>
                <a:cs typeface="Calibri"/>
              </a:rPr>
              <a:t>, evaluar metabolismo de la glucosa (asociación con DBT). Tratamiento con Itraconazol 100mg/día, luego de comer, por 15 días"</a:t>
            </a:r>
            <a:endParaRPr lang="en-US" sz="1100" spc="20" dirty="0">
              <a:solidFill>
                <a:schemeClr val="tx1">
                  <a:alpha val="58000"/>
                </a:schemeClr>
              </a:solidFill>
              <a:latin typeface="Calibri"/>
              <a:cs typeface="Calibri"/>
            </a:endParaRPr>
          </a:p>
          <a:p>
            <a:pPr indent="-228600">
              <a:lnSpc>
                <a:spcPct val="110000"/>
              </a:lnSpc>
              <a:spcAft>
                <a:spcPts val="600"/>
              </a:spcAft>
              <a:buClr>
                <a:schemeClr val="accent4"/>
              </a:buClr>
              <a:buFont typeface="The Hand Extrablack" panose="03070A02030502020204" pitchFamily="66" charset="0"/>
              <a:buChar char="•"/>
            </a:pPr>
            <a:r>
              <a:rPr lang="en-US" sz="1100" spc="20">
                <a:solidFill>
                  <a:schemeClr val="tx1">
                    <a:alpha val="58000"/>
                  </a:schemeClr>
                </a:solidFill>
                <a:latin typeface="Calibri"/>
                <a:cs typeface="Calibri"/>
              </a:rPr>
              <a:t>"El eritema anular centrífugo es diagnóstico diferencial de tiña </a:t>
            </a:r>
            <a:r>
              <a:rPr lang="en-US" sz="1100" spc="20" err="1">
                <a:solidFill>
                  <a:schemeClr val="tx1">
                    <a:alpha val="58000"/>
                  </a:schemeClr>
                </a:solidFill>
                <a:latin typeface="Calibri"/>
                <a:cs typeface="Calibri"/>
              </a:rPr>
              <a:t>cruris</a:t>
            </a:r>
            <a:r>
              <a:rPr lang="en-US" sz="1100" spc="20">
                <a:solidFill>
                  <a:schemeClr val="tx1">
                    <a:alpha val="58000"/>
                  </a:schemeClr>
                </a:solidFill>
                <a:latin typeface="Calibri"/>
                <a:cs typeface="Calibri"/>
              </a:rPr>
              <a:t>. No pica, dura años, va y viene, y aunque no es un hongo responde bien al itraconazol"</a:t>
            </a:r>
            <a:endParaRPr lang="en-US" sz="1100" spc="20" dirty="0">
              <a:solidFill>
                <a:schemeClr val="tx1">
                  <a:alpha val="58000"/>
                </a:schemeClr>
              </a:solidFill>
              <a:latin typeface="Calibri"/>
              <a:cs typeface="Calibri"/>
            </a:endParaRPr>
          </a:p>
          <a:p>
            <a:pPr indent="-228600">
              <a:lnSpc>
                <a:spcPct val="110000"/>
              </a:lnSpc>
              <a:spcAft>
                <a:spcPts val="600"/>
              </a:spcAft>
              <a:buClr>
                <a:schemeClr val="accent4"/>
              </a:buClr>
              <a:buFont typeface="The Hand Extrablack" panose="03070A02030502020204" pitchFamily="66" charset="0"/>
              <a:buChar char="•"/>
            </a:pPr>
            <a:r>
              <a:rPr lang="en-US" sz="1100" spc="20">
                <a:solidFill>
                  <a:schemeClr val="tx1">
                    <a:alpha val="58000"/>
                  </a:schemeClr>
                </a:solidFill>
                <a:latin typeface="Calibri"/>
                <a:cs typeface="Calibri"/>
              </a:rPr>
              <a:t>"Los quistes de </a:t>
            </a:r>
            <a:r>
              <a:rPr lang="en-US" sz="1100" spc="20" err="1">
                <a:solidFill>
                  <a:schemeClr val="tx1">
                    <a:alpha val="58000"/>
                  </a:schemeClr>
                </a:solidFill>
                <a:latin typeface="Calibri"/>
                <a:cs typeface="Calibri"/>
              </a:rPr>
              <a:t>milium</a:t>
            </a:r>
            <a:r>
              <a:rPr lang="en-US" sz="1100" spc="20">
                <a:solidFill>
                  <a:schemeClr val="tx1">
                    <a:alpha val="58000"/>
                  </a:schemeClr>
                </a:solidFill>
                <a:latin typeface="Calibri"/>
                <a:cs typeface="Calibri"/>
              </a:rPr>
              <a:t> se deben a sequedad en la piel. Según la glándula afectada se denominan distinto: glándulas de Tyson en el prepucio, glándulas de Montgomery en el pezón"</a:t>
            </a:r>
            <a:endParaRPr lang="en-US" sz="1100" spc="20" dirty="0">
              <a:solidFill>
                <a:schemeClr val="tx1">
                  <a:alpha val="58000"/>
                </a:schemeClr>
              </a:solidFill>
              <a:latin typeface="Calibri"/>
              <a:cs typeface="Calibri"/>
            </a:endParaRPr>
          </a:p>
          <a:p>
            <a:pPr indent="-228600">
              <a:lnSpc>
                <a:spcPct val="110000"/>
              </a:lnSpc>
              <a:spcAft>
                <a:spcPts val="600"/>
              </a:spcAft>
              <a:buClr>
                <a:schemeClr val="accent4"/>
              </a:buClr>
              <a:buFont typeface="The Hand Extrablack" panose="03070A02030502020204" pitchFamily="66" charset="0"/>
              <a:buChar char="•"/>
            </a:pPr>
            <a:r>
              <a:rPr lang="en-US" sz="1100" spc="20">
                <a:solidFill>
                  <a:schemeClr val="tx1">
                    <a:alpha val="58000"/>
                  </a:schemeClr>
                </a:solidFill>
                <a:latin typeface="Calibri"/>
                <a:cs typeface="Calibri"/>
              </a:rPr>
              <a:t>"La miliaria o la sudamina no se produce más allá de los 15 días de vida. Es una reacción por sudación (obstrucción conductos)</a:t>
            </a:r>
            <a:endParaRPr lang="en-US" sz="1100" spc="20" dirty="0">
              <a:solidFill>
                <a:schemeClr val="tx1">
                  <a:alpha val="58000"/>
                </a:schemeClr>
              </a:solidFill>
              <a:latin typeface="Calibri"/>
              <a:cs typeface="Calibri"/>
            </a:endParaRPr>
          </a:p>
          <a:p>
            <a:pPr indent="-228600">
              <a:lnSpc>
                <a:spcPct val="110000"/>
              </a:lnSpc>
              <a:spcAft>
                <a:spcPts val="600"/>
              </a:spcAft>
              <a:buClr>
                <a:schemeClr val="accent4"/>
              </a:buClr>
              <a:buFont typeface="The Hand Extrablack" panose="03070A02030502020204" pitchFamily="66" charset="0"/>
              <a:buChar char="•"/>
            </a:pPr>
            <a:r>
              <a:rPr lang="en-US" sz="1100" spc="20">
                <a:solidFill>
                  <a:schemeClr val="tx1">
                    <a:alpha val="58000"/>
                  </a:schemeClr>
                </a:solidFill>
                <a:latin typeface="Calibri"/>
                <a:cs typeface="Calibri"/>
              </a:rPr>
              <a:t>"Las alergias alimentarias son infrecuentes y tienen poco impacto en la piel. Sospecharlas si se acompaña de síntomas gastrointestinales. El tratamiento es la dieta de exclusión: nada industrial, no colorantes ni conservantes (jugos, fiambres)"</a:t>
            </a:r>
            <a:endParaRPr lang="en-US" sz="1100" spc="20" dirty="0">
              <a:solidFill>
                <a:schemeClr val="tx1">
                  <a:alpha val="58000"/>
                </a:schemeClr>
              </a:solidFill>
              <a:latin typeface="Calibri"/>
              <a:cs typeface="Calibri"/>
            </a:endParaRPr>
          </a:p>
          <a:p>
            <a:pPr indent="-228600">
              <a:lnSpc>
                <a:spcPct val="110000"/>
              </a:lnSpc>
              <a:spcAft>
                <a:spcPts val="600"/>
              </a:spcAft>
              <a:buClr>
                <a:schemeClr val="accent4"/>
              </a:buClr>
              <a:buFont typeface="The Hand Extrablack" panose="03070A02030502020204" pitchFamily="66" charset="0"/>
              <a:buChar char="•"/>
            </a:pPr>
            <a:endParaRPr lang="en-US" sz="800" spc="20">
              <a:solidFill>
                <a:schemeClr val="tx1">
                  <a:alpha val="58000"/>
                </a:schemeClr>
              </a:solidFill>
            </a:endParaRPr>
          </a:p>
          <a:p>
            <a:pPr indent="-228600">
              <a:lnSpc>
                <a:spcPct val="110000"/>
              </a:lnSpc>
              <a:spcAft>
                <a:spcPts val="600"/>
              </a:spcAft>
              <a:buClr>
                <a:schemeClr val="accent4"/>
              </a:buClr>
              <a:buFont typeface="The Hand Extrablack" panose="03070A02030502020204" pitchFamily="66" charset="0"/>
              <a:buChar char="•"/>
            </a:pPr>
            <a:endParaRPr lang="en-US" sz="800" spc="20">
              <a:solidFill>
                <a:schemeClr val="tx1">
                  <a:alpha val="58000"/>
                </a:schemeClr>
              </a:solidFill>
            </a:endParaRPr>
          </a:p>
        </p:txBody>
      </p:sp>
      <p:sp>
        <p:nvSpPr>
          <p:cNvPr id="10" name="Marcador de contenido 2">
            <a:extLst>
              <a:ext uri="{FF2B5EF4-FFF2-40B4-BE49-F238E27FC236}">
                <a16:creationId xmlns:a16="http://schemas.microsoft.com/office/drawing/2014/main" id="{5B429FA7-E799-4460-838A-5A6D1D2D3172}"/>
              </a:ext>
            </a:extLst>
          </p:cNvPr>
          <p:cNvSpPr>
            <a:spLocks noGrp="1"/>
          </p:cNvSpPr>
          <p:nvPr/>
        </p:nvSpPr>
        <p:spPr>
          <a:xfrm>
            <a:off x="443424" y="1271592"/>
            <a:ext cx="11537781" cy="3884086"/>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400" b="1">
              <a:solidFill>
                <a:schemeClr val="bg1"/>
              </a:solidFill>
              <a:cs typeface="Calibri"/>
            </a:endParaRPr>
          </a:p>
        </p:txBody>
      </p:sp>
    </p:spTree>
    <p:extLst>
      <p:ext uri="{BB962C8B-B14F-4D97-AF65-F5344CB8AC3E}">
        <p14:creationId xmlns:p14="http://schemas.microsoft.com/office/powerpoint/2010/main" val="9085588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9646535-AEF6-4883-A4F9-EEC1F8B43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B7EFF05-A8DA-4B3E-9C21-7A04283D48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C52E2836-9095-4D3C-85DB-A013CBD51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92B8916-626C-4C83-B808-82B7DF02CA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Freeform: Shape 22">
            <a:extLst>
              <a:ext uri="{FF2B5EF4-FFF2-40B4-BE49-F238E27FC236}">
                <a16:creationId xmlns:a16="http://schemas.microsoft.com/office/drawing/2014/main" id="{14DAEE6D-D7E7-4E31-9E45-96B6E2F6E0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4896809 h 6858000"/>
              <a:gd name="connsiteX3" fmla="*/ 12035397 w 12192000"/>
              <a:gd name="connsiteY3" fmla="*/ 5061653 h 6858000"/>
              <a:gd name="connsiteX4" fmla="*/ 9984875 w 12192000"/>
              <a:gd name="connsiteY4" fmla="*/ 6788992 h 6858000"/>
              <a:gd name="connsiteX5" fmla="*/ 9851219 w 12192000"/>
              <a:gd name="connsiteY5" fmla="*/ 6858000 h 6858000"/>
              <a:gd name="connsiteX6" fmla="*/ 3573504 w 12192000"/>
              <a:gd name="connsiteY6" fmla="*/ 6858000 h 6858000"/>
              <a:gd name="connsiteX7" fmla="*/ 3556746 w 12192000"/>
              <a:gd name="connsiteY7" fmla="*/ 6850756 h 6858000"/>
              <a:gd name="connsiteX8" fmla="*/ 3261231 w 12192000"/>
              <a:gd name="connsiteY8" fmla="*/ 6719645 h 6858000"/>
              <a:gd name="connsiteX9" fmla="*/ 956496 w 12192000"/>
              <a:gd name="connsiteY9" fmla="*/ 4131559 h 6858000"/>
              <a:gd name="connsiteX10" fmla="*/ 26515 w 12192000"/>
              <a:gd name="connsiteY10" fmla="*/ 2316866 h 6858000"/>
              <a:gd name="connsiteX11" fmla="*/ 0 w 12192000"/>
              <a:gd name="connsiteY11" fmla="*/ 2231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0" y="0"/>
                </a:moveTo>
                <a:lnTo>
                  <a:pt x="12192000" y="0"/>
                </a:lnTo>
                <a:lnTo>
                  <a:pt x="12192000" y="4896809"/>
                </a:lnTo>
                <a:lnTo>
                  <a:pt x="12035397" y="5061653"/>
                </a:lnTo>
                <a:cubicBezTo>
                  <a:pt x="11302532" y="5870430"/>
                  <a:pt x="10648639" y="6426464"/>
                  <a:pt x="9984875" y="6788992"/>
                </a:cubicBezTo>
                <a:lnTo>
                  <a:pt x="9851219" y="6858000"/>
                </a:lnTo>
                <a:lnTo>
                  <a:pt x="3573504" y="6858000"/>
                </a:lnTo>
                <a:lnTo>
                  <a:pt x="3556746" y="6850756"/>
                </a:lnTo>
                <a:cubicBezTo>
                  <a:pt x="3450765" y="6804314"/>
                  <a:pt x="3352207" y="6760084"/>
                  <a:pt x="3261231" y="6719645"/>
                </a:cubicBezTo>
                <a:cubicBezTo>
                  <a:pt x="2573854" y="6234379"/>
                  <a:pt x="1765175" y="5425602"/>
                  <a:pt x="956496" y="4131559"/>
                </a:cubicBezTo>
                <a:cubicBezTo>
                  <a:pt x="552156" y="3565416"/>
                  <a:pt x="238793" y="2958833"/>
                  <a:pt x="26515" y="2316866"/>
                </a:cubicBezTo>
                <a:lnTo>
                  <a:pt x="0" y="2231000"/>
                </a:lnTo>
                <a:close/>
              </a:path>
            </a:pathLst>
          </a:custGeom>
          <a:ln>
            <a:noFill/>
          </a:ln>
        </p:spPr>
        <p:txBody>
          <a:bodyPr vert="horz" wrap="square" lIns="91440" tIns="45720" rIns="91440" bIns="45720" numCol="1" anchor="t" anchorCtr="0" compatLnSpc="1">
            <a:prstTxWarp prst="textNoShape">
              <a:avLst/>
            </a:prstTxWarp>
            <a:noAutofit/>
          </a:bodyPr>
          <a:lstStyle/>
          <a:p>
            <a:endParaRPr lang="en-US"/>
          </a:p>
        </p:txBody>
      </p:sp>
      <p:sp>
        <p:nvSpPr>
          <p:cNvPr id="2" name="Título 1">
            <a:extLst>
              <a:ext uri="{FF2B5EF4-FFF2-40B4-BE49-F238E27FC236}">
                <a16:creationId xmlns:a16="http://schemas.microsoft.com/office/drawing/2014/main" id="{4EEA79ED-82B0-442F-96B0-DE48D83B8BAB}"/>
              </a:ext>
            </a:extLst>
          </p:cNvPr>
          <p:cNvSpPr>
            <a:spLocks noGrp="1"/>
          </p:cNvSpPr>
          <p:nvPr>
            <p:ph type="title" idx="4294967295"/>
          </p:nvPr>
        </p:nvSpPr>
        <p:spPr>
          <a:xfrm>
            <a:off x="500795" y="629639"/>
            <a:ext cx="3095626" cy="3238964"/>
          </a:xfrm>
        </p:spPr>
        <p:txBody>
          <a:bodyPr vert="horz" wrap="square" lIns="0" tIns="0" rIns="0" bIns="0" rtlCol="0" anchor="t" anchorCtr="0">
            <a:normAutofit/>
          </a:bodyPr>
          <a:lstStyle/>
          <a:p>
            <a:r>
              <a:rPr lang="en-US" dirty="0"/>
              <a:t>P E R L A S </a:t>
            </a:r>
            <a:endParaRPr lang="en-US" dirty="0">
              <a:effectLst>
                <a:glow rad="38100">
                  <a:prstClr val="black">
                    <a:lumMod val="65000"/>
                    <a:lumOff val="35000"/>
                    <a:alpha val="40000"/>
                  </a:prstClr>
                </a:glow>
                <a:outerShdw blurRad="28575" dist="38100" dir="14040000" algn="tl" rotWithShape="0">
                  <a:srgbClr val="000000">
                    <a:alpha val="25000"/>
                  </a:srgbClr>
                </a:outerShdw>
              </a:effectLst>
            </a:endParaRPr>
          </a:p>
        </p:txBody>
      </p:sp>
      <p:sp>
        <p:nvSpPr>
          <p:cNvPr id="25" name="Freeform 10">
            <a:extLst>
              <a:ext uri="{FF2B5EF4-FFF2-40B4-BE49-F238E27FC236}">
                <a16:creationId xmlns:a16="http://schemas.microsoft.com/office/drawing/2014/main" id="{5D976E54-F014-4833-9EB7-2588113E1C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5824556">
            <a:off x="607106" y="4045531"/>
            <a:ext cx="2158648" cy="2020521"/>
          </a:xfrm>
          <a:custGeom>
            <a:avLst/>
            <a:gdLst>
              <a:gd name="T0" fmla="*/ 43 w 250"/>
              <a:gd name="T1" fmla="*/ 167 h 234"/>
              <a:gd name="T2" fmla="*/ 70 w 250"/>
              <a:gd name="T3" fmla="*/ 133 h 234"/>
              <a:gd name="T4" fmla="*/ 48 w 250"/>
              <a:gd name="T5" fmla="*/ 134 h 234"/>
              <a:gd name="T6" fmla="*/ 19 w 250"/>
              <a:gd name="T7" fmla="*/ 130 h 234"/>
              <a:gd name="T8" fmla="*/ 6 w 250"/>
              <a:gd name="T9" fmla="*/ 123 h 234"/>
              <a:gd name="T10" fmla="*/ 1 w 250"/>
              <a:gd name="T11" fmla="*/ 103 h 234"/>
              <a:gd name="T12" fmla="*/ 11 w 250"/>
              <a:gd name="T13" fmla="*/ 81 h 234"/>
              <a:gd name="T14" fmla="*/ 23 w 250"/>
              <a:gd name="T15" fmla="*/ 76 h 234"/>
              <a:gd name="T16" fmla="*/ 81 w 250"/>
              <a:gd name="T17" fmla="*/ 78 h 234"/>
              <a:gd name="T18" fmla="*/ 65 w 250"/>
              <a:gd name="T19" fmla="*/ 49 h 234"/>
              <a:gd name="T20" fmla="*/ 57 w 250"/>
              <a:gd name="T21" fmla="*/ 27 h 234"/>
              <a:gd name="T22" fmla="*/ 67 w 250"/>
              <a:gd name="T23" fmla="*/ 12 h 234"/>
              <a:gd name="T24" fmla="*/ 85 w 250"/>
              <a:gd name="T25" fmla="*/ 1 h 234"/>
              <a:gd name="T26" fmla="*/ 101 w 250"/>
              <a:gd name="T27" fmla="*/ 8 h 234"/>
              <a:gd name="T28" fmla="*/ 107 w 250"/>
              <a:gd name="T29" fmla="*/ 15 h 234"/>
              <a:gd name="T30" fmla="*/ 120 w 250"/>
              <a:gd name="T31" fmla="*/ 37 h 234"/>
              <a:gd name="T32" fmla="*/ 131 w 250"/>
              <a:gd name="T33" fmla="*/ 60 h 234"/>
              <a:gd name="T34" fmla="*/ 164 w 250"/>
              <a:gd name="T35" fmla="*/ 25 h 234"/>
              <a:gd name="T36" fmla="*/ 187 w 250"/>
              <a:gd name="T37" fmla="*/ 11 h 234"/>
              <a:gd name="T38" fmla="*/ 205 w 250"/>
              <a:gd name="T39" fmla="*/ 19 h 234"/>
              <a:gd name="T40" fmla="*/ 214 w 250"/>
              <a:gd name="T41" fmla="*/ 34 h 234"/>
              <a:gd name="T42" fmla="*/ 203 w 250"/>
              <a:gd name="T43" fmla="*/ 57 h 234"/>
              <a:gd name="T44" fmla="*/ 166 w 250"/>
              <a:gd name="T45" fmla="*/ 100 h 234"/>
              <a:gd name="T46" fmla="*/ 217 w 250"/>
              <a:gd name="T47" fmla="*/ 98 h 234"/>
              <a:gd name="T48" fmla="*/ 244 w 250"/>
              <a:gd name="T49" fmla="*/ 104 h 234"/>
              <a:gd name="T50" fmla="*/ 249 w 250"/>
              <a:gd name="T51" fmla="*/ 115 h 234"/>
              <a:gd name="T52" fmla="*/ 247 w 250"/>
              <a:gd name="T53" fmla="*/ 129 h 234"/>
              <a:gd name="T54" fmla="*/ 245 w 250"/>
              <a:gd name="T55" fmla="*/ 134 h 234"/>
              <a:gd name="T56" fmla="*/ 241 w 250"/>
              <a:gd name="T57" fmla="*/ 141 h 234"/>
              <a:gd name="T58" fmla="*/ 227 w 250"/>
              <a:gd name="T59" fmla="*/ 147 h 234"/>
              <a:gd name="T60" fmla="*/ 187 w 250"/>
              <a:gd name="T61" fmla="*/ 151 h 234"/>
              <a:gd name="T62" fmla="*/ 160 w 250"/>
              <a:gd name="T63" fmla="*/ 148 h 234"/>
              <a:gd name="T64" fmla="*/ 168 w 250"/>
              <a:gd name="T65" fmla="*/ 168 h 234"/>
              <a:gd name="T66" fmla="*/ 176 w 250"/>
              <a:gd name="T67" fmla="*/ 194 h 234"/>
              <a:gd name="T68" fmla="*/ 176 w 250"/>
              <a:gd name="T69" fmla="*/ 211 h 234"/>
              <a:gd name="T70" fmla="*/ 170 w 250"/>
              <a:gd name="T71" fmla="*/ 221 h 234"/>
              <a:gd name="T72" fmla="*/ 156 w 250"/>
              <a:gd name="T73" fmla="*/ 230 h 234"/>
              <a:gd name="T74" fmla="*/ 130 w 250"/>
              <a:gd name="T75" fmla="*/ 226 h 234"/>
              <a:gd name="T76" fmla="*/ 122 w 250"/>
              <a:gd name="T77" fmla="*/ 213 h 234"/>
              <a:gd name="T78" fmla="*/ 110 w 250"/>
              <a:gd name="T79" fmla="*/ 169 h 234"/>
              <a:gd name="T80" fmla="*/ 92 w 250"/>
              <a:gd name="T81" fmla="*/ 192 h 234"/>
              <a:gd name="T82" fmla="*/ 87 w 250"/>
              <a:gd name="T83" fmla="*/ 197 h 234"/>
              <a:gd name="T84" fmla="*/ 84 w 250"/>
              <a:gd name="T85" fmla="*/ 201 h 234"/>
              <a:gd name="T86" fmla="*/ 65 w 250"/>
              <a:gd name="T87" fmla="*/ 212 h 234"/>
              <a:gd name="T88" fmla="*/ 50 w 250"/>
              <a:gd name="T89" fmla="*/ 204 h 234"/>
              <a:gd name="T90" fmla="*/ 44 w 250"/>
              <a:gd name="T91" fmla="*/ 198 h 234"/>
              <a:gd name="T92" fmla="*/ 38 w 250"/>
              <a:gd name="T93" fmla="*/ 185 h 234"/>
              <a:gd name="T94" fmla="*/ 43 w 250"/>
              <a:gd name="T95" fmla="*/ 16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0" h="234">
                <a:moveTo>
                  <a:pt x="43" y="167"/>
                </a:moveTo>
                <a:cubicBezTo>
                  <a:pt x="70" y="133"/>
                  <a:pt x="70" y="133"/>
                  <a:pt x="70" y="133"/>
                </a:cubicBezTo>
                <a:cubicBezTo>
                  <a:pt x="60" y="134"/>
                  <a:pt x="61" y="134"/>
                  <a:pt x="48" y="134"/>
                </a:cubicBezTo>
                <a:cubicBezTo>
                  <a:pt x="34" y="133"/>
                  <a:pt x="24" y="132"/>
                  <a:pt x="19" y="130"/>
                </a:cubicBezTo>
                <a:cubicBezTo>
                  <a:pt x="13" y="128"/>
                  <a:pt x="9" y="126"/>
                  <a:pt x="6" y="123"/>
                </a:cubicBezTo>
                <a:cubicBezTo>
                  <a:pt x="1" y="119"/>
                  <a:pt x="0" y="112"/>
                  <a:pt x="1" y="103"/>
                </a:cubicBezTo>
                <a:cubicBezTo>
                  <a:pt x="2" y="93"/>
                  <a:pt x="6" y="86"/>
                  <a:pt x="11" y="81"/>
                </a:cubicBezTo>
                <a:cubicBezTo>
                  <a:pt x="15" y="77"/>
                  <a:pt x="18" y="76"/>
                  <a:pt x="23" y="76"/>
                </a:cubicBezTo>
                <a:cubicBezTo>
                  <a:pt x="81" y="78"/>
                  <a:pt x="81" y="78"/>
                  <a:pt x="81" y="78"/>
                </a:cubicBezTo>
                <a:cubicBezTo>
                  <a:pt x="65" y="49"/>
                  <a:pt x="65" y="49"/>
                  <a:pt x="65" y="49"/>
                </a:cubicBezTo>
                <a:cubicBezTo>
                  <a:pt x="58" y="40"/>
                  <a:pt x="56" y="33"/>
                  <a:pt x="57" y="27"/>
                </a:cubicBezTo>
                <a:cubicBezTo>
                  <a:pt x="58" y="21"/>
                  <a:pt x="62" y="16"/>
                  <a:pt x="67" y="12"/>
                </a:cubicBezTo>
                <a:cubicBezTo>
                  <a:pt x="74" y="6"/>
                  <a:pt x="80" y="2"/>
                  <a:pt x="85" y="1"/>
                </a:cubicBezTo>
                <a:cubicBezTo>
                  <a:pt x="90" y="0"/>
                  <a:pt x="95" y="2"/>
                  <a:pt x="101" y="8"/>
                </a:cubicBezTo>
                <a:cubicBezTo>
                  <a:pt x="104" y="11"/>
                  <a:pt x="106" y="13"/>
                  <a:pt x="107" y="15"/>
                </a:cubicBezTo>
                <a:cubicBezTo>
                  <a:pt x="110" y="19"/>
                  <a:pt x="112" y="20"/>
                  <a:pt x="120" y="37"/>
                </a:cubicBezTo>
                <a:cubicBezTo>
                  <a:pt x="129" y="55"/>
                  <a:pt x="128" y="51"/>
                  <a:pt x="131" y="60"/>
                </a:cubicBezTo>
                <a:cubicBezTo>
                  <a:pt x="164" y="25"/>
                  <a:pt x="164" y="25"/>
                  <a:pt x="164" y="25"/>
                </a:cubicBezTo>
                <a:cubicBezTo>
                  <a:pt x="173" y="16"/>
                  <a:pt x="180" y="11"/>
                  <a:pt x="187" y="11"/>
                </a:cubicBezTo>
                <a:cubicBezTo>
                  <a:pt x="193" y="10"/>
                  <a:pt x="200" y="13"/>
                  <a:pt x="205" y="19"/>
                </a:cubicBezTo>
                <a:cubicBezTo>
                  <a:pt x="210" y="24"/>
                  <a:pt x="213" y="29"/>
                  <a:pt x="214" y="34"/>
                </a:cubicBezTo>
                <a:cubicBezTo>
                  <a:pt x="214" y="39"/>
                  <a:pt x="211" y="47"/>
                  <a:pt x="203" y="57"/>
                </a:cubicBezTo>
                <a:cubicBezTo>
                  <a:pt x="166" y="100"/>
                  <a:pt x="166" y="100"/>
                  <a:pt x="166" y="100"/>
                </a:cubicBezTo>
                <a:cubicBezTo>
                  <a:pt x="217" y="98"/>
                  <a:pt x="217" y="98"/>
                  <a:pt x="217" y="98"/>
                </a:cubicBezTo>
                <a:cubicBezTo>
                  <a:pt x="229" y="96"/>
                  <a:pt x="238" y="98"/>
                  <a:pt x="244" y="104"/>
                </a:cubicBezTo>
                <a:cubicBezTo>
                  <a:pt x="247" y="107"/>
                  <a:pt x="249" y="111"/>
                  <a:pt x="249" y="115"/>
                </a:cubicBezTo>
                <a:cubicBezTo>
                  <a:pt x="250" y="120"/>
                  <a:pt x="249" y="124"/>
                  <a:pt x="247" y="129"/>
                </a:cubicBezTo>
                <a:cubicBezTo>
                  <a:pt x="247" y="130"/>
                  <a:pt x="246" y="132"/>
                  <a:pt x="245" y="134"/>
                </a:cubicBezTo>
                <a:cubicBezTo>
                  <a:pt x="244" y="137"/>
                  <a:pt x="243" y="140"/>
                  <a:pt x="241" y="141"/>
                </a:cubicBezTo>
                <a:cubicBezTo>
                  <a:pt x="239" y="144"/>
                  <a:pt x="234" y="146"/>
                  <a:pt x="227" y="147"/>
                </a:cubicBezTo>
                <a:cubicBezTo>
                  <a:pt x="221" y="149"/>
                  <a:pt x="207" y="150"/>
                  <a:pt x="187" y="151"/>
                </a:cubicBezTo>
                <a:cubicBezTo>
                  <a:pt x="175" y="152"/>
                  <a:pt x="161" y="148"/>
                  <a:pt x="160" y="148"/>
                </a:cubicBezTo>
                <a:cubicBezTo>
                  <a:pt x="161" y="151"/>
                  <a:pt x="165" y="161"/>
                  <a:pt x="168" y="168"/>
                </a:cubicBezTo>
                <a:cubicBezTo>
                  <a:pt x="168" y="171"/>
                  <a:pt x="173" y="181"/>
                  <a:pt x="176" y="194"/>
                </a:cubicBezTo>
                <a:cubicBezTo>
                  <a:pt x="179" y="206"/>
                  <a:pt x="176" y="203"/>
                  <a:pt x="176" y="211"/>
                </a:cubicBezTo>
                <a:cubicBezTo>
                  <a:pt x="176" y="214"/>
                  <a:pt x="174" y="217"/>
                  <a:pt x="170" y="221"/>
                </a:cubicBezTo>
                <a:cubicBezTo>
                  <a:pt x="166" y="226"/>
                  <a:pt x="161" y="228"/>
                  <a:pt x="156" y="230"/>
                </a:cubicBezTo>
                <a:cubicBezTo>
                  <a:pt x="147" y="234"/>
                  <a:pt x="137" y="233"/>
                  <a:pt x="130" y="226"/>
                </a:cubicBezTo>
                <a:cubicBezTo>
                  <a:pt x="127" y="223"/>
                  <a:pt x="125" y="219"/>
                  <a:pt x="122" y="213"/>
                </a:cubicBezTo>
                <a:cubicBezTo>
                  <a:pt x="118" y="188"/>
                  <a:pt x="117" y="189"/>
                  <a:pt x="110" y="169"/>
                </a:cubicBezTo>
                <a:cubicBezTo>
                  <a:pt x="92" y="192"/>
                  <a:pt x="92" y="192"/>
                  <a:pt x="92" y="192"/>
                </a:cubicBezTo>
                <a:cubicBezTo>
                  <a:pt x="90" y="193"/>
                  <a:pt x="88" y="195"/>
                  <a:pt x="87" y="197"/>
                </a:cubicBezTo>
                <a:cubicBezTo>
                  <a:pt x="86" y="198"/>
                  <a:pt x="85" y="200"/>
                  <a:pt x="84" y="201"/>
                </a:cubicBezTo>
                <a:cubicBezTo>
                  <a:pt x="76" y="209"/>
                  <a:pt x="70" y="212"/>
                  <a:pt x="65" y="212"/>
                </a:cubicBezTo>
                <a:cubicBezTo>
                  <a:pt x="60" y="211"/>
                  <a:pt x="55" y="209"/>
                  <a:pt x="50" y="204"/>
                </a:cubicBezTo>
                <a:cubicBezTo>
                  <a:pt x="50" y="203"/>
                  <a:pt x="48" y="202"/>
                  <a:pt x="44" y="198"/>
                </a:cubicBezTo>
                <a:cubicBezTo>
                  <a:pt x="41" y="195"/>
                  <a:pt x="39" y="191"/>
                  <a:pt x="38" y="185"/>
                </a:cubicBezTo>
                <a:cubicBezTo>
                  <a:pt x="37" y="179"/>
                  <a:pt x="39" y="173"/>
                  <a:pt x="43" y="16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uadroTexto 2">
            <a:extLst>
              <a:ext uri="{FF2B5EF4-FFF2-40B4-BE49-F238E27FC236}">
                <a16:creationId xmlns:a16="http://schemas.microsoft.com/office/drawing/2014/main" id="{33C55BBA-E6E0-4C8A-B924-33B5AB112CE4}"/>
              </a:ext>
            </a:extLst>
          </p:cNvPr>
          <p:cNvSpPr txBox="1"/>
          <p:nvPr/>
        </p:nvSpPr>
        <p:spPr>
          <a:xfrm>
            <a:off x="3045065" y="737985"/>
            <a:ext cx="9102628" cy="6262715"/>
          </a:xfrm>
          <a:prstGeom prst="rect">
            <a:avLst/>
          </a:prstGeom>
        </p:spPr>
        <p:txBody>
          <a:bodyPr rot="0" spcFirstLastPara="0" vertOverflow="overflow" horzOverflow="overflow" vert="horz" lIns="0" tIns="0" rIns="0" bIns="0" numCol="1" spcCol="0" rtlCol="0" fromWordArt="0" anchor="t" anchorCtr="0" forceAA="0" compatLnSpc="1">
            <a:prstTxWarp prst="textNoShape">
              <a:avLst/>
            </a:prstTxWarp>
            <a:noAutofit/>
          </a:bodyPr>
          <a:lstStyle/>
          <a:p>
            <a:pPr indent="-228600">
              <a:lnSpc>
                <a:spcPct val="110000"/>
              </a:lnSpc>
              <a:spcAft>
                <a:spcPts val="600"/>
              </a:spcAft>
              <a:buClr>
                <a:schemeClr val="accent4"/>
              </a:buClr>
              <a:buFont typeface="The Hand Extrablack" panose="03070A02030502020204" pitchFamily="66" charset="0"/>
              <a:buChar char="•"/>
            </a:pPr>
            <a:r>
              <a:rPr lang="en-US" sz="1200" b="1" spc="20">
                <a:latin typeface="Century Gothic"/>
                <a:cs typeface="Calibri"/>
              </a:rPr>
              <a:t>"Menopausia y piel: brotes"</a:t>
            </a:r>
            <a:endParaRPr lang="en-US" sz="1200" b="1" spc="20" dirty="0">
              <a:latin typeface="Century Gothic"/>
              <a:cs typeface="Calibri"/>
            </a:endParaRPr>
          </a:p>
          <a:p>
            <a:pPr indent="-228600">
              <a:lnSpc>
                <a:spcPct val="110000"/>
              </a:lnSpc>
              <a:spcAft>
                <a:spcPts val="600"/>
              </a:spcAft>
              <a:buClr>
                <a:schemeClr val="accent4"/>
              </a:buClr>
              <a:buFont typeface="The Hand Extrablack" panose="03070A02030502020204" pitchFamily="66" charset="0"/>
              <a:buChar char="•"/>
            </a:pPr>
            <a:r>
              <a:rPr lang="en-US" sz="1200" b="1" spc="20">
                <a:latin typeface="Century Gothic"/>
                <a:cs typeface="Calibri"/>
              </a:rPr>
              <a:t>"Eritema nodoso: pensar infecciones de la cabeza a los pies. ++</a:t>
            </a:r>
            <a:r>
              <a:rPr lang="en-US" sz="1200" b="1" spc="20" err="1">
                <a:latin typeface="Century Gothic"/>
                <a:cs typeface="Calibri"/>
              </a:rPr>
              <a:t>Streptococo</a:t>
            </a:r>
            <a:r>
              <a:rPr lang="en-US" sz="1200" b="1" spc="20">
                <a:latin typeface="Century Gothic"/>
                <a:cs typeface="Calibri"/>
              </a:rPr>
              <a:t>. Laboratorio: GB con fórmula leucocitaria, ASTO, VSG</a:t>
            </a:r>
            <a:br>
              <a:rPr lang="en-US" sz="1200" b="1" spc="20" dirty="0">
                <a:latin typeface="Century Gothic"/>
              </a:rPr>
            </a:br>
            <a:r>
              <a:rPr lang="en-US" sz="1200" b="1" spc="20">
                <a:latin typeface="Century Gothic"/>
                <a:cs typeface="Calibri"/>
              </a:rPr>
              <a:t>Otras causas: colagenopatías/vasculitis. Frecuente como primera </a:t>
            </a:r>
            <a:r>
              <a:rPr lang="en-US" sz="1200" b="1" spc="20" err="1">
                <a:latin typeface="Century Gothic"/>
                <a:cs typeface="Calibri"/>
              </a:rPr>
              <a:t>manifetación</a:t>
            </a:r>
            <a:r>
              <a:rPr lang="en-US" sz="1200" b="1" spc="20">
                <a:latin typeface="Century Gothic"/>
                <a:cs typeface="Calibri"/>
              </a:rPr>
              <a:t> de la sarcoidosis. ¡Por eso siempre se biopsia! Tratamiento: </a:t>
            </a:r>
            <a:r>
              <a:rPr lang="en-US" sz="1200" b="1" spc="20" err="1">
                <a:latin typeface="Century Gothic"/>
                <a:cs typeface="Calibri"/>
              </a:rPr>
              <a:t>AINEs</a:t>
            </a:r>
            <a:r>
              <a:rPr lang="en-US" sz="1200" b="1" spc="20">
                <a:latin typeface="Century Gothic"/>
                <a:cs typeface="Calibri"/>
              </a:rPr>
              <a:t> y reposo. </a:t>
            </a:r>
            <a:endParaRPr lang="en-US" sz="1200" b="1" spc="20" dirty="0">
              <a:latin typeface="Century Gothic"/>
              <a:cs typeface="Calibri"/>
            </a:endParaRPr>
          </a:p>
          <a:p>
            <a:pPr indent="-228600">
              <a:lnSpc>
                <a:spcPct val="110000"/>
              </a:lnSpc>
              <a:spcAft>
                <a:spcPts val="600"/>
              </a:spcAft>
              <a:buClr>
                <a:schemeClr val="accent4"/>
              </a:buClr>
              <a:buFont typeface="The Hand Extrablack" panose="03070A02030502020204" pitchFamily="66" charset="0"/>
              <a:buChar char="•"/>
            </a:pPr>
            <a:r>
              <a:rPr lang="en-US" sz="1200" b="1" spc="20">
                <a:latin typeface="Century Gothic"/>
                <a:cs typeface="Calibri"/>
              </a:rPr>
              <a:t>"Un esquema útil de antihistamínicos:</a:t>
            </a:r>
            <a:br>
              <a:rPr lang="en-US" sz="1200" b="1" spc="20" dirty="0">
                <a:latin typeface="Century Gothic"/>
              </a:rPr>
            </a:br>
            <a:r>
              <a:rPr lang="en-US" sz="1200" b="1" spc="20">
                <a:latin typeface="Century Gothic"/>
                <a:cs typeface="Calibri"/>
              </a:rPr>
              <a:t>-A la mañana cetirizina</a:t>
            </a:r>
            <a:br>
              <a:rPr lang="en-US" sz="1200" b="1" spc="20" dirty="0">
                <a:latin typeface="Century Gothic"/>
              </a:rPr>
            </a:br>
            <a:r>
              <a:rPr lang="en-US" sz="1200" b="1" spc="20">
                <a:latin typeface="Century Gothic"/>
                <a:cs typeface="Calibri"/>
              </a:rPr>
              <a:t>-Al mediodía, </a:t>
            </a:r>
            <a:r>
              <a:rPr lang="en-US" sz="1200" b="1" spc="20" err="1">
                <a:latin typeface="Century Gothic"/>
                <a:cs typeface="Calibri"/>
              </a:rPr>
              <a:t>fexofenidina</a:t>
            </a:r>
            <a:r>
              <a:rPr lang="en-US" sz="1200" b="1" spc="20" dirty="0">
                <a:latin typeface="Century Gothic"/>
                <a:cs typeface="Calibri"/>
              </a:rPr>
              <a:t> </a:t>
            </a:r>
            <a:br>
              <a:rPr lang="en-US" sz="1200" b="1" spc="20" dirty="0">
                <a:latin typeface="Century Gothic"/>
              </a:rPr>
            </a:br>
            <a:r>
              <a:rPr lang="en-US" sz="1200" b="1" spc="20">
                <a:latin typeface="Century Gothic"/>
                <a:cs typeface="Calibri"/>
              </a:rPr>
              <a:t>-A la noche, </a:t>
            </a:r>
            <a:r>
              <a:rPr lang="en-US" sz="1200" b="1" spc="20" err="1">
                <a:latin typeface="Century Gothic"/>
                <a:cs typeface="Calibri"/>
              </a:rPr>
              <a:t>ataraxone</a:t>
            </a:r>
            <a:r>
              <a:rPr lang="en-US" sz="1200" b="1" spc="20" dirty="0">
                <a:latin typeface="Century Gothic"/>
                <a:cs typeface="Calibri"/>
              </a:rPr>
              <a:t> </a:t>
            </a:r>
            <a:br>
              <a:rPr lang="en-US" sz="1200" b="1" spc="20" dirty="0">
                <a:latin typeface="Century Gothic"/>
              </a:rPr>
            </a:br>
            <a:r>
              <a:rPr lang="en-US" sz="1200" b="1" spc="20">
                <a:latin typeface="Century Gothic"/>
                <a:cs typeface="Calibri"/>
              </a:rPr>
              <a:t>Por tres semanas" </a:t>
            </a:r>
            <a:endParaRPr lang="en-US" sz="1200" b="1" spc="20" dirty="0">
              <a:latin typeface="Century Gothic"/>
              <a:cs typeface="Calibri"/>
            </a:endParaRPr>
          </a:p>
          <a:p>
            <a:pPr indent="-228600">
              <a:lnSpc>
                <a:spcPct val="110000"/>
              </a:lnSpc>
              <a:spcAft>
                <a:spcPts val="600"/>
              </a:spcAft>
              <a:buClr>
                <a:schemeClr val="accent4"/>
              </a:buClr>
              <a:buFont typeface="The Hand Extrablack" panose="03070A02030502020204" pitchFamily="66" charset="0"/>
              <a:buChar char="•"/>
            </a:pPr>
            <a:r>
              <a:rPr lang="en-US" sz="1200" b="1" spc="20">
                <a:latin typeface="Century Gothic"/>
                <a:cs typeface="Calibri"/>
              </a:rPr>
              <a:t>"Neurofibromatosis: &gt; 5 manchas café con leche</a:t>
            </a:r>
            <a:r>
              <a:rPr lang="en-US" sz="1200" b="1" spc="20" dirty="0">
                <a:latin typeface="Century Gothic"/>
                <a:cs typeface="Calibri"/>
              </a:rPr>
              <a:t>"</a:t>
            </a:r>
          </a:p>
          <a:p>
            <a:pPr indent="-228600">
              <a:lnSpc>
                <a:spcPct val="110000"/>
              </a:lnSpc>
              <a:spcAft>
                <a:spcPts val="600"/>
              </a:spcAft>
              <a:buClr>
                <a:schemeClr val="accent4"/>
              </a:buClr>
              <a:buFont typeface="The Hand Extrablack" panose="03070A02030502020204" pitchFamily="66" charset="0"/>
              <a:buChar char="•"/>
            </a:pPr>
            <a:r>
              <a:rPr lang="en-US" sz="1200" b="1" spc="20">
                <a:latin typeface="Century Gothic"/>
                <a:cs typeface="Calibri"/>
              </a:rPr>
              <a:t>"El </a:t>
            </a:r>
            <a:r>
              <a:rPr lang="en-US" sz="1200" b="1" spc="20" err="1">
                <a:latin typeface="Century Gothic"/>
                <a:cs typeface="Calibri"/>
              </a:rPr>
              <a:t>neurofibroma</a:t>
            </a:r>
            <a:r>
              <a:rPr lang="en-US" sz="1200" b="1" spc="20">
                <a:latin typeface="Century Gothic"/>
                <a:cs typeface="Calibri"/>
              </a:rPr>
              <a:t> plexiforme tiene una consistencia única"</a:t>
            </a:r>
            <a:endParaRPr lang="en-US" sz="1200" b="1" spc="20" dirty="0">
              <a:latin typeface="Century Gothic"/>
              <a:cs typeface="Calibri"/>
            </a:endParaRPr>
          </a:p>
          <a:p>
            <a:pPr indent="-228600">
              <a:lnSpc>
                <a:spcPct val="110000"/>
              </a:lnSpc>
              <a:spcAft>
                <a:spcPts val="600"/>
              </a:spcAft>
              <a:buClr>
                <a:schemeClr val="accent4"/>
              </a:buClr>
              <a:buFont typeface="The Hand Extrablack" panose="03070A02030502020204" pitchFamily="66" charset="0"/>
              <a:buChar char="•"/>
            </a:pPr>
            <a:r>
              <a:rPr lang="en-US" sz="1200" b="1" spc="20">
                <a:latin typeface="Century Gothic"/>
                <a:cs typeface="Calibri"/>
              </a:rPr>
              <a:t>"Jabón cremoso para dermatitis atópica, jabón de ropa o de glicerina para el acné y la dermatitis seborreica"</a:t>
            </a:r>
            <a:endParaRPr lang="en-US" sz="1200" b="1" spc="20" dirty="0">
              <a:latin typeface="Century Gothic"/>
              <a:cs typeface="Calibri"/>
            </a:endParaRPr>
          </a:p>
          <a:p>
            <a:pPr indent="-228600">
              <a:lnSpc>
                <a:spcPct val="110000"/>
              </a:lnSpc>
              <a:spcAft>
                <a:spcPts val="600"/>
              </a:spcAft>
              <a:buClr>
                <a:schemeClr val="accent4"/>
              </a:buClr>
              <a:buFont typeface="The Hand Extrablack" panose="03070A02030502020204" pitchFamily="66" charset="0"/>
              <a:buChar char="•"/>
            </a:pPr>
            <a:r>
              <a:rPr lang="en-US" sz="1200" b="1" spc="20">
                <a:latin typeface="Century Gothic"/>
                <a:cs typeface="Calibri"/>
              </a:rPr>
              <a:t>"Las fístulas </a:t>
            </a:r>
            <a:r>
              <a:rPr lang="en-US" sz="1200" b="1" spc="20" err="1">
                <a:latin typeface="Century Gothic"/>
                <a:cs typeface="Calibri"/>
              </a:rPr>
              <a:t>odontógenas</a:t>
            </a:r>
            <a:r>
              <a:rPr lang="en-US" sz="1200" b="1" spc="20">
                <a:latin typeface="Century Gothic"/>
                <a:cs typeface="Calibri"/>
              </a:rPr>
              <a:t> pueden producir lesión eritematosa en piel. La localización y los antecedentes odontológicos orientan al diagnóstico"</a:t>
            </a:r>
            <a:endParaRPr lang="en-US" sz="1200" b="1" spc="20" dirty="0">
              <a:latin typeface="Century Gothic"/>
              <a:cs typeface="Calibri"/>
            </a:endParaRPr>
          </a:p>
          <a:p>
            <a:pPr indent="-228600">
              <a:lnSpc>
                <a:spcPct val="110000"/>
              </a:lnSpc>
              <a:spcAft>
                <a:spcPts val="600"/>
              </a:spcAft>
              <a:buClr>
                <a:schemeClr val="accent4"/>
              </a:buClr>
              <a:buFont typeface="The Hand Extrablack" panose="03070A02030502020204" pitchFamily="66" charset="0"/>
              <a:buChar char="•"/>
            </a:pPr>
            <a:r>
              <a:rPr lang="en-US" sz="1200" b="1" spc="20">
                <a:latin typeface="Century Gothic"/>
                <a:cs typeface="Calibri"/>
              </a:rPr>
              <a:t>"VHS: Aciclovir 2g/día (Presentación 400mg: 5 comprimidos días, por 7-10 días)</a:t>
            </a:r>
            <a:br>
              <a:rPr lang="en-US" sz="1200" b="1" spc="20" dirty="0">
                <a:latin typeface="Century Gothic"/>
              </a:rPr>
            </a:br>
            <a:r>
              <a:rPr lang="en-US" sz="1200" b="1" spc="20">
                <a:latin typeface="Century Gothic"/>
                <a:cs typeface="Calibri"/>
              </a:rPr>
              <a:t>VHZ  o VHS en paciente inmunodeprimido: Aciclovir 4g/día"</a:t>
            </a:r>
            <a:endParaRPr lang="en-US" sz="1200" b="1" spc="20" dirty="0">
              <a:latin typeface="Century Gothic"/>
              <a:cs typeface="Calibri"/>
            </a:endParaRPr>
          </a:p>
          <a:p>
            <a:pPr indent="-228600">
              <a:lnSpc>
                <a:spcPct val="110000"/>
              </a:lnSpc>
              <a:spcAft>
                <a:spcPts val="600"/>
              </a:spcAft>
              <a:buClr>
                <a:schemeClr val="accent4"/>
              </a:buClr>
              <a:buFont typeface="The Hand Extrablack" panose="03070A02030502020204" pitchFamily="66" charset="0"/>
              <a:buChar char="•"/>
            </a:pPr>
            <a:r>
              <a:rPr lang="en-US" sz="1200" b="1" spc="20">
                <a:latin typeface="Century Gothic"/>
                <a:cs typeface="Calibri"/>
              </a:rPr>
              <a:t>"</a:t>
            </a:r>
            <a:r>
              <a:rPr lang="en-US" sz="1200" b="1" spc="20" err="1">
                <a:latin typeface="Century Gothic"/>
                <a:cs typeface="Calibri"/>
              </a:rPr>
              <a:t>Alopecía</a:t>
            </a:r>
            <a:r>
              <a:rPr lang="en-US" sz="1200" b="1" spc="20">
                <a:latin typeface="Century Gothic"/>
                <a:cs typeface="Calibri"/>
              </a:rPr>
              <a:t> en </a:t>
            </a:r>
            <a:r>
              <a:rPr lang="en-US" sz="1200" b="1" spc="20" err="1">
                <a:latin typeface="Century Gothic"/>
                <a:cs typeface="Calibri"/>
              </a:rPr>
              <a:t>habras</a:t>
            </a:r>
            <a:r>
              <a:rPr lang="en-US" sz="1200" b="1" spc="20">
                <a:latin typeface="Century Gothic"/>
                <a:cs typeface="Calibri"/>
              </a:rPr>
              <a:t> (como pisadas de nieve): pensar en sífilis"</a:t>
            </a:r>
            <a:br>
              <a:rPr lang="en-US" sz="1200" b="1" spc="20" dirty="0">
                <a:latin typeface="Century Gothic"/>
              </a:rPr>
            </a:br>
            <a:r>
              <a:rPr lang="en-US" sz="1200" b="1" spc="20">
                <a:latin typeface="Century Gothic"/>
                <a:cs typeface="Calibri"/>
              </a:rPr>
              <a:t>"El fibroma plantar postraumático responde a corticoides infiltrados , a diferencia del granuloma donde predominan macrófagos"</a:t>
            </a:r>
            <a:endParaRPr lang="en-US" sz="1200" b="1" spc="20" dirty="0">
              <a:latin typeface="Century Gothic"/>
              <a:cs typeface="Calibri"/>
            </a:endParaRPr>
          </a:p>
          <a:p>
            <a:pPr indent="-228600">
              <a:lnSpc>
                <a:spcPct val="110000"/>
              </a:lnSpc>
              <a:spcAft>
                <a:spcPts val="600"/>
              </a:spcAft>
              <a:buClr>
                <a:schemeClr val="accent4"/>
              </a:buClr>
              <a:buFont typeface="The Hand Extrablack" panose="03070A02030502020204" pitchFamily="66" charset="0"/>
              <a:buChar char="•"/>
            </a:pPr>
            <a:r>
              <a:rPr lang="en-US" sz="1200" b="1" spc="20">
                <a:latin typeface="Century Gothic"/>
                <a:cs typeface="Calibri"/>
              </a:rPr>
              <a:t>"La saliva es irritante y puede producir dermatitis de contacto irritativa" </a:t>
            </a:r>
            <a:endParaRPr lang="en-US" sz="1200" b="1" spc="20" dirty="0">
              <a:latin typeface="Century Gothic"/>
              <a:cs typeface="Calibri"/>
            </a:endParaRPr>
          </a:p>
          <a:p>
            <a:pPr indent="-228600">
              <a:lnSpc>
                <a:spcPct val="110000"/>
              </a:lnSpc>
              <a:spcAft>
                <a:spcPts val="600"/>
              </a:spcAft>
              <a:buClr>
                <a:schemeClr val="accent4"/>
              </a:buClr>
              <a:buFont typeface="The Hand Extrablack" panose="03070A02030502020204" pitchFamily="66" charset="0"/>
              <a:buChar char="•"/>
            </a:pPr>
            <a:r>
              <a:rPr lang="en-US" sz="1200" b="1" spc="20">
                <a:latin typeface="Century Gothic"/>
                <a:cs typeface="Calibri"/>
              </a:rPr>
              <a:t>"Foliculitis de cuero cabelludo: </a:t>
            </a:r>
            <a:r>
              <a:rPr lang="en-US" sz="1200" b="1" spc="20" err="1">
                <a:latin typeface="Century Gothic"/>
                <a:cs typeface="Calibri"/>
              </a:rPr>
              <a:t>doxiclina</a:t>
            </a:r>
            <a:r>
              <a:rPr lang="en-US" sz="1200" b="1" spc="20">
                <a:latin typeface="Century Gothic"/>
                <a:cs typeface="Calibri"/>
              </a:rPr>
              <a:t> 1 cada 12hs por 1 mes. Puede usarse crema de betametasona 3 a 4 veces al día en lesiones en piel (pápulas pruriginosas)" </a:t>
            </a:r>
            <a:endParaRPr lang="en-US" sz="1200" b="1" spc="20" dirty="0">
              <a:latin typeface="Century Gothic"/>
              <a:cs typeface="Calibri"/>
            </a:endParaRPr>
          </a:p>
          <a:p>
            <a:pPr indent="-228600">
              <a:lnSpc>
                <a:spcPct val="110000"/>
              </a:lnSpc>
              <a:spcAft>
                <a:spcPts val="600"/>
              </a:spcAft>
              <a:buClr>
                <a:schemeClr val="accent4"/>
              </a:buClr>
              <a:buFont typeface="The Hand Extrablack" panose="03070A02030502020204" pitchFamily="66" charset="0"/>
              <a:buChar char="•"/>
            </a:pPr>
            <a:r>
              <a:rPr lang="en-US" sz="1200" b="1" spc="20">
                <a:latin typeface="Century Gothic"/>
                <a:cs typeface="Calibri"/>
              </a:rPr>
              <a:t>"</a:t>
            </a:r>
            <a:r>
              <a:rPr lang="en-US" sz="1200" b="1" spc="20" err="1">
                <a:latin typeface="Century Gothic"/>
                <a:cs typeface="Calibri"/>
              </a:rPr>
              <a:t>Fototipos</a:t>
            </a:r>
            <a:r>
              <a:rPr lang="en-US" sz="1200" b="1" spc="20">
                <a:latin typeface="Century Gothic"/>
                <a:cs typeface="Calibri"/>
              </a:rPr>
              <a:t> bajos: CA basocelular" </a:t>
            </a:r>
          </a:p>
        </p:txBody>
      </p:sp>
      <p:sp>
        <p:nvSpPr>
          <p:cNvPr id="10" name="Marcador de contenido 2">
            <a:extLst>
              <a:ext uri="{FF2B5EF4-FFF2-40B4-BE49-F238E27FC236}">
                <a16:creationId xmlns:a16="http://schemas.microsoft.com/office/drawing/2014/main" id="{5B429FA7-E799-4460-838A-5A6D1D2D3172}"/>
              </a:ext>
            </a:extLst>
          </p:cNvPr>
          <p:cNvSpPr>
            <a:spLocks noGrp="1"/>
          </p:cNvSpPr>
          <p:nvPr/>
        </p:nvSpPr>
        <p:spPr>
          <a:xfrm>
            <a:off x="443424" y="1271592"/>
            <a:ext cx="11537781" cy="3884086"/>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400" b="1">
              <a:solidFill>
                <a:schemeClr val="bg1"/>
              </a:solidFill>
              <a:cs typeface="Calibri"/>
            </a:endParaRPr>
          </a:p>
        </p:txBody>
      </p:sp>
    </p:spTree>
    <p:extLst>
      <p:ext uri="{BB962C8B-B14F-4D97-AF65-F5344CB8AC3E}">
        <p14:creationId xmlns:p14="http://schemas.microsoft.com/office/powerpoint/2010/main" val="33509588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09646535-AEF6-4883-A4F9-EEC1F8B43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DB7EFF05-A8DA-4B3E-9C21-7A04283D48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9" name="Rectangle 48">
            <a:extLst>
              <a:ext uri="{FF2B5EF4-FFF2-40B4-BE49-F238E27FC236}">
                <a16:creationId xmlns:a16="http://schemas.microsoft.com/office/drawing/2014/main" id="{5173AA7E-FB13-4C7C-BE86-ECAD9E5904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1B6EC153-DED3-475F-9AE0-D69887DFC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52">
            <a:extLst>
              <a:ext uri="{FF2B5EF4-FFF2-40B4-BE49-F238E27FC236}">
                <a16:creationId xmlns:a16="http://schemas.microsoft.com/office/drawing/2014/main" id="{A8756A1B-6950-48DF-9439-2314515C37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 y="0"/>
            <a:ext cx="4789061" cy="6858000"/>
          </a:xfrm>
          <a:custGeom>
            <a:avLst/>
            <a:gdLst>
              <a:gd name="connsiteX0" fmla="*/ 0 w 4789061"/>
              <a:gd name="connsiteY0" fmla="*/ 0 h 6858000"/>
              <a:gd name="connsiteX1" fmla="*/ 4248416 w 4789061"/>
              <a:gd name="connsiteY1" fmla="*/ 0 h 6858000"/>
              <a:gd name="connsiteX2" fmla="*/ 4442571 w 4789061"/>
              <a:gd name="connsiteY2" fmla="*/ 413260 h 6858000"/>
              <a:gd name="connsiteX3" fmla="*/ 4652176 w 4789061"/>
              <a:gd name="connsiteY3" fmla="*/ 4153439 h 6858000"/>
              <a:gd name="connsiteX4" fmla="*/ 3478386 w 4789061"/>
              <a:gd name="connsiteY4" fmla="*/ 6758958 h 6858000"/>
              <a:gd name="connsiteX5" fmla="*/ 3423920 w 4789061"/>
              <a:gd name="connsiteY5" fmla="*/ 6858000 h 6858000"/>
              <a:gd name="connsiteX6" fmla="*/ 0 w 478906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89061" h="6858000">
                <a:moveTo>
                  <a:pt x="0" y="0"/>
                </a:moveTo>
                <a:lnTo>
                  <a:pt x="4248416" y="0"/>
                </a:lnTo>
                <a:lnTo>
                  <a:pt x="4442571" y="413260"/>
                </a:lnTo>
                <a:cubicBezTo>
                  <a:pt x="5071387" y="1505896"/>
                  <a:pt x="4652176" y="3775219"/>
                  <a:pt x="4652176" y="4153439"/>
                </a:cubicBezTo>
                <a:cubicBezTo>
                  <a:pt x="4652176" y="5624297"/>
                  <a:pt x="3855675" y="6170615"/>
                  <a:pt x="3478386" y="6758958"/>
                </a:cubicBezTo>
                <a:lnTo>
                  <a:pt x="3423920" y="6858000"/>
                </a:lnTo>
                <a:lnTo>
                  <a:pt x="0" y="6858000"/>
                </a:lnTo>
                <a:close/>
              </a:path>
            </a:pathLst>
          </a:custGeom>
          <a:solidFill>
            <a:schemeClr val="bg2"/>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 name="Título 1">
            <a:extLst>
              <a:ext uri="{FF2B5EF4-FFF2-40B4-BE49-F238E27FC236}">
                <a16:creationId xmlns:a16="http://schemas.microsoft.com/office/drawing/2014/main" id="{4EEA79ED-82B0-442F-96B0-DE48D83B8BAB}"/>
              </a:ext>
            </a:extLst>
          </p:cNvPr>
          <p:cNvSpPr>
            <a:spLocks noGrp="1"/>
          </p:cNvSpPr>
          <p:nvPr>
            <p:ph type="title" idx="4294967295"/>
          </p:nvPr>
        </p:nvSpPr>
        <p:spPr>
          <a:xfrm>
            <a:off x="720000" y="619200"/>
            <a:ext cx="3095626" cy="3241599"/>
          </a:xfrm>
        </p:spPr>
        <p:txBody>
          <a:bodyPr vert="horz" wrap="square" lIns="0" tIns="0" rIns="0" bIns="0" rtlCol="0" anchor="t" anchorCtr="0">
            <a:normAutofit/>
          </a:bodyPr>
          <a:lstStyle/>
          <a:p>
            <a:r>
              <a:rPr lang="en-US" b="1"/>
              <a:t>P E R L A S </a:t>
            </a:r>
          </a:p>
        </p:txBody>
      </p:sp>
      <p:sp>
        <p:nvSpPr>
          <p:cNvPr id="55" name="Freeform 10">
            <a:extLst>
              <a:ext uri="{FF2B5EF4-FFF2-40B4-BE49-F238E27FC236}">
                <a16:creationId xmlns:a16="http://schemas.microsoft.com/office/drawing/2014/main" id="{F85A6BBD-7399-450C-8FA5-F8AE24156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4394617">
            <a:off x="2970833" y="4308884"/>
            <a:ext cx="2069886" cy="1937439"/>
          </a:xfrm>
          <a:custGeom>
            <a:avLst/>
            <a:gdLst>
              <a:gd name="T0" fmla="*/ 43 w 250"/>
              <a:gd name="T1" fmla="*/ 167 h 234"/>
              <a:gd name="T2" fmla="*/ 70 w 250"/>
              <a:gd name="T3" fmla="*/ 133 h 234"/>
              <a:gd name="T4" fmla="*/ 48 w 250"/>
              <a:gd name="T5" fmla="*/ 134 h 234"/>
              <a:gd name="T6" fmla="*/ 19 w 250"/>
              <a:gd name="T7" fmla="*/ 130 h 234"/>
              <a:gd name="T8" fmla="*/ 6 w 250"/>
              <a:gd name="T9" fmla="*/ 123 h 234"/>
              <a:gd name="T10" fmla="*/ 1 w 250"/>
              <a:gd name="T11" fmla="*/ 103 h 234"/>
              <a:gd name="T12" fmla="*/ 11 w 250"/>
              <a:gd name="T13" fmla="*/ 81 h 234"/>
              <a:gd name="T14" fmla="*/ 23 w 250"/>
              <a:gd name="T15" fmla="*/ 76 h 234"/>
              <a:gd name="T16" fmla="*/ 81 w 250"/>
              <a:gd name="T17" fmla="*/ 78 h 234"/>
              <a:gd name="T18" fmla="*/ 65 w 250"/>
              <a:gd name="T19" fmla="*/ 49 h 234"/>
              <a:gd name="T20" fmla="*/ 57 w 250"/>
              <a:gd name="T21" fmla="*/ 27 h 234"/>
              <a:gd name="T22" fmla="*/ 67 w 250"/>
              <a:gd name="T23" fmla="*/ 12 h 234"/>
              <a:gd name="T24" fmla="*/ 85 w 250"/>
              <a:gd name="T25" fmla="*/ 1 h 234"/>
              <a:gd name="T26" fmla="*/ 101 w 250"/>
              <a:gd name="T27" fmla="*/ 8 h 234"/>
              <a:gd name="T28" fmla="*/ 107 w 250"/>
              <a:gd name="T29" fmla="*/ 15 h 234"/>
              <a:gd name="T30" fmla="*/ 120 w 250"/>
              <a:gd name="T31" fmla="*/ 37 h 234"/>
              <a:gd name="T32" fmla="*/ 131 w 250"/>
              <a:gd name="T33" fmla="*/ 60 h 234"/>
              <a:gd name="T34" fmla="*/ 164 w 250"/>
              <a:gd name="T35" fmla="*/ 25 h 234"/>
              <a:gd name="T36" fmla="*/ 187 w 250"/>
              <a:gd name="T37" fmla="*/ 11 h 234"/>
              <a:gd name="T38" fmla="*/ 205 w 250"/>
              <a:gd name="T39" fmla="*/ 19 h 234"/>
              <a:gd name="T40" fmla="*/ 214 w 250"/>
              <a:gd name="T41" fmla="*/ 34 h 234"/>
              <a:gd name="T42" fmla="*/ 203 w 250"/>
              <a:gd name="T43" fmla="*/ 57 h 234"/>
              <a:gd name="T44" fmla="*/ 166 w 250"/>
              <a:gd name="T45" fmla="*/ 100 h 234"/>
              <a:gd name="T46" fmla="*/ 217 w 250"/>
              <a:gd name="T47" fmla="*/ 98 h 234"/>
              <a:gd name="T48" fmla="*/ 244 w 250"/>
              <a:gd name="T49" fmla="*/ 104 h 234"/>
              <a:gd name="T50" fmla="*/ 249 w 250"/>
              <a:gd name="T51" fmla="*/ 115 h 234"/>
              <a:gd name="T52" fmla="*/ 247 w 250"/>
              <a:gd name="T53" fmla="*/ 129 h 234"/>
              <a:gd name="T54" fmla="*/ 245 w 250"/>
              <a:gd name="T55" fmla="*/ 134 h 234"/>
              <a:gd name="T56" fmla="*/ 241 w 250"/>
              <a:gd name="T57" fmla="*/ 141 h 234"/>
              <a:gd name="T58" fmla="*/ 227 w 250"/>
              <a:gd name="T59" fmla="*/ 147 h 234"/>
              <a:gd name="T60" fmla="*/ 187 w 250"/>
              <a:gd name="T61" fmla="*/ 151 h 234"/>
              <a:gd name="T62" fmla="*/ 160 w 250"/>
              <a:gd name="T63" fmla="*/ 148 h 234"/>
              <a:gd name="T64" fmla="*/ 168 w 250"/>
              <a:gd name="T65" fmla="*/ 168 h 234"/>
              <a:gd name="T66" fmla="*/ 176 w 250"/>
              <a:gd name="T67" fmla="*/ 194 h 234"/>
              <a:gd name="T68" fmla="*/ 176 w 250"/>
              <a:gd name="T69" fmla="*/ 211 h 234"/>
              <a:gd name="T70" fmla="*/ 170 w 250"/>
              <a:gd name="T71" fmla="*/ 221 h 234"/>
              <a:gd name="T72" fmla="*/ 156 w 250"/>
              <a:gd name="T73" fmla="*/ 230 h 234"/>
              <a:gd name="T74" fmla="*/ 130 w 250"/>
              <a:gd name="T75" fmla="*/ 226 h 234"/>
              <a:gd name="T76" fmla="*/ 122 w 250"/>
              <a:gd name="T77" fmla="*/ 213 h 234"/>
              <a:gd name="T78" fmla="*/ 110 w 250"/>
              <a:gd name="T79" fmla="*/ 169 h 234"/>
              <a:gd name="T80" fmla="*/ 92 w 250"/>
              <a:gd name="T81" fmla="*/ 192 h 234"/>
              <a:gd name="T82" fmla="*/ 87 w 250"/>
              <a:gd name="T83" fmla="*/ 197 h 234"/>
              <a:gd name="T84" fmla="*/ 84 w 250"/>
              <a:gd name="T85" fmla="*/ 201 h 234"/>
              <a:gd name="T86" fmla="*/ 65 w 250"/>
              <a:gd name="T87" fmla="*/ 212 h 234"/>
              <a:gd name="T88" fmla="*/ 50 w 250"/>
              <a:gd name="T89" fmla="*/ 204 h 234"/>
              <a:gd name="T90" fmla="*/ 44 w 250"/>
              <a:gd name="T91" fmla="*/ 198 h 234"/>
              <a:gd name="T92" fmla="*/ 38 w 250"/>
              <a:gd name="T93" fmla="*/ 185 h 234"/>
              <a:gd name="T94" fmla="*/ 43 w 250"/>
              <a:gd name="T95" fmla="*/ 16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0" h="234">
                <a:moveTo>
                  <a:pt x="43" y="167"/>
                </a:moveTo>
                <a:cubicBezTo>
                  <a:pt x="70" y="133"/>
                  <a:pt x="70" y="133"/>
                  <a:pt x="70" y="133"/>
                </a:cubicBezTo>
                <a:cubicBezTo>
                  <a:pt x="60" y="134"/>
                  <a:pt x="61" y="134"/>
                  <a:pt x="48" y="134"/>
                </a:cubicBezTo>
                <a:cubicBezTo>
                  <a:pt x="34" y="133"/>
                  <a:pt x="24" y="132"/>
                  <a:pt x="19" y="130"/>
                </a:cubicBezTo>
                <a:cubicBezTo>
                  <a:pt x="13" y="128"/>
                  <a:pt x="9" y="126"/>
                  <a:pt x="6" y="123"/>
                </a:cubicBezTo>
                <a:cubicBezTo>
                  <a:pt x="1" y="119"/>
                  <a:pt x="0" y="112"/>
                  <a:pt x="1" y="103"/>
                </a:cubicBezTo>
                <a:cubicBezTo>
                  <a:pt x="2" y="93"/>
                  <a:pt x="6" y="86"/>
                  <a:pt x="11" y="81"/>
                </a:cubicBezTo>
                <a:cubicBezTo>
                  <a:pt x="15" y="77"/>
                  <a:pt x="18" y="76"/>
                  <a:pt x="23" y="76"/>
                </a:cubicBezTo>
                <a:cubicBezTo>
                  <a:pt x="81" y="78"/>
                  <a:pt x="81" y="78"/>
                  <a:pt x="81" y="78"/>
                </a:cubicBezTo>
                <a:cubicBezTo>
                  <a:pt x="65" y="49"/>
                  <a:pt x="65" y="49"/>
                  <a:pt x="65" y="49"/>
                </a:cubicBezTo>
                <a:cubicBezTo>
                  <a:pt x="58" y="40"/>
                  <a:pt x="56" y="33"/>
                  <a:pt x="57" y="27"/>
                </a:cubicBezTo>
                <a:cubicBezTo>
                  <a:pt x="58" y="21"/>
                  <a:pt x="62" y="16"/>
                  <a:pt x="67" y="12"/>
                </a:cubicBezTo>
                <a:cubicBezTo>
                  <a:pt x="74" y="6"/>
                  <a:pt x="80" y="2"/>
                  <a:pt x="85" y="1"/>
                </a:cubicBezTo>
                <a:cubicBezTo>
                  <a:pt x="90" y="0"/>
                  <a:pt x="95" y="2"/>
                  <a:pt x="101" y="8"/>
                </a:cubicBezTo>
                <a:cubicBezTo>
                  <a:pt x="104" y="11"/>
                  <a:pt x="106" y="13"/>
                  <a:pt x="107" y="15"/>
                </a:cubicBezTo>
                <a:cubicBezTo>
                  <a:pt x="110" y="19"/>
                  <a:pt x="112" y="20"/>
                  <a:pt x="120" y="37"/>
                </a:cubicBezTo>
                <a:cubicBezTo>
                  <a:pt x="129" y="55"/>
                  <a:pt x="128" y="51"/>
                  <a:pt x="131" y="60"/>
                </a:cubicBezTo>
                <a:cubicBezTo>
                  <a:pt x="164" y="25"/>
                  <a:pt x="164" y="25"/>
                  <a:pt x="164" y="25"/>
                </a:cubicBezTo>
                <a:cubicBezTo>
                  <a:pt x="173" y="16"/>
                  <a:pt x="180" y="11"/>
                  <a:pt x="187" y="11"/>
                </a:cubicBezTo>
                <a:cubicBezTo>
                  <a:pt x="193" y="10"/>
                  <a:pt x="200" y="13"/>
                  <a:pt x="205" y="19"/>
                </a:cubicBezTo>
                <a:cubicBezTo>
                  <a:pt x="210" y="24"/>
                  <a:pt x="213" y="29"/>
                  <a:pt x="214" y="34"/>
                </a:cubicBezTo>
                <a:cubicBezTo>
                  <a:pt x="214" y="39"/>
                  <a:pt x="211" y="47"/>
                  <a:pt x="203" y="57"/>
                </a:cubicBezTo>
                <a:cubicBezTo>
                  <a:pt x="166" y="100"/>
                  <a:pt x="166" y="100"/>
                  <a:pt x="166" y="100"/>
                </a:cubicBezTo>
                <a:cubicBezTo>
                  <a:pt x="217" y="98"/>
                  <a:pt x="217" y="98"/>
                  <a:pt x="217" y="98"/>
                </a:cubicBezTo>
                <a:cubicBezTo>
                  <a:pt x="229" y="96"/>
                  <a:pt x="238" y="98"/>
                  <a:pt x="244" y="104"/>
                </a:cubicBezTo>
                <a:cubicBezTo>
                  <a:pt x="247" y="107"/>
                  <a:pt x="249" y="111"/>
                  <a:pt x="249" y="115"/>
                </a:cubicBezTo>
                <a:cubicBezTo>
                  <a:pt x="250" y="120"/>
                  <a:pt x="249" y="124"/>
                  <a:pt x="247" y="129"/>
                </a:cubicBezTo>
                <a:cubicBezTo>
                  <a:pt x="247" y="130"/>
                  <a:pt x="246" y="132"/>
                  <a:pt x="245" y="134"/>
                </a:cubicBezTo>
                <a:cubicBezTo>
                  <a:pt x="244" y="137"/>
                  <a:pt x="243" y="140"/>
                  <a:pt x="241" y="141"/>
                </a:cubicBezTo>
                <a:cubicBezTo>
                  <a:pt x="239" y="144"/>
                  <a:pt x="234" y="146"/>
                  <a:pt x="227" y="147"/>
                </a:cubicBezTo>
                <a:cubicBezTo>
                  <a:pt x="221" y="149"/>
                  <a:pt x="207" y="150"/>
                  <a:pt x="187" y="151"/>
                </a:cubicBezTo>
                <a:cubicBezTo>
                  <a:pt x="175" y="152"/>
                  <a:pt x="161" y="148"/>
                  <a:pt x="160" y="148"/>
                </a:cubicBezTo>
                <a:cubicBezTo>
                  <a:pt x="161" y="151"/>
                  <a:pt x="165" y="161"/>
                  <a:pt x="168" y="168"/>
                </a:cubicBezTo>
                <a:cubicBezTo>
                  <a:pt x="168" y="171"/>
                  <a:pt x="173" y="181"/>
                  <a:pt x="176" y="194"/>
                </a:cubicBezTo>
                <a:cubicBezTo>
                  <a:pt x="179" y="206"/>
                  <a:pt x="176" y="203"/>
                  <a:pt x="176" y="211"/>
                </a:cubicBezTo>
                <a:cubicBezTo>
                  <a:pt x="176" y="214"/>
                  <a:pt x="174" y="217"/>
                  <a:pt x="170" y="221"/>
                </a:cubicBezTo>
                <a:cubicBezTo>
                  <a:pt x="166" y="226"/>
                  <a:pt x="161" y="228"/>
                  <a:pt x="156" y="230"/>
                </a:cubicBezTo>
                <a:cubicBezTo>
                  <a:pt x="147" y="234"/>
                  <a:pt x="137" y="233"/>
                  <a:pt x="130" y="226"/>
                </a:cubicBezTo>
                <a:cubicBezTo>
                  <a:pt x="127" y="223"/>
                  <a:pt x="125" y="219"/>
                  <a:pt x="122" y="213"/>
                </a:cubicBezTo>
                <a:cubicBezTo>
                  <a:pt x="118" y="188"/>
                  <a:pt x="117" y="189"/>
                  <a:pt x="110" y="169"/>
                </a:cubicBezTo>
                <a:cubicBezTo>
                  <a:pt x="92" y="192"/>
                  <a:pt x="92" y="192"/>
                  <a:pt x="92" y="192"/>
                </a:cubicBezTo>
                <a:cubicBezTo>
                  <a:pt x="90" y="193"/>
                  <a:pt x="88" y="195"/>
                  <a:pt x="87" y="197"/>
                </a:cubicBezTo>
                <a:cubicBezTo>
                  <a:pt x="86" y="198"/>
                  <a:pt x="85" y="200"/>
                  <a:pt x="84" y="201"/>
                </a:cubicBezTo>
                <a:cubicBezTo>
                  <a:pt x="76" y="209"/>
                  <a:pt x="70" y="212"/>
                  <a:pt x="65" y="212"/>
                </a:cubicBezTo>
                <a:cubicBezTo>
                  <a:pt x="60" y="211"/>
                  <a:pt x="55" y="209"/>
                  <a:pt x="50" y="204"/>
                </a:cubicBezTo>
                <a:cubicBezTo>
                  <a:pt x="50" y="203"/>
                  <a:pt x="48" y="202"/>
                  <a:pt x="44" y="198"/>
                </a:cubicBezTo>
                <a:cubicBezTo>
                  <a:pt x="41" y="195"/>
                  <a:pt x="39" y="191"/>
                  <a:pt x="38" y="185"/>
                </a:cubicBezTo>
                <a:cubicBezTo>
                  <a:pt x="37" y="179"/>
                  <a:pt x="39" y="173"/>
                  <a:pt x="43" y="16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 name="CuadroTexto 3">
            <a:extLst>
              <a:ext uri="{FF2B5EF4-FFF2-40B4-BE49-F238E27FC236}">
                <a16:creationId xmlns:a16="http://schemas.microsoft.com/office/drawing/2014/main" id="{0583DBBF-84E7-4E1D-874F-3AA0A174A8B9}"/>
              </a:ext>
            </a:extLst>
          </p:cNvPr>
          <p:cNvSpPr txBox="1"/>
          <p:nvPr/>
        </p:nvSpPr>
        <p:spPr>
          <a:xfrm>
            <a:off x="5066137" y="414394"/>
            <a:ext cx="6985688" cy="6168771"/>
          </a:xfrm>
          <a:prstGeom prst="rect">
            <a:avLst/>
          </a:prstGeom>
        </p:spPr>
        <p:txBody>
          <a:bodyPr rot="0" spcFirstLastPara="0" vertOverflow="overflow" horzOverflow="overflow" vert="horz" lIns="0" tIns="0" rIns="0" bIns="0" numCol="1" spcCol="0" rtlCol="0" fromWordArt="0" anchor="t" anchorCtr="0" forceAA="0" compatLnSpc="1">
            <a:prstTxWarp prst="textNoShape">
              <a:avLst/>
            </a:prstTxWarp>
            <a:normAutofit/>
          </a:bodyPr>
          <a:lstStyle/>
          <a:p>
            <a:pPr indent="-228600">
              <a:lnSpc>
                <a:spcPct val="110000"/>
              </a:lnSpc>
              <a:spcAft>
                <a:spcPts val="600"/>
              </a:spcAft>
              <a:buClr>
                <a:schemeClr val="accent4"/>
              </a:buClr>
              <a:buFont typeface="The Hand Extrablack" panose="03070A02030502020204" pitchFamily="66" charset="0"/>
              <a:buChar char="•"/>
            </a:pPr>
            <a:r>
              <a:rPr lang="en-US" sz="1400" b="1" spc="20">
                <a:solidFill>
                  <a:schemeClr val="tx1">
                    <a:alpha val="58000"/>
                  </a:schemeClr>
                </a:solidFill>
                <a:latin typeface="Century Gothic"/>
              </a:rPr>
              <a:t>"Eccema numular: forma de dermatitis atópica"</a:t>
            </a:r>
            <a:endParaRPr lang="en-US" sz="1400" b="1" spc="20" dirty="0">
              <a:solidFill>
                <a:schemeClr val="tx1">
                  <a:alpha val="58000"/>
                </a:schemeClr>
              </a:solidFill>
              <a:latin typeface="Century Gothic"/>
            </a:endParaRPr>
          </a:p>
          <a:p>
            <a:pPr indent="-228600">
              <a:lnSpc>
                <a:spcPct val="110000"/>
              </a:lnSpc>
              <a:spcAft>
                <a:spcPts val="600"/>
              </a:spcAft>
              <a:buClr>
                <a:schemeClr val="accent4"/>
              </a:buClr>
              <a:buFont typeface="The Hand Extrablack" panose="03070A02030502020204" pitchFamily="66" charset="0"/>
              <a:buChar char="•"/>
            </a:pPr>
            <a:r>
              <a:rPr lang="en-US" sz="1400" b="1" spc="20">
                <a:solidFill>
                  <a:schemeClr val="tx1">
                    <a:alpha val="58000"/>
                  </a:schemeClr>
                </a:solidFill>
                <a:latin typeface="Century Gothic"/>
              </a:rPr>
              <a:t>"Control postmelanoma: </a:t>
            </a:r>
            <a:br>
              <a:rPr lang="en-US" sz="1400" b="1" spc="20" dirty="0">
                <a:latin typeface="Century Gothic"/>
              </a:rPr>
            </a:br>
            <a:r>
              <a:rPr lang="en-US" sz="1400" b="1" spc="20">
                <a:solidFill>
                  <a:schemeClr val="tx1">
                    <a:alpha val="58000"/>
                  </a:schemeClr>
                </a:solidFill>
                <a:latin typeface="Century Gothic"/>
              </a:rPr>
              <a:t>cada tres meses el primer año</a:t>
            </a:r>
            <a:br>
              <a:rPr lang="en-US" sz="1400" b="1" spc="20" dirty="0">
                <a:latin typeface="Century Gothic"/>
              </a:rPr>
            </a:br>
            <a:r>
              <a:rPr lang="en-US" sz="1400" b="1" spc="20">
                <a:solidFill>
                  <a:schemeClr val="tx1">
                    <a:alpha val="58000"/>
                  </a:schemeClr>
                </a:solidFill>
                <a:latin typeface="Century Gothic"/>
              </a:rPr>
              <a:t>cada 6 meses el segundo año"</a:t>
            </a:r>
            <a:endParaRPr lang="en-US" sz="1400" b="1" spc="20" dirty="0">
              <a:solidFill>
                <a:schemeClr val="tx1">
                  <a:alpha val="58000"/>
                </a:schemeClr>
              </a:solidFill>
              <a:latin typeface="Century Gothic"/>
            </a:endParaRPr>
          </a:p>
          <a:p>
            <a:pPr indent="-228600">
              <a:lnSpc>
                <a:spcPct val="110000"/>
              </a:lnSpc>
              <a:spcAft>
                <a:spcPts val="600"/>
              </a:spcAft>
              <a:buClr>
                <a:schemeClr val="accent4"/>
              </a:buClr>
              <a:buFont typeface="The Hand Extrablack" panose="03070A02030502020204" pitchFamily="66" charset="0"/>
              <a:buChar char="•"/>
            </a:pPr>
            <a:r>
              <a:rPr lang="en-US" sz="1400" b="1" spc="20">
                <a:solidFill>
                  <a:schemeClr val="tx1">
                    <a:alpha val="58000"/>
                  </a:schemeClr>
                </a:solidFill>
                <a:latin typeface="Century Gothic"/>
              </a:rPr>
              <a:t>"Verrugas genitales: se tratan. Crema de </a:t>
            </a:r>
            <a:r>
              <a:rPr lang="en-US" sz="1400" b="1" spc="20" err="1">
                <a:solidFill>
                  <a:schemeClr val="tx1">
                    <a:alpha val="58000"/>
                  </a:schemeClr>
                </a:solidFill>
                <a:latin typeface="Century Gothic"/>
              </a:rPr>
              <a:t>imiquimod</a:t>
            </a:r>
            <a:r>
              <a:rPr lang="en-US" sz="1400" b="1" spc="20">
                <a:solidFill>
                  <a:schemeClr val="tx1">
                    <a:alpha val="58000"/>
                  </a:schemeClr>
                </a:solidFill>
                <a:latin typeface="Century Gothic"/>
              </a:rPr>
              <a:t> 2 veces al día hasta que inflama (mañana y noche"</a:t>
            </a:r>
            <a:endParaRPr lang="en-US" sz="1400" b="1" spc="20" dirty="0">
              <a:solidFill>
                <a:schemeClr val="tx1">
                  <a:alpha val="58000"/>
                </a:schemeClr>
              </a:solidFill>
              <a:latin typeface="Century Gothic"/>
            </a:endParaRPr>
          </a:p>
          <a:p>
            <a:pPr indent="-228600">
              <a:lnSpc>
                <a:spcPct val="110000"/>
              </a:lnSpc>
              <a:spcAft>
                <a:spcPts val="600"/>
              </a:spcAft>
              <a:buClr>
                <a:schemeClr val="accent4"/>
              </a:buClr>
              <a:buFont typeface="The Hand Extrablack" panose="03070A02030502020204" pitchFamily="66" charset="0"/>
              <a:buChar char="•"/>
            </a:pPr>
            <a:r>
              <a:rPr lang="en-US" sz="1400" b="1" spc="20">
                <a:solidFill>
                  <a:schemeClr val="tx1">
                    <a:alpha val="58000"/>
                  </a:schemeClr>
                </a:solidFill>
                <a:latin typeface="Century Gothic"/>
              </a:rPr>
              <a:t>"Impétigo: </a:t>
            </a:r>
            <a:r>
              <a:rPr lang="en-US" sz="1400" b="1" spc="20" err="1">
                <a:solidFill>
                  <a:schemeClr val="tx1">
                    <a:alpha val="58000"/>
                  </a:schemeClr>
                </a:solidFill>
                <a:latin typeface="Century Gothic"/>
              </a:rPr>
              <a:t>mupirocina</a:t>
            </a:r>
            <a:r>
              <a:rPr lang="en-US" sz="1400" b="1" spc="20">
                <a:solidFill>
                  <a:schemeClr val="tx1">
                    <a:alpha val="58000"/>
                  </a:schemeClr>
                </a:solidFill>
                <a:latin typeface="Century Gothic"/>
              </a:rPr>
              <a:t> ungüento  / ácido </a:t>
            </a:r>
            <a:r>
              <a:rPr lang="en-US" sz="1400" b="1" spc="20" err="1">
                <a:solidFill>
                  <a:schemeClr val="tx1">
                    <a:alpha val="58000"/>
                  </a:schemeClr>
                </a:solidFill>
                <a:latin typeface="Century Gothic"/>
              </a:rPr>
              <a:t>fusídico</a:t>
            </a:r>
            <a:r>
              <a:rPr lang="en-US" sz="1400" b="1" spc="20">
                <a:solidFill>
                  <a:schemeClr val="tx1">
                    <a:alpha val="58000"/>
                  </a:schemeClr>
                </a:solidFill>
                <a:latin typeface="Century Gothic"/>
              </a:rPr>
              <a:t>"</a:t>
            </a:r>
            <a:endParaRPr lang="en-US" sz="1400" b="1" spc="20" dirty="0">
              <a:solidFill>
                <a:schemeClr val="tx1">
                  <a:alpha val="58000"/>
                </a:schemeClr>
              </a:solidFill>
              <a:latin typeface="Century Gothic"/>
            </a:endParaRPr>
          </a:p>
          <a:p>
            <a:pPr indent="-228600">
              <a:lnSpc>
                <a:spcPct val="110000"/>
              </a:lnSpc>
              <a:spcAft>
                <a:spcPts val="600"/>
              </a:spcAft>
              <a:buClr>
                <a:schemeClr val="accent4"/>
              </a:buClr>
              <a:buFont typeface="The Hand Extrablack" panose="03070A02030502020204" pitchFamily="66" charset="0"/>
              <a:buChar char="•"/>
            </a:pPr>
            <a:r>
              <a:rPr lang="en-US" sz="1400" b="1" spc="20">
                <a:solidFill>
                  <a:schemeClr val="tx1">
                    <a:alpha val="58000"/>
                  </a:schemeClr>
                </a:solidFill>
                <a:latin typeface="Century Gothic"/>
              </a:rPr>
              <a:t>"Granulomas por cuerpo extraño o granuloma piógeno: más frecuente en piel acral. Frecuente en uña"</a:t>
            </a:r>
            <a:endParaRPr lang="en-US" sz="1400" b="1" spc="20" dirty="0">
              <a:solidFill>
                <a:schemeClr val="tx1">
                  <a:alpha val="58000"/>
                </a:schemeClr>
              </a:solidFill>
              <a:latin typeface="Century Gothic"/>
            </a:endParaRPr>
          </a:p>
          <a:p>
            <a:pPr indent="-228600">
              <a:lnSpc>
                <a:spcPct val="110000"/>
              </a:lnSpc>
              <a:spcAft>
                <a:spcPts val="600"/>
              </a:spcAft>
              <a:buClr>
                <a:schemeClr val="accent4"/>
              </a:buClr>
              <a:buFont typeface="The Hand Extrablack" panose="03070A02030502020204" pitchFamily="66" charset="0"/>
              <a:buChar char="•"/>
            </a:pPr>
            <a:r>
              <a:rPr lang="en-US" sz="1400" b="1" spc="20">
                <a:solidFill>
                  <a:schemeClr val="tx1">
                    <a:alpha val="58000"/>
                  </a:schemeClr>
                </a:solidFill>
                <a:latin typeface="Century Gothic"/>
              </a:rPr>
              <a:t>"Forunculosis: doxiciclina si forúnculos subintrantes y múltiples localizaciones. </a:t>
            </a:r>
            <a:r>
              <a:rPr lang="en-US" sz="1400" b="1" spc="20" err="1">
                <a:solidFill>
                  <a:schemeClr val="tx1">
                    <a:alpha val="58000"/>
                  </a:schemeClr>
                </a:solidFill>
                <a:latin typeface="Century Gothic"/>
              </a:rPr>
              <a:t>Cefadroxilo</a:t>
            </a:r>
            <a:r>
              <a:rPr lang="en-US" sz="1400" b="1" spc="20" dirty="0">
                <a:solidFill>
                  <a:schemeClr val="tx1">
                    <a:alpha val="58000"/>
                  </a:schemeClr>
                </a:solidFill>
                <a:latin typeface="Century Gothic"/>
              </a:rPr>
              <a:t> </a:t>
            </a:r>
            <a:r>
              <a:rPr lang="en-US" sz="1400" b="1" spc="20">
                <a:solidFill>
                  <a:schemeClr val="tx1">
                    <a:alpha val="58000"/>
                  </a:schemeClr>
                </a:solidFill>
                <a:latin typeface="Century Gothic"/>
              </a:rPr>
              <a:t>si supura"</a:t>
            </a:r>
            <a:endParaRPr lang="en-US" sz="1400" b="1" spc="20" dirty="0">
              <a:solidFill>
                <a:schemeClr val="tx1">
                  <a:alpha val="58000"/>
                </a:schemeClr>
              </a:solidFill>
              <a:latin typeface="Century Gothic"/>
            </a:endParaRPr>
          </a:p>
          <a:p>
            <a:pPr indent="-228600">
              <a:lnSpc>
                <a:spcPct val="110000"/>
              </a:lnSpc>
              <a:spcAft>
                <a:spcPts val="600"/>
              </a:spcAft>
              <a:buClr>
                <a:schemeClr val="accent4"/>
              </a:buClr>
              <a:buFont typeface="The Hand Extrablack" panose="03070A02030502020204" pitchFamily="66" charset="0"/>
              <a:buChar char="•"/>
            </a:pPr>
            <a:r>
              <a:rPr lang="en-US" sz="1400" b="1" spc="20">
                <a:solidFill>
                  <a:schemeClr val="tx1">
                    <a:alpha val="58000"/>
                  </a:schemeClr>
                </a:solidFill>
                <a:latin typeface="Century Gothic"/>
              </a:rPr>
              <a:t>"Liquen </a:t>
            </a:r>
            <a:r>
              <a:rPr lang="en-US" sz="1400" b="1" spc="20" err="1">
                <a:solidFill>
                  <a:schemeClr val="tx1">
                    <a:alpha val="58000"/>
                  </a:schemeClr>
                </a:solidFill>
                <a:latin typeface="Century Gothic"/>
              </a:rPr>
              <a:t>nítidus</a:t>
            </a:r>
            <a:r>
              <a:rPr lang="en-US" sz="1400" b="1" spc="20">
                <a:solidFill>
                  <a:schemeClr val="tx1">
                    <a:alpha val="58000"/>
                  </a:schemeClr>
                </a:solidFill>
                <a:latin typeface="Century Gothic"/>
              </a:rPr>
              <a:t>: piel seca"</a:t>
            </a:r>
            <a:endParaRPr lang="en-US" sz="1400" b="1" spc="20" dirty="0">
              <a:solidFill>
                <a:schemeClr val="tx1">
                  <a:alpha val="58000"/>
                </a:schemeClr>
              </a:solidFill>
              <a:latin typeface="Century Gothic"/>
            </a:endParaRPr>
          </a:p>
          <a:p>
            <a:pPr indent="-228600">
              <a:lnSpc>
                <a:spcPct val="110000"/>
              </a:lnSpc>
              <a:spcAft>
                <a:spcPts val="600"/>
              </a:spcAft>
              <a:buClr>
                <a:schemeClr val="accent4"/>
              </a:buClr>
              <a:buFont typeface="The Hand Extrablack" panose="03070A02030502020204" pitchFamily="66" charset="0"/>
              <a:buChar char="•"/>
            </a:pPr>
            <a:r>
              <a:rPr lang="en-US" sz="1400" b="1" spc="20">
                <a:solidFill>
                  <a:schemeClr val="tx1">
                    <a:alpha val="58000"/>
                  </a:schemeClr>
                </a:solidFill>
                <a:latin typeface="Century Gothic"/>
              </a:rPr>
              <a:t>"El eritema </a:t>
            </a:r>
            <a:r>
              <a:rPr lang="en-US" sz="1400" b="1" spc="20" err="1">
                <a:solidFill>
                  <a:schemeClr val="tx1">
                    <a:alpha val="58000"/>
                  </a:schemeClr>
                </a:solidFill>
                <a:latin typeface="Century Gothic"/>
              </a:rPr>
              <a:t>pérneo</a:t>
            </a:r>
            <a:r>
              <a:rPr lang="en-US" sz="1400" b="1" spc="20">
                <a:solidFill>
                  <a:schemeClr val="tx1">
                    <a:alpha val="58000"/>
                  </a:schemeClr>
                </a:solidFill>
                <a:latin typeface="Century Gothic"/>
              </a:rPr>
              <a:t> (sabañones) es más frecuente en </a:t>
            </a:r>
            <a:r>
              <a:rPr lang="en-US" sz="1400" b="1" spc="20" err="1">
                <a:solidFill>
                  <a:schemeClr val="tx1">
                    <a:alpha val="58000"/>
                  </a:schemeClr>
                </a:solidFill>
                <a:latin typeface="Century Gothic"/>
              </a:rPr>
              <a:t>hallux</a:t>
            </a:r>
            <a:r>
              <a:rPr lang="en-US" sz="1400" b="1" spc="20">
                <a:solidFill>
                  <a:schemeClr val="tx1">
                    <a:alpha val="58000"/>
                  </a:schemeClr>
                </a:solidFill>
                <a:latin typeface="Century Gothic"/>
              </a:rPr>
              <a:t>. Genera prurito y puede generar dolor punzante. Se debe a la combinación de frío + sedentarismo. </a:t>
            </a:r>
            <a:r>
              <a:rPr lang="en-US" sz="1400" b="1" spc="20" err="1">
                <a:solidFill>
                  <a:schemeClr val="tx1">
                    <a:alpha val="58000"/>
                  </a:schemeClr>
                </a:solidFill>
                <a:latin typeface="Century Gothic"/>
              </a:rPr>
              <a:t>Tto</a:t>
            </a:r>
            <a:r>
              <a:rPr lang="en-US" sz="1400" b="1" spc="20">
                <a:solidFill>
                  <a:schemeClr val="tx1">
                    <a:alpha val="58000"/>
                  </a:schemeClr>
                </a:solidFill>
                <a:latin typeface="Century Gothic"/>
              </a:rPr>
              <a:t>: calor, abrigo, y crema con </a:t>
            </a:r>
            <a:r>
              <a:rPr lang="en-US" sz="1400" b="1" spc="20" err="1">
                <a:solidFill>
                  <a:schemeClr val="tx1">
                    <a:alpha val="58000"/>
                  </a:schemeClr>
                </a:solidFill>
                <a:latin typeface="Century Gothic"/>
              </a:rPr>
              <a:t>clobetasol</a:t>
            </a:r>
            <a:r>
              <a:rPr lang="en-US" sz="1400" b="1" spc="20">
                <a:solidFill>
                  <a:schemeClr val="tx1">
                    <a:alpha val="58000"/>
                  </a:schemeClr>
                </a:solidFill>
                <a:latin typeface="Century Gothic"/>
              </a:rPr>
              <a:t> si duele. "</a:t>
            </a:r>
            <a:endParaRPr lang="en-US" sz="1400" b="1" spc="20" dirty="0">
              <a:solidFill>
                <a:schemeClr val="tx1">
                  <a:alpha val="58000"/>
                </a:schemeClr>
              </a:solidFill>
              <a:latin typeface="Century Gothic"/>
            </a:endParaRPr>
          </a:p>
          <a:p>
            <a:pPr indent="-228600">
              <a:lnSpc>
                <a:spcPct val="110000"/>
              </a:lnSpc>
              <a:spcAft>
                <a:spcPts val="600"/>
              </a:spcAft>
              <a:buClr>
                <a:schemeClr val="accent4"/>
              </a:buClr>
              <a:buFont typeface="The Hand Extrablack" panose="03070A02030502020204" pitchFamily="66" charset="0"/>
              <a:buChar char="•"/>
            </a:pPr>
            <a:r>
              <a:rPr lang="en-US" sz="1400" b="1" spc="20">
                <a:solidFill>
                  <a:schemeClr val="tx1">
                    <a:alpha val="58000"/>
                  </a:schemeClr>
                </a:solidFill>
                <a:latin typeface="Century Gothic"/>
              </a:rPr>
              <a:t>"En urticaria con compromiso de la vía aérea, adrenalina </a:t>
            </a:r>
            <a:r>
              <a:rPr lang="en-US" sz="1400" b="1" spc="20" err="1">
                <a:solidFill>
                  <a:schemeClr val="tx1">
                    <a:alpha val="58000"/>
                  </a:schemeClr>
                </a:solidFill>
                <a:latin typeface="Century Gothic"/>
              </a:rPr>
              <a:t>sc</a:t>
            </a:r>
            <a:r>
              <a:rPr lang="en-US" sz="1400" b="1" spc="20">
                <a:solidFill>
                  <a:schemeClr val="tx1">
                    <a:alpha val="58000"/>
                  </a:schemeClr>
                </a:solidFill>
                <a:latin typeface="Century Gothic"/>
              </a:rPr>
              <a:t> en jeringas de 1mL administrada de a 0.3mL hasta lograr efecto"</a:t>
            </a:r>
            <a:endParaRPr lang="en-US" sz="1400" b="1" spc="20" dirty="0">
              <a:solidFill>
                <a:schemeClr val="tx1">
                  <a:alpha val="58000"/>
                </a:schemeClr>
              </a:solidFill>
              <a:latin typeface="Century Gothic"/>
            </a:endParaRPr>
          </a:p>
          <a:p>
            <a:pPr indent="-228600">
              <a:lnSpc>
                <a:spcPct val="110000"/>
              </a:lnSpc>
              <a:spcAft>
                <a:spcPts val="600"/>
              </a:spcAft>
              <a:buClr>
                <a:schemeClr val="accent4"/>
              </a:buClr>
              <a:buFont typeface="The Hand Extrablack" panose="03070A02030502020204" pitchFamily="66" charset="0"/>
              <a:buChar char="•"/>
            </a:pPr>
            <a:r>
              <a:rPr lang="en-US" sz="1400" b="1" spc="20">
                <a:solidFill>
                  <a:schemeClr val="tx1">
                    <a:alpha val="58000"/>
                  </a:schemeClr>
                </a:solidFill>
                <a:latin typeface="Century Gothic"/>
              </a:rPr>
              <a:t>"En acné, debe preguntarse relación con el ciclo menstrual y posibilidad de embarazo. Análisis de hormonas"</a:t>
            </a:r>
            <a:endParaRPr lang="en-US" sz="1400" b="1" spc="20" dirty="0">
              <a:solidFill>
                <a:schemeClr val="tx1">
                  <a:alpha val="58000"/>
                </a:schemeClr>
              </a:solidFill>
              <a:latin typeface="Century Gothic"/>
            </a:endParaRPr>
          </a:p>
          <a:p>
            <a:pPr indent="-228600">
              <a:lnSpc>
                <a:spcPct val="110000"/>
              </a:lnSpc>
              <a:spcAft>
                <a:spcPts val="600"/>
              </a:spcAft>
              <a:buClr>
                <a:schemeClr val="accent4"/>
              </a:buClr>
              <a:buFont typeface="The Hand Extrablack" panose="03070A02030502020204" pitchFamily="66" charset="0"/>
              <a:buChar char="•"/>
            </a:pPr>
            <a:r>
              <a:rPr lang="en-US" sz="1400" b="1" spc="20">
                <a:solidFill>
                  <a:schemeClr val="tx1">
                    <a:alpha val="58000"/>
                  </a:schemeClr>
                </a:solidFill>
                <a:latin typeface="Century Gothic"/>
              </a:rPr>
              <a:t>"El tratamiento del acné involucra </a:t>
            </a:r>
            <a:r>
              <a:rPr lang="en-US" sz="1400" b="1" spc="20" err="1">
                <a:solidFill>
                  <a:schemeClr val="tx1">
                    <a:alpha val="58000"/>
                  </a:schemeClr>
                </a:solidFill>
                <a:latin typeface="Century Gothic"/>
              </a:rPr>
              <a:t>queratinolíticos</a:t>
            </a:r>
            <a:r>
              <a:rPr lang="en-US" sz="1400" b="1" spc="20">
                <a:solidFill>
                  <a:schemeClr val="tx1">
                    <a:alpha val="58000"/>
                  </a:schemeClr>
                </a:solidFill>
                <a:latin typeface="Century Gothic"/>
              </a:rPr>
              <a:t>, astringentes y antisépticos, y en casos seleccionados tratamiento sistémico con antibiótico o </a:t>
            </a:r>
            <a:endParaRPr lang="en-US" sz="1400" b="1" spc="20" dirty="0">
              <a:solidFill>
                <a:schemeClr val="tx1">
                  <a:alpha val="58000"/>
                </a:schemeClr>
              </a:solidFill>
              <a:latin typeface="Century Gothic"/>
            </a:endParaRPr>
          </a:p>
          <a:p>
            <a:pPr indent="-228600">
              <a:lnSpc>
                <a:spcPct val="110000"/>
              </a:lnSpc>
              <a:spcAft>
                <a:spcPts val="600"/>
              </a:spcAft>
              <a:buClr>
                <a:schemeClr val="accent4"/>
              </a:buClr>
              <a:buFont typeface="The Hand Extrablack" panose="03070A02030502020204" pitchFamily="66" charset="0"/>
              <a:buChar char="•"/>
            </a:pPr>
            <a:endParaRPr lang="en-US" sz="1400" spc="20" dirty="0">
              <a:solidFill>
                <a:schemeClr val="tx1">
                  <a:alpha val="58000"/>
                </a:schemeClr>
              </a:solidFill>
              <a:latin typeface="Century Gothic"/>
            </a:endParaRPr>
          </a:p>
          <a:p>
            <a:pPr indent="-228600">
              <a:lnSpc>
                <a:spcPct val="110000"/>
              </a:lnSpc>
              <a:spcAft>
                <a:spcPts val="600"/>
              </a:spcAft>
              <a:buClr>
                <a:schemeClr val="accent4"/>
              </a:buClr>
              <a:buFont typeface="The Hand Extrablack" panose="03070A02030502020204" pitchFamily="66" charset="0"/>
              <a:buChar char="•"/>
            </a:pPr>
            <a:endParaRPr lang="en-US" sz="1100" spc="20">
              <a:solidFill>
                <a:schemeClr val="tx1">
                  <a:alpha val="58000"/>
                </a:schemeClr>
              </a:solidFill>
            </a:endParaRPr>
          </a:p>
        </p:txBody>
      </p:sp>
      <p:sp>
        <p:nvSpPr>
          <p:cNvPr id="10" name="Marcador de contenido 2">
            <a:extLst>
              <a:ext uri="{FF2B5EF4-FFF2-40B4-BE49-F238E27FC236}">
                <a16:creationId xmlns:a16="http://schemas.microsoft.com/office/drawing/2014/main" id="{5B429FA7-E799-4460-838A-5A6D1D2D3172}"/>
              </a:ext>
            </a:extLst>
          </p:cNvPr>
          <p:cNvSpPr>
            <a:spLocks noGrp="1"/>
          </p:cNvSpPr>
          <p:nvPr/>
        </p:nvSpPr>
        <p:spPr>
          <a:xfrm>
            <a:off x="443424" y="1271592"/>
            <a:ext cx="11537781" cy="3884086"/>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400" b="1">
              <a:solidFill>
                <a:schemeClr val="bg1"/>
              </a:solidFill>
              <a:cs typeface="Calibri"/>
            </a:endParaRPr>
          </a:p>
        </p:txBody>
      </p:sp>
    </p:spTree>
    <p:extLst>
      <p:ext uri="{BB962C8B-B14F-4D97-AF65-F5344CB8AC3E}">
        <p14:creationId xmlns:p14="http://schemas.microsoft.com/office/powerpoint/2010/main" val="19007767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7" descr="Interfaz de usuario gráfica, Texto, Aplicación, Correo electrónico&#10;&#10;Descripción generada automáticamente">
            <a:extLst>
              <a:ext uri="{FF2B5EF4-FFF2-40B4-BE49-F238E27FC236}">
                <a16:creationId xmlns:a16="http://schemas.microsoft.com/office/drawing/2014/main" id="{052418AB-6772-43D5-B544-232191248428}"/>
              </a:ext>
            </a:extLst>
          </p:cNvPr>
          <p:cNvPicPr>
            <a:picLocks noChangeAspect="1"/>
          </p:cNvPicPr>
          <p:nvPr/>
        </p:nvPicPr>
        <p:blipFill>
          <a:blip r:embed="rId2"/>
          <a:stretch>
            <a:fillRect/>
          </a:stretch>
        </p:blipFill>
        <p:spPr>
          <a:xfrm>
            <a:off x="1175358" y="1958614"/>
            <a:ext cx="9423747" cy="2137016"/>
          </a:xfrm>
          <a:prstGeom prst="rect">
            <a:avLst/>
          </a:prstGeom>
        </p:spPr>
      </p:pic>
      <p:pic>
        <p:nvPicPr>
          <p:cNvPr id="8" name="Imagen 8" descr="Interfaz de usuario gráfica, Texto, Aplicación, Correo electrónico&#10;&#10;Descripción generada automáticamente">
            <a:extLst>
              <a:ext uri="{FF2B5EF4-FFF2-40B4-BE49-F238E27FC236}">
                <a16:creationId xmlns:a16="http://schemas.microsoft.com/office/drawing/2014/main" id="{F360F832-7BE3-458B-8018-83A911DE8A22}"/>
              </a:ext>
            </a:extLst>
          </p:cNvPr>
          <p:cNvPicPr>
            <a:picLocks noChangeAspect="1"/>
          </p:cNvPicPr>
          <p:nvPr/>
        </p:nvPicPr>
        <p:blipFill>
          <a:blip r:embed="rId3"/>
          <a:stretch>
            <a:fillRect/>
          </a:stretch>
        </p:blipFill>
        <p:spPr>
          <a:xfrm>
            <a:off x="1175359" y="217789"/>
            <a:ext cx="9726458" cy="6422419"/>
          </a:xfrm>
          <a:prstGeom prst="rect">
            <a:avLst/>
          </a:prstGeom>
        </p:spPr>
      </p:pic>
    </p:spTree>
    <p:extLst>
      <p:ext uri="{BB962C8B-B14F-4D97-AF65-F5344CB8AC3E}">
        <p14:creationId xmlns:p14="http://schemas.microsoft.com/office/powerpoint/2010/main" val="2987034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Rectangle 8">
            <a:extLst>
              <a:ext uri="{FF2B5EF4-FFF2-40B4-BE49-F238E27FC236}">
                <a16:creationId xmlns:a16="http://schemas.microsoft.com/office/drawing/2014/main" id="{09646535-AEF6-4883-A4F9-EEC1F8B43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ectangle 10">
            <a:extLst>
              <a:ext uri="{FF2B5EF4-FFF2-40B4-BE49-F238E27FC236}">
                <a16:creationId xmlns:a16="http://schemas.microsoft.com/office/drawing/2014/main" id="{B6B86B9B-F31C-40A2-88D0-BA66A3F025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12">
            <a:extLst>
              <a:ext uri="{FF2B5EF4-FFF2-40B4-BE49-F238E27FC236}">
                <a16:creationId xmlns:a16="http://schemas.microsoft.com/office/drawing/2014/main" id="{3577AC07-64BE-4EDD-AA45-2F7D928D9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D6B1C88-DDD7-4834-9441-AFCAB7BB4E78}"/>
              </a:ext>
            </a:extLst>
          </p:cNvPr>
          <p:cNvSpPr>
            <a:spLocks noGrp="1"/>
          </p:cNvSpPr>
          <p:nvPr>
            <p:ph type="title" idx="4294967295"/>
          </p:nvPr>
        </p:nvSpPr>
        <p:spPr>
          <a:xfrm>
            <a:off x="720000" y="619201"/>
            <a:ext cx="4891023" cy="1476000"/>
          </a:xfrm>
        </p:spPr>
        <p:txBody>
          <a:bodyPr vert="horz" wrap="square" lIns="0" tIns="0" rIns="0" bIns="0" rtlCol="0" anchor="t" anchorCtr="0">
            <a:noAutofit/>
          </a:bodyPr>
          <a:lstStyle/>
          <a:p>
            <a:pPr>
              <a:lnSpc>
                <a:spcPct val="90000"/>
              </a:lnSpc>
            </a:pPr>
            <a:r>
              <a:rPr lang="en-US" dirty="0"/>
              <a:t>Dermatosis </a:t>
            </a:r>
            <a:r>
              <a:rPr lang="en-US" dirty="0" err="1"/>
              <a:t>relacionadas</a:t>
            </a:r>
            <a:r>
              <a:rPr lang="en-US" dirty="0"/>
              <a:t> con la </a:t>
            </a:r>
            <a:r>
              <a:rPr lang="en-US" dirty="0" err="1"/>
              <a:t>exposición</a:t>
            </a:r>
            <a:r>
              <a:rPr lang="en-US" dirty="0"/>
              <a:t> solar y la </a:t>
            </a:r>
            <a:r>
              <a:rPr lang="en-US" dirty="0" err="1"/>
              <a:t>sequedad</a:t>
            </a:r>
            <a:r>
              <a:rPr lang="en-US" dirty="0"/>
              <a:t> </a:t>
            </a:r>
            <a:r>
              <a:rPr lang="en-US" dirty="0" err="1"/>
              <a:t>cutánea</a:t>
            </a:r>
            <a:r>
              <a:rPr lang="en-US" dirty="0"/>
              <a:t> </a:t>
            </a:r>
          </a:p>
        </p:txBody>
      </p:sp>
      <p:pic>
        <p:nvPicPr>
          <p:cNvPr id="4" name="Imagen 4" descr="Imagen que contiene Gráfico&#10;&#10;Descripción generada automáticamente">
            <a:extLst>
              <a:ext uri="{FF2B5EF4-FFF2-40B4-BE49-F238E27FC236}">
                <a16:creationId xmlns:a16="http://schemas.microsoft.com/office/drawing/2014/main" id="{B5CA77B8-3B01-45A0-9DBF-A7EEE99DDBCB}"/>
              </a:ext>
            </a:extLst>
          </p:cNvPr>
          <p:cNvPicPr>
            <a:picLocks noChangeAspect="1"/>
          </p:cNvPicPr>
          <p:nvPr/>
        </p:nvPicPr>
        <p:blipFill>
          <a:blip r:embed="rId2"/>
          <a:stretch>
            <a:fillRect/>
          </a:stretch>
        </p:blipFill>
        <p:spPr>
          <a:xfrm>
            <a:off x="6481974" y="4234833"/>
            <a:ext cx="4671816" cy="1600346"/>
          </a:xfrm>
          <a:custGeom>
            <a:avLst/>
            <a:gdLst/>
            <a:ahLst/>
            <a:cxnLst/>
            <a:rect l="l" t="t" r="r" b="b"/>
            <a:pathLst>
              <a:path w="3095625" h="3136636">
                <a:moveTo>
                  <a:pt x="0" y="0"/>
                </a:moveTo>
                <a:lnTo>
                  <a:pt x="3095625" y="0"/>
                </a:lnTo>
                <a:lnTo>
                  <a:pt x="3095625" y="3136636"/>
                </a:lnTo>
                <a:lnTo>
                  <a:pt x="0" y="3136636"/>
                </a:lnTo>
                <a:close/>
              </a:path>
            </a:pathLst>
          </a:custGeom>
        </p:spPr>
      </p:pic>
      <p:sp>
        <p:nvSpPr>
          <p:cNvPr id="3" name="Marcador de contenido 2">
            <a:extLst>
              <a:ext uri="{FF2B5EF4-FFF2-40B4-BE49-F238E27FC236}">
                <a16:creationId xmlns:a16="http://schemas.microsoft.com/office/drawing/2014/main" id="{0A39708D-4709-4051-93AE-18FCF921E254}"/>
              </a:ext>
            </a:extLst>
          </p:cNvPr>
          <p:cNvSpPr>
            <a:spLocks noGrp="1"/>
          </p:cNvSpPr>
          <p:nvPr>
            <p:ph sz="half" idx="4294967295"/>
          </p:nvPr>
        </p:nvSpPr>
        <p:spPr>
          <a:xfrm>
            <a:off x="6301831" y="576000"/>
            <a:ext cx="5146494" cy="5197474"/>
          </a:xfrm>
        </p:spPr>
        <p:txBody>
          <a:bodyPr vert="horz" lIns="0" tIns="0" rIns="0" bIns="0" rtlCol="0" anchor="t">
            <a:normAutofit/>
          </a:bodyPr>
          <a:lstStyle/>
          <a:p>
            <a:r>
              <a:rPr lang="en-US" sz="3200" dirty="0">
                <a:solidFill>
                  <a:srgbClr val="FFFFFF"/>
                </a:solidFill>
              </a:rPr>
              <a:t>Prurigo </a:t>
            </a:r>
            <a:r>
              <a:rPr lang="en-US" sz="3200" err="1">
                <a:solidFill>
                  <a:srgbClr val="FFFFFF"/>
                </a:solidFill>
              </a:rPr>
              <a:t>actínico</a:t>
            </a:r>
            <a:endParaRPr lang="en-US" sz="3200" dirty="0">
              <a:solidFill>
                <a:srgbClr val="FFFFFF"/>
              </a:solidFill>
            </a:endParaRPr>
          </a:p>
          <a:p>
            <a:r>
              <a:rPr lang="en-US" sz="3200" dirty="0">
                <a:solidFill>
                  <a:srgbClr val="FFFFFF"/>
                </a:solidFill>
              </a:rPr>
              <a:t>Melasma</a:t>
            </a:r>
          </a:p>
          <a:p>
            <a:r>
              <a:rPr lang="en-US" sz="3200" dirty="0">
                <a:solidFill>
                  <a:srgbClr val="FFFFFF"/>
                </a:solidFill>
              </a:rPr>
              <a:t>Dermatitis </a:t>
            </a:r>
            <a:r>
              <a:rPr lang="en-US" sz="3200" dirty="0" err="1">
                <a:solidFill>
                  <a:srgbClr val="FFFFFF"/>
                </a:solidFill>
              </a:rPr>
              <a:t>atopica</a:t>
            </a:r>
            <a:endParaRPr lang="en-US" sz="3200" dirty="0">
              <a:solidFill>
                <a:srgbClr val="FFFFFF"/>
              </a:solidFill>
            </a:endParaRPr>
          </a:p>
          <a:p>
            <a:r>
              <a:rPr lang="en-US" sz="3200" err="1">
                <a:solidFill>
                  <a:srgbClr val="FFFFFF"/>
                </a:solidFill>
              </a:rPr>
              <a:t>Rosácea</a:t>
            </a:r>
            <a:endParaRPr lang="en-US" sz="3200">
              <a:solidFill>
                <a:srgbClr val="FFFFFF"/>
              </a:solidFill>
            </a:endParaRPr>
          </a:p>
        </p:txBody>
      </p:sp>
    </p:spTree>
    <p:extLst>
      <p:ext uri="{BB962C8B-B14F-4D97-AF65-F5344CB8AC3E}">
        <p14:creationId xmlns:p14="http://schemas.microsoft.com/office/powerpoint/2010/main" val="42804901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9646535-AEF6-4883-A4F9-EEC1F8B43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B7EFF05-A8DA-4B3E-9C21-7A04283D48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44CA1620-2C02-4B4E-97C8-06FCE85EEB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657DE79-27F8-4881-BE3B-5321D1801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DB733608-1322-485D-B942-B827E6997F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43527" y="954724"/>
            <a:ext cx="10904945" cy="3364228"/>
            <a:chOff x="643527" y="954724"/>
            <a:chExt cx="10904945" cy="3364228"/>
          </a:xfrm>
        </p:grpSpPr>
        <p:sp>
          <p:nvSpPr>
            <p:cNvPr id="17" name="Freeform 78">
              <a:extLst>
                <a:ext uri="{FF2B5EF4-FFF2-40B4-BE49-F238E27FC236}">
                  <a16:creationId xmlns:a16="http://schemas.microsoft.com/office/drawing/2014/main" id="{7975F1CD-7143-447F-AC1A-8D3EA46ECA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800114">
              <a:off x="1083914" y="3331230"/>
              <a:ext cx="879143" cy="903430"/>
            </a:xfrm>
            <a:custGeom>
              <a:avLst/>
              <a:gdLst>
                <a:gd name="T0" fmla="*/ 32 w 58"/>
                <a:gd name="T1" fmla="*/ 56 h 60"/>
                <a:gd name="T2" fmla="*/ 24 w 58"/>
                <a:gd name="T3" fmla="*/ 48 h 60"/>
                <a:gd name="T4" fmla="*/ 14 w 58"/>
                <a:gd name="T5" fmla="*/ 36 h 60"/>
                <a:gd name="T6" fmla="*/ 7 w 58"/>
                <a:gd name="T7" fmla="*/ 29 h 60"/>
                <a:gd name="T8" fmla="*/ 1 w 58"/>
                <a:gd name="T9" fmla="*/ 17 h 60"/>
                <a:gd name="T10" fmla="*/ 7 w 58"/>
                <a:gd name="T11" fmla="*/ 4 h 60"/>
                <a:gd name="T12" fmla="*/ 17 w 58"/>
                <a:gd name="T13" fmla="*/ 1 h 60"/>
                <a:gd name="T14" fmla="*/ 29 w 58"/>
                <a:gd name="T15" fmla="*/ 6 h 60"/>
                <a:gd name="T16" fmla="*/ 31 w 58"/>
                <a:gd name="T17" fmla="*/ 8 h 60"/>
                <a:gd name="T18" fmla="*/ 38 w 58"/>
                <a:gd name="T19" fmla="*/ 15 h 60"/>
                <a:gd name="T20" fmla="*/ 44 w 58"/>
                <a:gd name="T21" fmla="*/ 22 h 60"/>
                <a:gd name="T22" fmla="*/ 54 w 58"/>
                <a:gd name="T23" fmla="*/ 33 h 60"/>
                <a:gd name="T24" fmla="*/ 58 w 58"/>
                <a:gd name="T25" fmla="*/ 44 h 60"/>
                <a:gd name="T26" fmla="*/ 53 w 58"/>
                <a:gd name="T27" fmla="*/ 54 h 60"/>
                <a:gd name="T28" fmla="*/ 42 w 58"/>
                <a:gd name="T29" fmla="*/ 60 h 60"/>
                <a:gd name="T30" fmla="*/ 32 w 58"/>
                <a:gd name="T31"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60">
                  <a:moveTo>
                    <a:pt x="32" y="56"/>
                  </a:moveTo>
                  <a:cubicBezTo>
                    <a:pt x="30" y="54"/>
                    <a:pt x="31" y="55"/>
                    <a:pt x="24" y="48"/>
                  </a:cubicBezTo>
                  <a:cubicBezTo>
                    <a:pt x="17" y="40"/>
                    <a:pt x="14" y="36"/>
                    <a:pt x="14" y="36"/>
                  </a:cubicBezTo>
                  <a:cubicBezTo>
                    <a:pt x="8" y="30"/>
                    <a:pt x="14" y="37"/>
                    <a:pt x="7" y="29"/>
                  </a:cubicBezTo>
                  <a:cubicBezTo>
                    <a:pt x="3" y="24"/>
                    <a:pt x="1" y="20"/>
                    <a:pt x="1" y="17"/>
                  </a:cubicBezTo>
                  <a:cubicBezTo>
                    <a:pt x="0" y="13"/>
                    <a:pt x="3" y="9"/>
                    <a:pt x="7" y="4"/>
                  </a:cubicBezTo>
                  <a:cubicBezTo>
                    <a:pt x="10" y="2"/>
                    <a:pt x="13" y="0"/>
                    <a:pt x="17" y="1"/>
                  </a:cubicBezTo>
                  <a:cubicBezTo>
                    <a:pt x="21" y="1"/>
                    <a:pt x="25" y="3"/>
                    <a:pt x="29" y="6"/>
                  </a:cubicBezTo>
                  <a:cubicBezTo>
                    <a:pt x="31" y="8"/>
                    <a:pt x="31" y="8"/>
                    <a:pt x="31" y="8"/>
                  </a:cubicBezTo>
                  <a:cubicBezTo>
                    <a:pt x="33" y="11"/>
                    <a:pt x="37" y="15"/>
                    <a:pt x="38" y="15"/>
                  </a:cubicBezTo>
                  <a:cubicBezTo>
                    <a:pt x="42" y="20"/>
                    <a:pt x="40" y="18"/>
                    <a:pt x="44" y="22"/>
                  </a:cubicBezTo>
                  <a:cubicBezTo>
                    <a:pt x="51" y="29"/>
                    <a:pt x="50" y="29"/>
                    <a:pt x="54" y="33"/>
                  </a:cubicBezTo>
                  <a:cubicBezTo>
                    <a:pt x="57" y="37"/>
                    <a:pt x="58" y="40"/>
                    <a:pt x="58" y="44"/>
                  </a:cubicBezTo>
                  <a:cubicBezTo>
                    <a:pt x="58" y="47"/>
                    <a:pt x="56" y="50"/>
                    <a:pt x="53" y="54"/>
                  </a:cubicBezTo>
                  <a:cubicBezTo>
                    <a:pt x="49" y="58"/>
                    <a:pt x="45" y="60"/>
                    <a:pt x="42" y="60"/>
                  </a:cubicBezTo>
                  <a:cubicBezTo>
                    <a:pt x="39" y="60"/>
                    <a:pt x="36" y="59"/>
                    <a:pt x="32" y="5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18" name="Freeform 79">
              <a:extLst>
                <a:ext uri="{FF2B5EF4-FFF2-40B4-BE49-F238E27FC236}">
                  <a16:creationId xmlns:a16="http://schemas.microsoft.com/office/drawing/2014/main" id="{501A6B8C-11DF-404A-89DD-354DA4C193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800114">
              <a:off x="869193" y="1989904"/>
              <a:ext cx="743890" cy="1195221"/>
            </a:xfrm>
            <a:custGeom>
              <a:avLst/>
              <a:gdLst>
                <a:gd name="T0" fmla="*/ 15 w 49"/>
                <a:gd name="T1" fmla="*/ 65 h 79"/>
                <a:gd name="T2" fmla="*/ 12 w 49"/>
                <a:gd name="T3" fmla="*/ 54 h 79"/>
                <a:gd name="T4" fmla="*/ 8 w 49"/>
                <a:gd name="T5" fmla="*/ 33 h 79"/>
                <a:gd name="T6" fmla="*/ 38 w 49"/>
                <a:gd name="T7" fmla="*/ 24 h 79"/>
                <a:gd name="T8" fmla="*/ 45 w 49"/>
                <a:gd name="T9" fmla="*/ 70 h 79"/>
                <a:gd name="T10" fmla="*/ 15 w 49"/>
                <a:gd name="T11" fmla="*/ 65 h 79"/>
              </a:gdLst>
              <a:ahLst/>
              <a:cxnLst>
                <a:cxn ang="0">
                  <a:pos x="T0" y="T1"/>
                </a:cxn>
                <a:cxn ang="0">
                  <a:pos x="T2" y="T3"/>
                </a:cxn>
                <a:cxn ang="0">
                  <a:pos x="T4" y="T5"/>
                </a:cxn>
                <a:cxn ang="0">
                  <a:pos x="T6" y="T7"/>
                </a:cxn>
                <a:cxn ang="0">
                  <a:pos x="T8" y="T9"/>
                </a:cxn>
                <a:cxn ang="0">
                  <a:pos x="T10" y="T11"/>
                </a:cxn>
              </a:cxnLst>
              <a:rect l="0" t="0" r="r" b="b"/>
              <a:pathLst>
                <a:path w="49" h="79">
                  <a:moveTo>
                    <a:pt x="15" y="65"/>
                  </a:moveTo>
                  <a:cubicBezTo>
                    <a:pt x="14" y="59"/>
                    <a:pt x="13" y="58"/>
                    <a:pt x="12" y="54"/>
                  </a:cubicBezTo>
                  <a:cubicBezTo>
                    <a:pt x="11" y="45"/>
                    <a:pt x="10" y="40"/>
                    <a:pt x="8" y="33"/>
                  </a:cubicBezTo>
                  <a:cubicBezTo>
                    <a:pt x="0" y="9"/>
                    <a:pt x="34" y="0"/>
                    <a:pt x="38" y="24"/>
                  </a:cubicBezTo>
                  <a:cubicBezTo>
                    <a:pt x="43" y="43"/>
                    <a:pt x="49" y="60"/>
                    <a:pt x="45" y="70"/>
                  </a:cubicBezTo>
                  <a:cubicBezTo>
                    <a:pt x="38" y="77"/>
                    <a:pt x="19" y="79"/>
                    <a:pt x="15" y="6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19" name="Freeform 85">
              <a:extLst>
                <a:ext uri="{FF2B5EF4-FFF2-40B4-BE49-F238E27FC236}">
                  <a16:creationId xmlns:a16="http://schemas.microsoft.com/office/drawing/2014/main" id="{14D1F65C-CD34-4E1F-8743-D3879A8712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800114">
              <a:off x="1316205" y="967005"/>
              <a:ext cx="541011" cy="981989"/>
            </a:xfrm>
            <a:custGeom>
              <a:avLst/>
              <a:gdLst>
                <a:gd name="T0" fmla="*/ 36 w 36"/>
                <a:gd name="T1" fmla="*/ 15 h 65"/>
                <a:gd name="T2" fmla="*/ 34 w 36"/>
                <a:gd name="T3" fmla="*/ 5 h 65"/>
                <a:gd name="T4" fmla="*/ 28 w 36"/>
                <a:gd name="T5" fmla="*/ 1 h 65"/>
                <a:gd name="T6" fmla="*/ 23 w 36"/>
                <a:gd name="T7" fmla="*/ 0 h 65"/>
                <a:gd name="T8" fmla="*/ 13 w 36"/>
                <a:gd name="T9" fmla="*/ 1 h 65"/>
                <a:gd name="T10" fmla="*/ 7 w 36"/>
                <a:gd name="T11" fmla="*/ 9 h 65"/>
                <a:gd name="T12" fmla="*/ 4 w 36"/>
                <a:gd name="T13" fmla="*/ 19 h 65"/>
                <a:gd name="T14" fmla="*/ 0 w 36"/>
                <a:gd name="T15" fmla="*/ 44 h 65"/>
                <a:gd name="T16" fmla="*/ 1 w 36"/>
                <a:gd name="T17" fmla="*/ 58 h 65"/>
                <a:gd name="T18" fmla="*/ 8 w 36"/>
                <a:gd name="T19" fmla="*/ 64 h 65"/>
                <a:gd name="T20" fmla="*/ 16 w 36"/>
                <a:gd name="T21" fmla="*/ 65 h 65"/>
                <a:gd name="T22" fmla="*/ 25 w 36"/>
                <a:gd name="T23" fmla="*/ 63 h 65"/>
                <a:gd name="T24" fmla="*/ 31 w 36"/>
                <a:gd name="T25" fmla="*/ 55 h 65"/>
                <a:gd name="T26" fmla="*/ 34 w 36"/>
                <a:gd name="T27" fmla="*/ 40 h 65"/>
                <a:gd name="T28" fmla="*/ 36 w 36"/>
                <a:gd name="T29" fmla="*/ 1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65">
                  <a:moveTo>
                    <a:pt x="36" y="15"/>
                  </a:moveTo>
                  <a:cubicBezTo>
                    <a:pt x="36" y="10"/>
                    <a:pt x="35" y="7"/>
                    <a:pt x="34" y="5"/>
                  </a:cubicBezTo>
                  <a:cubicBezTo>
                    <a:pt x="33" y="3"/>
                    <a:pt x="31" y="2"/>
                    <a:pt x="28" y="1"/>
                  </a:cubicBezTo>
                  <a:cubicBezTo>
                    <a:pt x="27" y="1"/>
                    <a:pt x="25" y="1"/>
                    <a:pt x="23" y="0"/>
                  </a:cubicBezTo>
                  <a:cubicBezTo>
                    <a:pt x="19" y="0"/>
                    <a:pt x="16" y="0"/>
                    <a:pt x="13" y="1"/>
                  </a:cubicBezTo>
                  <a:cubicBezTo>
                    <a:pt x="11" y="2"/>
                    <a:pt x="9" y="4"/>
                    <a:pt x="7" y="9"/>
                  </a:cubicBezTo>
                  <a:cubicBezTo>
                    <a:pt x="6" y="13"/>
                    <a:pt x="5" y="17"/>
                    <a:pt x="4" y="19"/>
                  </a:cubicBezTo>
                  <a:cubicBezTo>
                    <a:pt x="2" y="29"/>
                    <a:pt x="0" y="44"/>
                    <a:pt x="0" y="44"/>
                  </a:cubicBezTo>
                  <a:cubicBezTo>
                    <a:pt x="0" y="50"/>
                    <a:pt x="0" y="55"/>
                    <a:pt x="1" y="58"/>
                  </a:cubicBezTo>
                  <a:cubicBezTo>
                    <a:pt x="2" y="61"/>
                    <a:pt x="5" y="63"/>
                    <a:pt x="8" y="64"/>
                  </a:cubicBezTo>
                  <a:cubicBezTo>
                    <a:pt x="11" y="65"/>
                    <a:pt x="13" y="65"/>
                    <a:pt x="16" y="65"/>
                  </a:cubicBezTo>
                  <a:cubicBezTo>
                    <a:pt x="19" y="65"/>
                    <a:pt x="22" y="64"/>
                    <a:pt x="25" y="63"/>
                  </a:cubicBezTo>
                  <a:cubicBezTo>
                    <a:pt x="28" y="61"/>
                    <a:pt x="30" y="59"/>
                    <a:pt x="31" y="55"/>
                  </a:cubicBezTo>
                  <a:cubicBezTo>
                    <a:pt x="32" y="50"/>
                    <a:pt x="31" y="54"/>
                    <a:pt x="34" y="40"/>
                  </a:cubicBezTo>
                  <a:lnTo>
                    <a:pt x="36" y="1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20" name="Freeform 80">
              <a:extLst>
                <a:ext uri="{FF2B5EF4-FFF2-40B4-BE49-F238E27FC236}">
                  <a16:creationId xmlns:a16="http://schemas.microsoft.com/office/drawing/2014/main" id="{E5C58F66-1B6C-4935-9BB4-583D612CD2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62739" y="2385730"/>
              <a:ext cx="985733" cy="504616"/>
            </a:xfrm>
            <a:custGeom>
              <a:avLst/>
              <a:gdLst>
                <a:gd name="T0" fmla="*/ 53 w 66"/>
                <a:gd name="T1" fmla="*/ 33 h 34"/>
                <a:gd name="T2" fmla="*/ 39 w 66"/>
                <a:gd name="T3" fmla="*/ 33 h 34"/>
                <a:gd name="T4" fmla="*/ 21 w 66"/>
                <a:gd name="T5" fmla="*/ 33 h 34"/>
                <a:gd name="T6" fmla="*/ 12 w 66"/>
                <a:gd name="T7" fmla="*/ 32 h 34"/>
                <a:gd name="T8" fmla="*/ 3 w 66"/>
                <a:gd name="T9" fmla="*/ 28 h 34"/>
                <a:gd name="T10" fmla="*/ 0 w 66"/>
                <a:gd name="T11" fmla="*/ 21 h 34"/>
                <a:gd name="T12" fmla="*/ 0 w 66"/>
                <a:gd name="T13" fmla="*/ 16 h 34"/>
                <a:gd name="T14" fmla="*/ 3 w 66"/>
                <a:gd name="T15" fmla="*/ 7 h 34"/>
                <a:gd name="T16" fmla="*/ 11 w 66"/>
                <a:gd name="T17" fmla="*/ 3 h 34"/>
                <a:gd name="T18" fmla="*/ 23 w 66"/>
                <a:gd name="T19" fmla="*/ 2 h 34"/>
                <a:gd name="T20" fmla="*/ 43 w 66"/>
                <a:gd name="T21" fmla="*/ 0 h 34"/>
                <a:gd name="T22" fmla="*/ 48 w 66"/>
                <a:gd name="T23" fmla="*/ 0 h 34"/>
                <a:gd name="T24" fmla="*/ 62 w 66"/>
                <a:gd name="T25" fmla="*/ 4 h 34"/>
                <a:gd name="T26" fmla="*/ 66 w 66"/>
                <a:gd name="T27" fmla="*/ 13 h 34"/>
                <a:gd name="T28" fmla="*/ 66 w 66"/>
                <a:gd name="T29" fmla="*/ 20 h 34"/>
                <a:gd name="T30" fmla="*/ 62 w 66"/>
                <a:gd name="T31" fmla="*/ 29 h 34"/>
                <a:gd name="T32" fmla="*/ 53 w 66"/>
                <a:gd name="T33"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34">
                  <a:moveTo>
                    <a:pt x="53" y="33"/>
                  </a:moveTo>
                  <a:cubicBezTo>
                    <a:pt x="47" y="33"/>
                    <a:pt x="53" y="34"/>
                    <a:pt x="39" y="33"/>
                  </a:cubicBezTo>
                  <a:cubicBezTo>
                    <a:pt x="24" y="33"/>
                    <a:pt x="21" y="33"/>
                    <a:pt x="21" y="33"/>
                  </a:cubicBezTo>
                  <a:cubicBezTo>
                    <a:pt x="12" y="32"/>
                    <a:pt x="12" y="32"/>
                    <a:pt x="12" y="32"/>
                  </a:cubicBezTo>
                  <a:cubicBezTo>
                    <a:pt x="7" y="31"/>
                    <a:pt x="4" y="30"/>
                    <a:pt x="3" y="28"/>
                  </a:cubicBezTo>
                  <a:cubicBezTo>
                    <a:pt x="1" y="26"/>
                    <a:pt x="0" y="24"/>
                    <a:pt x="0" y="21"/>
                  </a:cubicBezTo>
                  <a:cubicBezTo>
                    <a:pt x="0" y="21"/>
                    <a:pt x="0" y="19"/>
                    <a:pt x="0" y="16"/>
                  </a:cubicBezTo>
                  <a:cubicBezTo>
                    <a:pt x="0" y="13"/>
                    <a:pt x="1" y="10"/>
                    <a:pt x="3" y="7"/>
                  </a:cubicBezTo>
                  <a:cubicBezTo>
                    <a:pt x="4" y="5"/>
                    <a:pt x="7" y="3"/>
                    <a:pt x="11" y="3"/>
                  </a:cubicBezTo>
                  <a:cubicBezTo>
                    <a:pt x="16" y="2"/>
                    <a:pt x="20" y="2"/>
                    <a:pt x="23" y="2"/>
                  </a:cubicBezTo>
                  <a:cubicBezTo>
                    <a:pt x="32" y="1"/>
                    <a:pt x="37" y="0"/>
                    <a:pt x="43" y="0"/>
                  </a:cubicBezTo>
                  <a:cubicBezTo>
                    <a:pt x="48" y="0"/>
                    <a:pt x="48" y="0"/>
                    <a:pt x="48" y="0"/>
                  </a:cubicBezTo>
                  <a:cubicBezTo>
                    <a:pt x="54" y="1"/>
                    <a:pt x="59" y="3"/>
                    <a:pt x="62" y="4"/>
                  </a:cubicBezTo>
                  <a:cubicBezTo>
                    <a:pt x="65" y="6"/>
                    <a:pt x="66" y="9"/>
                    <a:pt x="66" y="13"/>
                  </a:cubicBezTo>
                  <a:cubicBezTo>
                    <a:pt x="66" y="15"/>
                    <a:pt x="66" y="17"/>
                    <a:pt x="66" y="20"/>
                  </a:cubicBezTo>
                  <a:cubicBezTo>
                    <a:pt x="65" y="23"/>
                    <a:pt x="64" y="26"/>
                    <a:pt x="62" y="29"/>
                  </a:cubicBezTo>
                  <a:cubicBezTo>
                    <a:pt x="60" y="31"/>
                    <a:pt x="57" y="32"/>
                    <a:pt x="53" y="33"/>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21" name="Freeform 84">
              <a:extLst>
                <a:ext uri="{FF2B5EF4-FFF2-40B4-BE49-F238E27FC236}">
                  <a16:creationId xmlns:a16="http://schemas.microsoft.com/office/drawing/2014/main" id="{F41F116D-556B-4BC2-9DCD-46DA7CCC0E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874527">
              <a:off x="10288245" y="954724"/>
              <a:ext cx="852074" cy="892781"/>
            </a:xfrm>
            <a:custGeom>
              <a:avLst/>
              <a:gdLst>
                <a:gd name="T0" fmla="*/ 4 w 57"/>
                <a:gd name="T1" fmla="*/ 34 h 60"/>
                <a:gd name="T2" fmla="*/ 17 w 57"/>
                <a:gd name="T3" fmla="*/ 18 h 60"/>
                <a:gd name="T4" fmla="*/ 26 w 57"/>
                <a:gd name="T5" fmla="*/ 8 h 60"/>
                <a:gd name="T6" fmla="*/ 29 w 57"/>
                <a:gd name="T7" fmla="*/ 5 h 60"/>
                <a:gd name="T8" fmla="*/ 41 w 57"/>
                <a:gd name="T9" fmla="*/ 0 h 60"/>
                <a:gd name="T10" fmla="*/ 51 w 57"/>
                <a:gd name="T11" fmla="*/ 6 h 60"/>
                <a:gd name="T12" fmla="*/ 56 w 57"/>
                <a:gd name="T13" fmla="*/ 16 h 60"/>
                <a:gd name="T14" fmla="*/ 51 w 57"/>
                <a:gd name="T15" fmla="*/ 28 h 60"/>
                <a:gd name="T16" fmla="*/ 29 w 57"/>
                <a:gd name="T17" fmla="*/ 53 h 60"/>
                <a:gd name="T18" fmla="*/ 17 w 57"/>
                <a:gd name="T19" fmla="*/ 59 h 60"/>
                <a:gd name="T20" fmla="*/ 5 w 57"/>
                <a:gd name="T21" fmla="*/ 54 h 60"/>
                <a:gd name="T22" fmla="*/ 0 w 57"/>
                <a:gd name="T23" fmla="*/ 45 h 60"/>
                <a:gd name="T24" fmla="*/ 4 w 57"/>
                <a:gd name="T25"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60">
                  <a:moveTo>
                    <a:pt x="4" y="34"/>
                  </a:moveTo>
                  <a:cubicBezTo>
                    <a:pt x="5" y="33"/>
                    <a:pt x="17" y="18"/>
                    <a:pt x="17" y="18"/>
                  </a:cubicBezTo>
                  <a:cubicBezTo>
                    <a:pt x="21" y="14"/>
                    <a:pt x="24" y="10"/>
                    <a:pt x="26" y="8"/>
                  </a:cubicBezTo>
                  <a:cubicBezTo>
                    <a:pt x="29" y="5"/>
                    <a:pt x="29" y="5"/>
                    <a:pt x="29" y="5"/>
                  </a:cubicBezTo>
                  <a:cubicBezTo>
                    <a:pt x="34" y="2"/>
                    <a:pt x="38" y="0"/>
                    <a:pt x="41" y="0"/>
                  </a:cubicBezTo>
                  <a:cubicBezTo>
                    <a:pt x="44" y="1"/>
                    <a:pt x="47" y="2"/>
                    <a:pt x="51" y="6"/>
                  </a:cubicBezTo>
                  <a:cubicBezTo>
                    <a:pt x="55" y="10"/>
                    <a:pt x="57" y="13"/>
                    <a:pt x="56" y="16"/>
                  </a:cubicBezTo>
                  <a:cubicBezTo>
                    <a:pt x="56" y="19"/>
                    <a:pt x="54" y="23"/>
                    <a:pt x="51" y="28"/>
                  </a:cubicBezTo>
                  <a:cubicBezTo>
                    <a:pt x="51" y="28"/>
                    <a:pt x="33" y="48"/>
                    <a:pt x="29" y="53"/>
                  </a:cubicBezTo>
                  <a:cubicBezTo>
                    <a:pt x="25" y="57"/>
                    <a:pt x="21" y="59"/>
                    <a:pt x="17" y="59"/>
                  </a:cubicBezTo>
                  <a:cubicBezTo>
                    <a:pt x="13" y="60"/>
                    <a:pt x="9" y="58"/>
                    <a:pt x="5" y="54"/>
                  </a:cubicBezTo>
                  <a:cubicBezTo>
                    <a:pt x="2" y="51"/>
                    <a:pt x="0" y="48"/>
                    <a:pt x="0" y="45"/>
                  </a:cubicBezTo>
                  <a:cubicBezTo>
                    <a:pt x="0" y="42"/>
                    <a:pt x="2" y="38"/>
                    <a:pt x="4" y="3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22" name="Freeform 87">
              <a:extLst>
                <a:ext uri="{FF2B5EF4-FFF2-40B4-BE49-F238E27FC236}">
                  <a16:creationId xmlns:a16="http://schemas.microsoft.com/office/drawing/2014/main" id="{DE46F0F4-2435-4BDC-A92C-EB13608804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20630858">
              <a:off x="10224385" y="3437261"/>
              <a:ext cx="824227" cy="881691"/>
            </a:xfrm>
            <a:custGeom>
              <a:avLst/>
              <a:gdLst>
                <a:gd name="T0" fmla="*/ 0 w 55"/>
                <a:gd name="T1" fmla="*/ 17 h 59"/>
                <a:gd name="T2" fmla="*/ 1 w 55"/>
                <a:gd name="T3" fmla="*/ 11 h 59"/>
                <a:gd name="T4" fmla="*/ 4 w 55"/>
                <a:gd name="T5" fmla="*/ 6 h 59"/>
                <a:gd name="T6" fmla="*/ 7 w 55"/>
                <a:gd name="T7" fmla="*/ 4 h 59"/>
                <a:gd name="T8" fmla="*/ 14 w 55"/>
                <a:gd name="T9" fmla="*/ 0 h 59"/>
                <a:gd name="T10" fmla="*/ 23 w 55"/>
                <a:gd name="T11" fmla="*/ 3 h 59"/>
                <a:gd name="T12" fmla="*/ 31 w 55"/>
                <a:gd name="T13" fmla="*/ 11 h 59"/>
                <a:gd name="T14" fmla="*/ 38 w 55"/>
                <a:gd name="T15" fmla="*/ 20 h 59"/>
                <a:gd name="T16" fmla="*/ 48 w 55"/>
                <a:gd name="T17" fmla="*/ 31 h 59"/>
                <a:gd name="T18" fmla="*/ 55 w 55"/>
                <a:gd name="T19" fmla="*/ 43 h 59"/>
                <a:gd name="T20" fmla="*/ 49 w 55"/>
                <a:gd name="T21" fmla="*/ 55 h 59"/>
                <a:gd name="T22" fmla="*/ 38 w 55"/>
                <a:gd name="T23" fmla="*/ 59 h 59"/>
                <a:gd name="T24" fmla="*/ 33 w 55"/>
                <a:gd name="T25" fmla="*/ 58 h 59"/>
                <a:gd name="T26" fmla="*/ 26 w 55"/>
                <a:gd name="T27" fmla="*/ 53 h 59"/>
                <a:gd name="T28" fmla="*/ 5 w 55"/>
                <a:gd name="T29" fmla="*/ 27 h 59"/>
                <a:gd name="T30" fmla="*/ 0 w 55"/>
                <a:gd name="T31" fmla="*/ 1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59">
                  <a:moveTo>
                    <a:pt x="0" y="17"/>
                  </a:moveTo>
                  <a:cubicBezTo>
                    <a:pt x="0" y="14"/>
                    <a:pt x="0" y="12"/>
                    <a:pt x="1" y="11"/>
                  </a:cubicBezTo>
                  <a:cubicBezTo>
                    <a:pt x="2" y="9"/>
                    <a:pt x="3" y="8"/>
                    <a:pt x="4" y="6"/>
                  </a:cubicBezTo>
                  <a:cubicBezTo>
                    <a:pt x="6" y="5"/>
                    <a:pt x="7" y="4"/>
                    <a:pt x="7" y="4"/>
                  </a:cubicBezTo>
                  <a:cubicBezTo>
                    <a:pt x="9" y="2"/>
                    <a:pt x="12" y="1"/>
                    <a:pt x="14" y="0"/>
                  </a:cubicBezTo>
                  <a:cubicBezTo>
                    <a:pt x="17" y="0"/>
                    <a:pt x="20" y="1"/>
                    <a:pt x="23" y="3"/>
                  </a:cubicBezTo>
                  <a:cubicBezTo>
                    <a:pt x="26" y="4"/>
                    <a:pt x="29" y="7"/>
                    <a:pt x="31" y="11"/>
                  </a:cubicBezTo>
                  <a:cubicBezTo>
                    <a:pt x="38" y="20"/>
                    <a:pt x="38" y="20"/>
                    <a:pt x="38" y="20"/>
                  </a:cubicBezTo>
                  <a:cubicBezTo>
                    <a:pt x="48" y="31"/>
                    <a:pt x="48" y="31"/>
                    <a:pt x="48" y="31"/>
                  </a:cubicBezTo>
                  <a:cubicBezTo>
                    <a:pt x="52" y="36"/>
                    <a:pt x="54" y="40"/>
                    <a:pt x="55" y="43"/>
                  </a:cubicBezTo>
                  <a:cubicBezTo>
                    <a:pt x="55" y="47"/>
                    <a:pt x="54" y="52"/>
                    <a:pt x="49" y="55"/>
                  </a:cubicBezTo>
                  <a:cubicBezTo>
                    <a:pt x="45" y="58"/>
                    <a:pt x="41" y="59"/>
                    <a:pt x="38" y="59"/>
                  </a:cubicBezTo>
                  <a:cubicBezTo>
                    <a:pt x="37" y="59"/>
                    <a:pt x="35" y="59"/>
                    <a:pt x="33" y="58"/>
                  </a:cubicBezTo>
                  <a:cubicBezTo>
                    <a:pt x="31" y="57"/>
                    <a:pt x="29" y="55"/>
                    <a:pt x="26" y="53"/>
                  </a:cubicBezTo>
                  <a:cubicBezTo>
                    <a:pt x="23" y="50"/>
                    <a:pt x="5" y="27"/>
                    <a:pt x="5" y="27"/>
                  </a:cubicBezTo>
                  <a:cubicBezTo>
                    <a:pt x="2" y="23"/>
                    <a:pt x="0" y="19"/>
                    <a:pt x="0" y="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grpSp>
      <p:sp>
        <p:nvSpPr>
          <p:cNvPr id="2" name="Título 1">
            <a:extLst>
              <a:ext uri="{FF2B5EF4-FFF2-40B4-BE49-F238E27FC236}">
                <a16:creationId xmlns:a16="http://schemas.microsoft.com/office/drawing/2014/main" id="{5C4A0CE4-37CB-48F3-B566-2CF5803B93D1}"/>
              </a:ext>
            </a:extLst>
          </p:cNvPr>
          <p:cNvSpPr>
            <a:spLocks noGrp="1"/>
          </p:cNvSpPr>
          <p:nvPr>
            <p:ph type="title"/>
          </p:nvPr>
        </p:nvSpPr>
        <p:spPr>
          <a:xfrm>
            <a:off x="2066427" y="755332"/>
            <a:ext cx="8154137" cy="2803071"/>
          </a:xfrm>
        </p:spPr>
        <p:txBody>
          <a:bodyPr vert="horz" wrap="square" lIns="0" tIns="0" rIns="0" bIns="0" rtlCol="0" anchor="ctr" anchorCtr="0">
            <a:normAutofit/>
          </a:bodyPr>
          <a:lstStyle/>
          <a:p>
            <a:pPr algn="ctr"/>
            <a:r>
              <a:rPr lang="en-US" sz="4000" spc="-100" dirty="0"/>
              <a:t>FUTUROS ENCUENTROS/</a:t>
            </a:r>
            <a:r>
              <a:rPr lang="en-US" sz="4000" spc="-100" dirty="0" err="1"/>
              <a:t>clases</a:t>
            </a:r>
            <a:endParaRPr lang="en-US" sz="5400" spc="-100" dirty="0"/>
          </a:p>
        </p:txBody>
      </p:sp>
      <p:sp useBgFill="1">
        <p:nvSpPr>
          <p:cNvPr id="24" name="Freeform: Shape 23">
            <a:extLst>
              <a:ext uri="{FF2B5EF4-FFF2-40B4-BE49-F238E27FC236}">
                <a16:creationId xmlns:a16="http://schemas.microsoft.com/office/drawing/2014/main" id="{085AB271-571D-4C19-9FCC-C760834A89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5693226" y="359229"/>
            <a:ext cx="805544" cy="12191999"/>
          </a:xfrm>
          <a:custGeom>
            <a:avLst/>
            <a:gdLst>
              <a:gd name="connsiteX0" fmla="*/ 0 w 1214924"/>
              <a:gd name="connsiteY0" fmla="*/ 12191999 h 12191999"/>
              <a:gd name="connsiteX1" fmla="*/ 32 w 1214924"/>
              <a:gd name="connsiteY1" fmla="*/ 12166053 h 12191999"/>
              <a:gd name="connsiteX2" fmla="*/ 59979 w 1214924"/>
              <a:gd name="connsiteY2" fmla="*/ 9224089 h 12191999"/>
              <a:gd name="connsiteX3" fmla="*/ 120877 w 1214924"/>
              <a:gd name="connsiteY3" fmla="*/ 8004225 h 12191999"/>
              <a:gd name="connsiteX4" fmla="*/ 59979 w 1214924"/>
              <a:gd name="connsiteY4" fmla="*/ 7211315 h 12191999"/>
              <a:gd name="connsiteX5" fmla="*/ 59979 w 1214924"/>
              <a:gd name="connsiteY5" fmla="*/ 6601383 h 12191999"/>
              <a:gd name="connsiteX6" fmla="*/ 59979 w 1214924"/>
              <a:gd name="connsiteY6" fmla="*/ 5015562 h 12191999"/>
              <a:gd name="connsiteX7" fmla="*/ 120877 w 1214924"/>
              <a:gd name="connsiteY7" fmla="*/ 3185768 h 12191999"/>
              <a:gd name="connsiteX8" fmla="*/ 74847 w 1214924"/>
              <a:gd name="connsiteY8" fmla="*/ 4714 h 12191999"/>
              <a:gd name="connsiteX9" fmla="*/ 74778 w 1214924"/>
              <a:gd name="connsiteY9" fmla="*/ 0 h 12191999"/>
              <a:gd name="connsiteX10" fmla="*/ 1214924 w 1214924"/>
              <a:gd name="connsiteY10" fmla="*/ 0 h 12191999"/>
              <a:gd name="connsiteX11" fmla="*/ 1214924 w 1214924"/>
              <a:gd name="connsiteY11" fmla="*/ 12191999 h 12191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4924" h="12191999">
                <a:moveTo>
                  <a:pt x="0" y="12191999"/>
                </a:moveTo>
                <a:lnTo>
                  <a:pt x="32" y="12166053"/>
                </a:lnTo>
                <a:cubicBezTo>
                  <a:pt x="2886" y="11339787"/>
                  <a:pt x="14305" y="10367710"/>
                  <a:pt x="59979" y="9224089"/>
                </a:cubicBezTo>
                <a:cubicBezTo>
                  <a:pt x="120877" y="8004225"/>
                  <a:pt x="120877" y="8004225"/>
                  <a:pt x="120877" y="8004225"/>
                </a:cubicBezTo>
                <a:cubicBezTo>
                  <a:pt x="120877" y="7760253"/>
                  <a:pt x="59979" y="7516280"/>
                  <a:pt x="59979" y="7211315"/>
                </a:cubicBezTo>
                <a:cubicBezTo>
                  <a:pt x="59979" y="6906349"/>
                  <a:pt x="59979" y="6662377"/>
                  <a:pt x="59979" y="6601383"/>
                </a:cubicBezTo>
                <a:cubicBezTo>
                  <a:pt x="59979" y="5015562"/>
                  <a:pt x="59979" y="5015562"/>
                  <a:pt x="59979" y="5015562"/>
                </a:cubicBezTo>
                <a:cubicBezTo>
                  <a:pt x="120877" y="3185768"/>
                  <a:pt x="120877" y="3185768"/>
                  <a:pt x="120877" y="3185768"/>
                </a:cubicBezTo>
                <a:cubicBezTo>
                  <a:pt x="98040" y="1607571"/>
                  <a:pt x="83767" y="621197"/>
                  <a:pt x="74847" y="4714"/>
                </a:cubicBezTo>
                <a:lnTo>
                  <a:pt x="74778" y="0"/>
                </a:lnTo>
                <a:lnTo>
                  <a:pt x="1214924" y="0"/>
                </a:lnTo>
                <a:lnTo>
                  <a:pt x="1214924" y="12191999"/>
                </a:lnTo>
                <a:close/>
              </a:path>
            </a:pathLst>
          </a:custGeom>
          <a:ln>
            <a:noFill/>
          </a:ln>
        </p:spPr>
        <p:txBody>
          <a:bodyPr vert="horz" wrap="square" lIns="91440" tIns="45720" rIns="91440" bIns="45720" numCol="1" anchor="t" anchorCtr="0" compatLnSpc="1">
            <a:prstTxWarp prst="textNoShape">
              <a:avLst/>
            </a:prstTxWarp>
          </a:bodyPr>
          <a:lstStyle/>
          <a:p>
            <a:endParaRPr lang="en-US"/>
          </a:p>
        </p:txBody>
      </p:sp>
      <p:sp>
        <p:nvSpPr>
          <p:cNvPr id="4" name="CuadroTexto 3">
            <a:extLst>
              <a:ext uri="{FF2B5EF4-FFF2-40B4-BE49-F238E27FC236}">
                <a16:creationId xmlns:a16="http://schemas.microsoft.com/office/drawing/2014/main" id="{D54EB02B-64FA-4019-B7FB-EC4D25B88052}"/>
              </a:ext>
            </a:extLst>
          </p:cNvPr>
          <p:cNvSpPr txBox="1"/>
          <p:nvPr/>
        </p:nvSpPr>
        <p:spPr>
          <a:xfrm>
            <a:off x="2215542" y="526485"/>
            <a:ext cx="7743170" cy="8594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20000"/>
              </a:lnSpc>
              <a:spcBef>
                <a:spcPts val="1000"/>
              </a:spcBef>
              <a:buFont typeface="Arial"/>
              <a:buChar char="•"/>
            </a:pPr>
            <a:endParaRPr lang="es-ES" dirty="0"/>
          </a:p>
          <a:p>
            <a:pPr marL="285750" indent="-285750">
              <a:lnSpc>
                <a:spcPct val="120000"/>
              </a:lnSpc>
              <a:spcBef>
                <a:spcPts val="1000"/>
              </a:spcBef>
              <a:buFont typeface="Arial"/>
              <a:buChar char="•"/>
            </a:pPr>
            <a:endParaRPr lang="es-ES" dirty="0"/>
          </a:p>
        </p:txBody>
      </p:sp>
      <p:sp>
        <p:nvSpPr>
          <p:cNvPr id="23" name="CuadroTexto 1">
            <a:extLst>
              <a:ext uri="{FF2B5EF4-FFF2-40B4-BE49-F238E27FC236}">
                <a16:creationId xmlns:a16="http://schemas.microsoft.com/office/drawing/2014/main" id="{1913BD73-4177-4F86-975B-230A51F75D4D}"/>
              </a:ext>
            </a:extLst>
          </p:cNvPr>
          <p:cNvSpPr txBox="1"/>
          <p:nvPr/>
        </p:nvSpPr>
        <p:spPr>
          <a:xfrm>
            <a:off x="2305050" y="2562225"/>
            <a:ext cx="7820025" cy="175432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a:ea typeface="+mn-lt"/>
                <a:cs typeface="+mn-lt"/>
              </a:rPr>
              <a:t>DERMATOSIS FRECUENTES EN EL RECIÉN NACIDO</a:t>
            </a:r>
            <a:br>
              <a:rPr lang="es-ES" dirty="0">
                <a:ea typeface="+mn-lt"/>
                <a:cs typeface="+mn-lt"/>
              </a:rPr>
            </a:br>
            <a:r>
              <a:rPr lang="es-ES" dirty="0">
                <a:ea typeface="+mn-lt"/>
                <a:cs typeface="+mn-lt"/>
              </a:rPr>
              <a:t>DERMATOSIS FRECUENTES EN LA INFANCIA Y ADOLESCENCIA. DERMATITIS ATÓPICA/ACNÉ. </a:t>
            </a:r>
          </a:p>
          <a:p>
            <a:r>
              <a:rPr lang="es-ES" dirty="0">
                <a:ea typeface="+mn-lt"/>
                <a:cs typeface="+mn-lt"/>
              </a:rPr>
              <a:t>DERMATOSIS EN EL ADULTO MAYOR </a:t>
            </a:r>
          </a:p>
          <a:p>
            <a:endParaRPr lang="es-ES" dirty="0">
              <a:ea typeface="+mn-lt"/>
              <a:cs typeface="+mn-lt"/>
            </a:endParaRPr>
          </a:p>
          <a:p>
            <a:pPr algn="l"/>
            <a:endParaRPr lang="es-ES" dirty="0"/>
          </a:p>
        </p:txBody>
      </p:sp>
    </p:spTree>
    <p:extLst>
      <p:ext uri="{BB962C8B-B14F-4D97-AF65-F5344CB8AC3E}">
        <p14:creationId xmlns:p14="http://schemas.microsoft.com/office/powerpoint/2010/main" val="18291774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5C3FC-6172-405C-9AFC-93072A8DCF6C}"/>
              </a:ext>
            </a:extLst>
          </p:cNvPr>
          <p:cNvSpPr>
            <a:spLocks noGrp="1"/>
          </p:cNvSpPr>
          <p:nvPr>
            <p:ph type="title"/>
          </p:nvPr>
        </p:nvSpPr>
        <p:spPr/>
        <p:txBody>
          <a:bodyPr vert="horz" lIns="91440" tIns="45720" rIns="91440" bIns="45720" rtlCol="0" anchor="ctr">
            <a:normAutofit/>
          </a:bodyPr>
          <a:lstStyle/>
          <a:p>
            <a:r>
              <a:rPr lang="es-ES"/>
              <a:t>DERMATOSIS FRECUENTES EN EL RECIÉN NACIDO</a:t>
            </a:r>
          </a:p>
        </p:txBody>
      </p:sp>
      <p:sp>
        <p:nvSpPr>
          <p:cNvPr id="170" name="Marcador de contenido 169">
            <a:extLst>
              <a:ext uri="{FF2B5EF4-FFF2-40B4-BE49-F238E27FC236}">
                <a16:creationId xmlns:a16="http://schemas.microsoft.com/office/drawing/2014/main" id="{51441D2F-84B6-4A18-BB56-7D5E6EC80EC5}"/>
              </a:ext>
            </a:extLst>
          </p:cNvPr>
          <p:cNvSpPr>
            <a:spLocks noGrp="1"/>
          </p:cNvSpPr>
          <p:nvPr>
            <p:ph idx="1"/>
          </p:nvPr>
        </p:nvSpPr>
        <p:spPr/>
        <p:txBody>
          <a:bodyPr vert="horz" lIns="91440" tIns="45720" rIns="91440" bIns="45720" rtlCol="0" anchor="t">
            <a:normAutofit/>
          </a:bodyPr>
          <a:lstStyle/>
          <a:p>
            <a:endParaRPr lang="es-ES" dirty="0"/>
          </a:p>
          <a:p>
            <a:endParaRPr lang="es-ES"/>
          </a:p>
          <a:p>
            <a:endParaRPr lang="es-ES"/>
          </a:p>
        </p:txBody>
      </p:sp>
    </p:spTree>
    <p:extLst>
      <p:ext uri="{BB962C8B-B14F-4D97-AF65-F5344CB8AC3E}">
        <p14:creationId xmlns:p14="http://schemas.microsoft.com/office/powerpoint/2010/main" val="4168138599"/>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obVTI">
  <a:themeElements>
    <a:clrScheme name="Blob V2">
      <a:dk1>
        <a:sysClr val="windowText" lastClr="000000"/>
      </a:dk1>
      <a:lt1>
        <a:sysClr val="window" lastClr="FFFFFF"/>
      </a:lt1>
      <a:dk2>
        <a:srgbClr val="0B2827"/>
      </a:dk2>
      <a:lt2>
        <a:srgbClr val="DAE3E3"/>
      </a:lt2>
      <a:accent1>
        <a:srgbClr val="B495C2"/>
      </a:accent1>
      <a:accent2>
        <a:srgbClr val="767E37"/>
      </a:accent2>
      <a:accent3>
        <a:srgbClr val="8FA3A3"/>
      </a:accent3>
      <a:accent4>
        <a:srgbClr val="CE7F01"/>
      </a:accent4>
      <a:accent5>
        <a:srgbClr val="D15A29"/>
      </a:accent5>
      <a:accent6>
        <a:srgbClr val="B88470"/>
      </a:accent6>
      <a:hlink>
        <a:srgbClr val="B57001"/>
      </a:hlink>
      <a:folHlink>
        <a:srgbClr val="996209"/>
      </a:folHlink>
    </a:clrScheme>
    <a:fontScheme name="Blob">
      <a:majorFont>
        <a:latin typeface="Sagona Book"/>
        <a:ea typeface=""/>
        <a:cs typeface=""/>
      </a:majorFont>
      <a:minorFont>
        <a:latin typeface="Avenir Next LT Pro"/>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bVTI" id="{06D3AACF-B619-4265-899F-5E2FB3A445D5}" vid="{F5918863-BA1A-4735-81A8-3E7BFBDA8478}"/>
    </a:ext>
  </a:extLst>
</a:theme>
</file>

<file path=ppt/theme/theme2.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DFloatVTI">
  <a:themeElements>
    <a:clrScheme name="AnalogousFromRegularSeed_2SEEDS">
      <a:dk1>
        <a:srgbClr val="000000"/>
      </a:dk1>
      <a:lt1>
        <a:srgbClr val="FFFFFF"/>
      </a:lt1>
      <a:dk2>
        <a:srgbClr val="41243D"/>
      </a:dk2>
      <a:lt2>
        <a:srgbClr val="E2E8E6"/>
      </a:lt2>
      <a:accent1>
        <a:srgbClr val="BC3053"/>
      </a:accent1>
      <a:accent2>
        <a:srgbClr val="CE429F"/>
      </a:accent2>
      <a:accent3>
        <a:srgbClr val="CE5942"/>
      </a:accent3>
      <a:accent4>
        <a:srgbClr val="2FB98E"/>
      </a:accent4>
      <a:accent5>
        <a:srgbClr val="3EB3C0"/>
      </a:accent5>
      <a:accent6>
        <a:srgbClr val="3073BC"/>
      </a:accent6>
      <a:hlink>
        <a:srgbClr val="31937A"/>
      </a:hlink>
      <a:folHlink>
        <a:srgbClr val="7F7F7F"/>
      </a:folHlink>
    </a:clrScheme>
    <a:fontScheme name="Float">
      <a:majorFont>
        <a:latin typeface="Sitka Heading"/>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Panorámica</PresentationFormat>
  <Paragraphs>0</Paragraphs>
  <Slides>44</Slides>
  <Notes>2</Notes>
  <HiddenSlides>0</HiddenSlides>
  <MMClips>0</MMClips>
  <ScaleCrop>false</ScaleCrop>
  <HeadingPairs>
    <vt:vector size="4" baseType="variant">
      <vt:variant>
        <vt:lpstr>Tema</vt:lpstr>
      </vt:variant>
      <vt:variant>
        <vt:i4>4</vt:i4>
      </vt:variant>
      <vt:variant>
        <vt:lpstr>Títulos de diapositiva</vt:lpstr>
      </vt:variant>
      <vt:variant>
        <vt:i4>44</vt:i4>
      </vt:variant>
    </vt:vector>
  </HeadingPairs>
  <TitlesOfParts>
    <vt:vector size="48" baseType="lpstr">
      <vt:lpstr>BlobVTI</vt:lpstr>
      <vt:lpstr>Mesh</vt:lpstr>
      <vt:lpstr>Office Theme</vt:lpstr>
      <vt:lpstr>3DFloatVTI</vt:lpstr>
      <vt:lpstr>ROTACIÓN DERMATOLOGÍA AGOSTO - SEPTIEMBRE 2020  </vt:lpstr>
      <vt:lpstr>Presentación de PowerPoint</vt:lpstr>
      <vt:lpstr>MICROBIOTA CUTÁNEA</vt:lpstr>
      <vt:lpstr>FLORA RESIDENTE</vt:lpstr>
      <vt:lpstr>Presentación de PowerPoint</vt:lpstr>
      <vt:lpstr>USO RACIONAL MEDICACIÓN TÓPICA </vt:lpstr>
      <vt:lpstr>Presentación de PowerPoint</vt:lpstr>
      <vt:lpstr>Presentación de PowerPoint</vt:lpstr>
      <vt:lpstr>Presentación de PowerPoint</vt:lpstr>
      <vt:lpstr>Presentación de PowerPoint</vt:lpstr>
      <vt:lpstr>Presentación de PowerPoint</vt:lpstr>
      <vt:lpstr>Presentación de PowerPoint</vt:lpstr>
      <vt:lpstr>Vehículos adecuados según el tipo de lesión </vt:lpstr>
      <vt:lpstr>Vehículos adecuados según el tipo de lesión </vt:lpstr>
      <vt:lpstr>Vehículos adecuados según el tipo de lesión y región de la piel  </vt:lpstr>
      <vt:lpstr>Vehículos adecuados según el tipo de lesión y región de la piel:  </vt:lpstr>
      <vt:lpstr>CORTICOIDES TÓPICOS</vt:lpstr>
      <vt:lpstr>USO RACIONAL </vt:lpstr>
      <vt:lpstr>Presentación de PowerPoint</vt:lpstr>
      <vt:lpstr>Potencia corticoides tópicos </vt:lpstr>
      <vt:lpstr>CORTICOIDES TÓPICOS</vt:lpstr>
      <vt:lpstr>Uso racional medicación sistémica </vt:lpstr>
      <vt:lpstr>TRATAMIENTO DEL PRURITO </vt:lpstr>
      <vt:lpstr>Xerosis:  suelen ser suficientes las medidas generales consistentes en la aplicación abundante de emolientes. </vt:lpstr>
      <vt:lpstr>ANTIHISTAMÍNICOS </vt:lpstr>
      <vt:lpstr> PRIMERA GENERACIÓN</vt:lpstr>
      <vt:lpstr>Presentación de PowerPoint</vt:lpstr>
      <vt:lpstr>PRIMERA GENERACIÓN </vt:lpstr>
      <vt:lpstr>HIDROXICINA Inhibidor competitivo (reversible) de los receptores H1.  La acción sedativa de la Hidroxicina parece deberse a la inhibición de la actividad de ciertas regiones subcorticales del sistema nervioso central (SNC). No es un depresor cortical. También tiende a inhibir las respuestas a la acetilcolina que son mediadas por receptores muscarínicos</vt:lpstr>
      <vt:lpstr>Presentación de PowerPoint</vt:lpstr>
      <vt:lpstr>Presentación de PowerPoint</vt:lpstr>
      <vt:lpstr>CORTICOIDES SISTÉMICOS</vt:lpstr>
      <vt:lpstr>ANTIMICROBIANOS</vt:lpstr>
      <vt:lpstr>AGENTES QUERATOLÍTICOS</vt:lpstr>
      <vt:lpstr>P E R L A S </vt:lpstr>
      <vt:lpstr>P E R L A S </vt:lpstr>
      <vt:lpstr>P E R L A S </vt:lpstr>
      <vt:lpstr>P E R L A S </vt:lpstr>
      <vt:lpstr>P E R L A S </vt:lpstr>
      <vt:lpstr>P E R L A S </vt:lpstr>
      <vt:lpstr>Presentación de PowerPoint</vt:lpstr>
      <vt:lpstr>Dermatosis relacionadas con la exposición solar y la sequedad cutánea </vt:lpstr>
      <vt:lpstr>FUTUROS ENCUENTROS/clases</vt:lpstr>
      <vt:lpstr>DERMATOSIS FRECUENTES EN EL RECIÉN NACIDO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
  <cp:lastModifiedBy/>
  <cp:revision>1581</cp:revision>
  <dcterms:created xsi:type="dcterms:W3CDTF">2020-10-27T22:15:04Z</dcterms:created>
  <dcterms:modified xsi:type="dcterms:W3CDTF">2020-10-29T05:11:06Z</dcterms:modified>
</cp:coreProperties>
</file>