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7" r:id="rId1"/>
    <p:sldMasterId id="2147483648" r:id="rId2"/>
    <p:sldMasterId id="2147483899" r:id="rId3"/>
  </p:sldMasterIdLst>
  <p:notesMasterIdLst>
    <p:notesMasterId r:id="rId39"/>
  </p:notesMasterIdLst>
  <p:sldIdLst>
    <p:sldId id="257" r:id="rId4"/>
    <p:sldId id="293" r:id="rId5"/>
    <p:sldId id="295" r:id="rId6"/>
    <p:sldId id="259" r:id="rId7"/>
    <p:sldId id="260" r:id="rId8"/>
    <p:sldId id="261" r:id="rId9"/>
    <p:sldId id="298" r:id="rId10"/>
    <p:sldId id="297" r:id="rId11"/>
    <p:sldId id="296" r:id="rId12"/>
    <p:sldId id="264" r:id="rId13"/>
    <p:sldId id="266" r:id="rId14"/>
    <p:sldId id="299" r:id="rId15"/>
    <p:sldId id="303" r:id="rId16"/>
    <p:sldId id="305" r:id="rId17"/>
    <p:sldId id="289" r:id="rId18"/>
    <p:sldId id="290" r:id="rId19"/>
    <p:sldId id="307" r:id="rId20"/>
    <p:sldId id="308" r:id="rId21"/>
    <p:sldId id="315" r:id="rId22"/>
    <p:sldId id="320" r:id="rId23"/>
    <p:sldId id="318" r:id="rId24"/>
    <p:sldId id="317" r:id="rId25"/>
    <p:sldId id="319" r:id="rId26"/>
    <p:sldId id="309" r:id="rId27"/>
    <p:sldId id="322" r:id="rId28"/>
    <p:sldId id="311" r:id="rId29"/>
    <p:sldId id="313" r:id="rId30"/>
    <p:sldId id="314" r:id="rId31"/>
    <p:sldId id="271" r:id="rId32"/>
    <p:sldId id="274" r:id="rId33"/>
    <p:sldId id="265" r:id="rId34"/>
    <p:sldId id="269" r:id="rId35"/>
    <p:sldId id="268" r:id="rId36"/>
    <p:sldId id="267" r:id="rId37"/>
    <p:sldId id="27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8E11EE-9319-42BA-B6E6-BD44AB9B13E3}" v="4973" dt="2021-04-19T15:40:52.359"/>
    <p1510:client id="{82354672-8C47-4FB7-AADF-52CBF465D03A}" v="513" dt="2021-04-23T01:35:18.948"/>
    <p1510:client id="{EBA16244-CF8C-4364-B702-1E8BF5340157}" v="3578" dt="2021-04-23T05:25:05.5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4" autoAdjust="0"/>
    <p:restoredTop sz="94660"/>
  </p:normalViewPr>
  <p:slideViewPr>
    <p:cSldViewPr snapToGrid="0">
      <p:cViewPr varScale="1">
        <p:scale>
          <a:sx n="75" d="100"/>
          <a:sy n="75" d="100"/>
        </p:scale>
        <p:origin x="22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7B9BBA-5290-48ED-B372-85BBDDC65C8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B734DAE-A3B2-4786-8A24-FBCCCF980039}">
      <dgm:prSet/>
      <dgm:spPr/>
      <dgm:t>
        <a:bodyPr/>
        <a:lstStyle/>
        <a:p>
          <a:pPr rtl="0"/>
          <a:r>
            <a:rPr lang="en-US" b="1" dirty="0">
              <a:solidFill>
                <a:schemeClr val="bg1"/>
              </a:solidFill>
            </a:rPr>
            <a:t>Rotación Emergentología</a:t>
          </a:r>
          <a:r>
            <a:rPr lang="en-US" b="1" dirty="0">
              <a:solidFill>
                <a:schemeClr val="bg1"/>
              </a:solidFill>
              <a:latin typeface="Calibri Light" panose="020F0302020204030204"/>
            </a:rPr>
            <a:t> </a:t>
          </a:r>
          <a:br>
            <a:rPr lang="en-US" b="1" dirty="0">
              <a:solidFill>
                <a:schemeClr val="bg1"/>
              </a:solidFill>
              <a:latin typeface="Calibri Light" panose="020F0302020204030204"/>
            </a:rPr>
          </a:br>
          <a:r>
            <a:rPr lang="en-US" b="0" dirty="0">
              <a:solidFill>
                <a:schemeClr val="bg1"/>
              </a:solidFill>
            </a:rPr>
            <a:t>Hospital Castro Rendón</a:t>
          </a:r>
          <a:r>
            <a:rPr lang="en-US" b="0" dirty="0">
              <a:solidFill>
                <a:schemeClr val="bg1"/>
              </a:solidFill>
              <a:latin typeface="Calibri Light" panose="020F0302020204030204"/>
            </a:rPr>
            <a:t> </a:t>
          </a:r>
          <a:br>
            <a:rPr lang="en-US" b="1" dirty="0">
              <a:solidFill>
                <a:schemeClr val="bg1"/>
              </a:solidFill>
              <a:latin typeface="Calibri Light" panose="020F0302020204030204"/>
            </a:rPr>
          </a:br>
          <a:r>
            <a:rPr lang="en-US" b="0" dirty="0">
              <a:solidFill>
                <a:schemeClr val="bg1"/>
              </a:solidFill>
              <a:latin typeface="Calibri Light" panose="020F0302020204030204"/>
            </a:rPr>
            <a:t>De María - RMG</a:t>
          </a:r>
          <a:r>
            <a:rPr lang="en-US" b="0" dirty="0">
              <a:solidFill>
                <a:schemeClr val="bg1"/>
              </a:solidFill>
            </a:rPr>
            <a:t> SMA </a:t>
          </a:r>
          <a:br>
            <a:rPr lang="en-US" b="0" dirty="0">
              <a:solidFill>
                <a:schemeClr val="bg1"/>
              </a:solidFill>
            </a:rPr>
          </a:br>
          <a:r>
            <a:rPr lang="en-US" b="1" dirty="0">
              <a:solidFill>
                <a:schemeClr val="bg1"/>
              </a:solidFill>
              <a:latin typeface="Calibri Light" panose="020F0302020204030204"/>
            </a:rPr>
            <a:t> </a:t>
          </a:r>
          <a:r>
            <a:rPr lang="en-US" b="1" dirty="0">
              <a:solidFill>
                <a:schemeClr val="bg1"/>
              </a:solidFill>
            </a:rPr>
            <a:t> </a:t>
          </a:r>
          <a:endParaRPr lang="en-US" b="0" dirty="0">
            <a:solidFill>
              <a:schemeClr val="bg1"/>
            </a:solidFill>
            <a:latin typeface="Calibri Light" panose="020F0302020204030204"/>
          </a:endParaRPr>
        </a:p>
      </dgm:t>
    </dgm:pt>
    <dgm:pt modelId="{A76433C4-8D46-4C50-A669-75E67587B9ED}" type="parTrans" cxnId="{781098D7-02CF-4CED-BFC7-8A707B4065E9}">
      <dgm:prSet/>
      <dgm:spPr/>
      <dgm:t>
        <a:bodyPr/>
        <a:lstStyle/>
        <a:p>
          <a:endParaRPr lang="en-US"/>
        </a:p>
      </dgm:t>
    </dgm:pt>
    <dgm:pt modelId="{F1962238-EB89-4033-86FF-47C99CAD0C12}" type="sibTrans" cxnId="{781098D7-02CF-4CED-BFC7-8A707B4065E9}">
      <dgm:prSet/>
      <dgm:spPr/>
      <dgm:t>
        <a:bodyPr/>
        <a:lstStyle/>
        <a:p>
          <a:endParaRPr lang="en-US"/>
        </a:p>
      </dgm:t>
    </dgm:pt>
    <dgm:pt modelId="{4F1B393F-ACB6-4B54-8C72-A25515BF9C02}">
      <dgm:prSet/>
      <dgm:spPr/>
      <dgm:t>
        <a:bodyPr/>
        <a:lstStyle/>
        <a:p>
          <a:r>
            <a:rPr lang="en-US" b="1" dirty="0">
              <a:solidFill>
                <a:schemeClr val="bg1"/>
              </a:solidFill>
            </a:rPr>
            <a:t>Abril 2021</a:t>
          </a:r>
          <a:endParaRPr lang="en-US" dirty="0">
            <a:solidFill>
              <a:schemeClr val="bg1"/>
            </a:solidFill>
          </a:endParaRPr>
        </a:p>
      </dgm:t>
    </dgm:pt>
    <dgm:pt modelId="{B7143640-D13A-426C-A304-46228A970FB3}" type="parTrans" cxnId="{964B944C-5E23-402D-833B-7AF318D05F07}">
      <dgm:prSet/>
      <dgm:spPr/>
      <dgm:t>
        <a:bodyPr/>
        <a:lstStyle/>
        <a:p>
          <a:endParaRPr lang="en-US"/>
        </a:p>
      </dgm:t>
    </dgm:pt>
    <dgm:pt modelId="{632E02F6-FB24-4E07-A3D1-A92F87E86C03}" type="sibTrans" cxnId="{964B944C-5E23-402D-833B-7AF318D05F07}">
      <dgm:prSet/>
      <dgm:spPr/>
      <dgm:t>
        <a:bodyPr/>
        <a:lstStyle/>
        <a:p>
          <a:endParaRPr lang="en-US"/>
        </a:p>
      </dgm:t>
    </dgm:pt>
    <dgm:pt modelId="{E6560AA1-6A4E-4AB9-94AC-EF10DBAF29F8}" type="pres">
      <dgm:prSet presAssocID="{377B9BBA-5290-48ED-B372-85BBDDC65C80}" presName="vert0" presStyleCnt="0">
        <dgm:presLayoutVars>
          <dgm:dir/>
          <dgm:animOne val="branch"/>
          <dgm:animLvl val="lvl"/>
        </dgm:presLayoutVars>
      </dgm:prSet>
      <dgm:spPr/>
    </dgm:pt>
    <dgm:pt modelId="{3217B020-70C4-45B4-BB65-4E2DD507B277}" type="pres">
      <dgm:prSet presAssocID="{BB734DAE-A3B2-4786-8A24-FBCCCF980039}" presName="thickLine" presStyleLbl="alignNode1" presStyleIdx="0" presStyleCnt="2"/>
      <dgm:spPr/>
    </dgm:pt>
    <dgm:pt modelId="{46C947EA-A0CF-4B1E-96A7-CFC9EE81C3D2}" type="pres">
      <dgm:prSet presAssocID="{BB734DAE-A3B2-4786-8A24-FBCCCF980039}" presName="horz1" presStyleCnt="0"/>
      <dgm:spPr/>
    </dgm:pt>
    <dgm:pt modelId="{91B6948E-3B59-4F91-82DD-29C08D82D5B0}" type="pres">
      <dgm:prSet presAssocID="{BB734DAE-A3B2-4786-8A24-FBCCCF980039}" presName="tx1" presStyleLbl="revTx" presStyleIdx="0" presStyleCnt="2"/>
      <dgm:spPr/>
    </dgm:pt>
    <dgm:pt modelId="{4E40D748-4812-4E73-A775-D74600E0203E}" type="pres">
      <dgm:prSet presAssocID="{BB734DAE-A3B2-4786-8A24-FBCCCF980039}" presName="vert1" presStyleCnt="0"/>
      <dgm:spPr/>
    </dgm:pt>
    <dgm:pt modelId="{A412D7F8-A2A2-48E3-9245-12D0D68417B1}" type="pres">
      <dgm:prSet presAssocID="{4F1B393F-ACB6-4B54-8C72-A25515BF9C02}" presName="thickLine" presStyleLbl="alignNode1" presStyleIdx="1" presStyleCnt="2"/>
      <dgm:spPr/>
    </dgm:pt>
    <dgm:pt modelId="{793536EA-D813-4BE3-874F-A4B08164374E}" type="pres">
      <dgm:prSet presAssocID="{4F1B393F-ACB6-4B54-8C72-A25515BF9C02}" presName="horz1" presStyleCnt="0"/>
      <dgm:spPr/>
    </dgm:pt>
    <dgm:pt modelId="{1095EC11-946C-4BBB-97B1-4CE4B89D3A88}" type="pres">
      <dgm:prSet presAssocID="{4F1B393F-ACB6-4B54-8C72-A25515BF9C02}" presName="tx1" presStyleLbl="revTx" presStyleIdx="1" presStyleCnt="2"/>
      <dgm:spPr/>
    </dgm:pt>
    <dgm:pt modelId="{51709079-FFBE-43F1-9221-21E95B358D97}" type="pres">
      <dgm:prSet presAssocID="{4F1B393F-ACB6-4B54-8C72-A25515BF9C02}" presName="vert1" presStyleCnt="0"/>
      <dgm:spPr/>
    </dgm:pt>
  </dgm:ptLst>
  <dgm:cxnLst>
    <dgm:cxn modelId="{781CC834-BF5F-4124-9981-24EE89A8B4F2}" type="presOf" srcId="{4F1B393F-ACB6-4B54-8C72-A25515BF9C02}" destId="{1095EC11-946C-4BBB-97B1-4CE4B89D3A88}" srcOrd="0" destOrd="0" presId="urn:microsoft.com/office/officeart/2008/layout/LinedList"/>
    <dgm:cxn modelId="{964B944C-5E23-402D-833B-7AF318D05F07}" srcId="{377B9BBA-5290-48ED-B372-85BBDDC65C80}" destId="{4F1B393F-ACB6-4B54-8C72-A25515BF9C02}" srcOrd="1" destOrd="0" parTransId="{B7143640-D13A-426C-A304-46228A970FB3}" sibTransId="{632E02F6-FB24-4E07-A3D1-A92F87E86C03}"/>
    <dgm:cxn modelId="{781098D7-02CF-4CED-BFC7-8A707B4065E9}" srcId="{377B9BBA-5290-48ED-B372-85BBDDC65C80}" destId="{BB734DAE-A3B2-4786-8A24-FBCCCF980039}" srcOrd="0" destOrd="0" parTransId="{A76433C4-8D46-4C50-A669-75E67587B9ED}" sibTransId="{F1962238-EB89-4033-86FF-47C99CAD0C12}"/>
    <dgm:cxn modelId="{46683DF3-FB15-4DFD-80D9-A79C1CF41328}" type="presOf" srcId="{377B9BBA-5290-48ED-B372-85BBDDC65C80}" destId="{E6560AA1-6A4E-4AB9-94AC-EF10DBAF29F8}" srcOrd="0" destOrd="0" presId="urn:microsoft.com/office/officeart/2008/layout/LinedList"/>
    <dgm:cxn modelId="{7D1F09FC-31E3-407E-AFB4-D906BBACB2B4}" type="presOf" srcId="{BB734DAE-A3B2-4786-8A24-FBCCCF980039}" destId="{91B6948E-3B59-4F91-82DD-29C08D82D5B0}" srcOrd="0" destOrd="0" presId="urn:microsoft.com/office/officeart/2008/layout/LinedList"/>
    <dgm:cxn modelId="{F3FCB64E-6673-4B35-AE93-7C4432247F2F}" type="presParOf" srcId="{E6560AA1-6A4E-4AB9-94AC-EF10DBAF29F8}" destId="{3217B020-70C4-45B4-BB65-4E2DD507B277}" srcOrd="0" destOrd="0" presId="urn:microsoft.com/office/officeart/2008/layout/LinedList"/>
    <dgm:cxn modelId="{5E05917B-6540-4397-9933-D09704ED7AC5}" type="presParOf" srcId="{E6560AA1-6A4E-4AB9-94AC-EF10DBAF29F8}" destId="{46C947EA-A0CF-4B1E-96A7-CFC9EE81C3D2}" srcOrd="1" destOrd="0" presId="urn:microsoft.com/office/officeart/2008/layout/LinedList"/>
    <dgm:cxn modelId="{767BF336-498F-470C-B8C3-21BCAF1C2ED7}" type="presParOf" srcId="{46C947EA-A0CF-4B1E-96A7-CFC9EE81C3D2}" destId="{91B6948E-3B59-4F91-82DD-29C08D82D5B0}" srcOrd="0" destOrd="0" presId="urn:microsoft.com/office/officeart/2008/layout/LinedList"/>
    <dgm:cxn modelId="{000A9D51-DE72-4D76-9683-ACA73246697E}" type="presParOf" srcId="{46C947EA-A0CF-4B1E-96A7-CFC9EE81C3D2}" destId="{4E40D748-4812-4E73-A775-D74600E0203E}" srcOrd="1" destOrd="0" presId="urn:microsoft.com/office/officeart/2008/layout/LinedList"/>
    <dgm:cxn modelId="{AB9E2A5E-C7FC-4DD6-BB01-1060D08C9276}" type="presParOf" srcId="{E6560AA1-6A4E-4AB9-94AC-EF10DBAF29F8}" destId="{A412D7F8-A2A2-48E3-9245-12D0D68417B1}" srcOrd="2" destOrd="0" presId="urn:microsoft.com/office/officeart/2008/layout/LinedList"/>
    <dgm:cxn modelId="{DCC7B820-5C03-4941-A2C7-A910EE8326AE}" type="presParOf" srcId="{E6560AA1-6A4E-4AB9-94AC-EF10DBAF29F8}" destId="{793536EA-D813-4BE3-874F-A4B08164374E}" srcOrd="3" destOrd="0" presId="urn:microsoft.com/office/officeart/2008/layout/LinedList"/>
    <dgm:cxn modelId="{2F30F557-EA8A-4F8E-A7A9-7920B88406D9}" type="presParOf" srcId="{793536EA-D813-4BE3-874F-A4B08164374E}" destId="{1095EC11-946C-4BBB-97B1-4CE4B89D3A88}" srcOrd="0" destOrd="0" presId="urn:microsoft.com/office/officeart/2008/layout/LinedList"/>
    <dgm:cxn modelId="{5D49B75E-217E-4EDD-A758-20536FA80222}" type="presParOf" srcId="{793536EA-D813-4BE3-874F-A4B08164374E}" destId="{51709079-FFBE-43F1-9221-21E95B358D9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415DC6-64B4-49B4-8B43-F25CA25B2CBA}" type="doc">
      <dgm:prSet loTypeId="urn:microsoft.com/office/officeart/2005/8/layout/process1" loCatId="process" qsTypeId="urn:microsoft.com/office/officeart/2005/8/quickstyle/simple2" qsCatId="simple" csTypeId="urn:microsoft.com/office/officeart/2005/8/colors/accent6_2" csCatId="accent6" phldr="1"/>
      <dgm:spPr/>
      <dgm:t>
        <a:bodyPr/>
        <a:lstStyle/>
        <a:p>
          <a:endParaRPr lang="es-ES"/>
        </a:p>
      </dgm:t>
    </dgm:pt>
    <dgm:pt modelId="{88887E0C-8509-429A-ABC9-3C8A1AE0CFFF}">
      <dgm:prSet phldrT="[Texto]" phldr="0"/>
      <dgm:spPr/>
      <dgm:t>
        <a:bodyPr/>
        <a:lstStyle/>
        <a:p>
          <a:pPr rtl="0"/>
          <a:r>
            <a:rPr lang="es-ES" dirty="0">
              <a:latin typeface="Calibri Light" panose="020F0302020204030204"/>
            </a:rPr>
            <a:t>08:30-9:00  am </a:t>
          </a:r>
          <a:endParaRPr lang="es-ES" dirty="0"/>
        </a:p>
      </dgm:t>
    </dgm:pt>
    <dgm:pt modelId="{D403C866-0D1A-4AC7-935D-D3AAAD0408D0}" type="parTrans" cxnId="{DAA721B9-62E9-49BA-A3E7-20BC87F293B8}">
      <dgm:prSet/>
      <dgm:spPr/>
      <dgm:t>
        <a:bodyPr/>
        <a:lstStyle/>
        <a:p>
          <a:endParaRPr lang="es-ES"/>
        </a:p>
      </dgm:t>
    </dgm:pt>
    <dgm:pt modelId="{BCCA38FA-8CDE-4E99-8AF0-6FAE0D967E4B}" type="sibTrans" cxnId="{DAA721B9-62E9-49BA-A3E7-20BC87F293B8}">
      <dgm:prSet/>
      <dgm:spPr/>
      <dgm:t>
        <a:bodyPr/>
        <a:lstStyle/>
        <a:p>
          <a:endParaRPr lang="es-ES"/>
        </a:p>
      </dgm:t>
    </dgm:pt>
    <dgm:pt modelId="{E443F15F-7178-4E48-BF4B-86F320CC163B}">
      <dgm:prSet phldrT="[Texto]" phldr="0"/>
      <dgm:spPr/>
      <dgm:t>
        <a:bodyPr/>
        <a:lstStyle/>
        <a:p>
          <a:pPr rtl="0"/>
          <a:r>
            <a:rPr lang="es-ES" dirty="0">
              <a:latin typeface="Calibri Light" panose="020F0302020204030204"/>
            </a:rPr>
            <a:t>Incidente </a:t>
          </a:r>
          <a:endParaRPr lang="es-ES" dirty="0"/>
        </a:p>
      </dgm:t>
    </dgm:pt>
    <dgm:pt modelId="{8E80AED2-CB3F-4EBA-BC1D-636DB9CF293F}" type="parTrans" cxnId="{5D82B098-3B6C-41F0-BD71-A059D7CF1156}">
      <dgm:prSet/>
      <dgm:spPr/>
      <dgm:t>
        <a:bodyPr/>
        <a:lstStyle/>
        <a:p>
          <a:endParaRPr lang="es-ES"/>
        </a:p>
      </dgm:t>
    </dgm:pt>
    <dgm:pt modelId="{DF377813-D65E-4CC5-AFF1-3356417801F1}" type="sibTrans" cxnId="{5D82B098-3B6C-41F0-BD71-A059D7CF1156}">
      <dgm:prSet/>
      <dgm:spPr/>
      <dgm:t>
        <a:bodyPr/>
        <a:lstStyle/>
        <a:p>
          <a:endParaRPr lang="es-ES"/>
        </a:p>
      </dgm:t>
    </dgm:pt>
    <dgm:pt modelId="{42B70B40-54FD-40F5-837E-018A3E8807EC}">
      <dgm:prSet phldrT="[Texto]" phldr="0"/>
      <dgm:spPr/>
      <dgm:t>
        <a:bodyPr/>
        <a:lstStyle/>
        <a:p>
          <a:r>
            <a:rPr lang="es-ES" dirty="0">
              <a:latin typeface="Calibri Light" panose="020F0302020204030204"/>
            </a:rPr>
            <a:t>STROKE</a:t>
          </a:r>
          <a:endParaRPr lang="es-ES" dirty="0"/>
        </a:p>
      </dgm:t>
    </dgm:pt>
    <dgm:pt modelId="{6FE2E111-B64C-4007-929A-5ECC7123FE01}" type="parTrans" cxnId="{54EEA3B8-EA40-4573-BC6E-493FF2DAC563}">
      <dgm:prSet/>
      <dgm:spPr/>
      <dgm:t>
        <a:bodyPr/>
        <a:lstStyle/>
        <a:p>
          <a:endParaRPr lang="es-ES"/>
        </a:p>
      </dgm:t>
    </dgm:pt>
    <dgm:pt modelId="{9147F340-A65B-406F-8512-7F2C70F0E5D3}" type="sibTrans" cxnId="{54EEA3B8-EA40-4573-BC6E-493FF2DAC563}">
      <dgm:prSet/>
      <dgm:spPr/>
      <dgm:t>
        <a:bodyPr/>
        <a:lstStyle/>
        <a:p>
          <a:endParaRPr lang="es-ES"/>
        </a:p>
      </dgm:t>
    </dgm:pt>
    <dgm:pt modelId="{E0FA5CB2-B23D-464B-8F47-3BF847DFD3D3}">
      <dgm:prSet phldrT="[Texto]" phldr="0"/>
      <dgm:spPr/>
      <dgm:t>
        <a:bodyPr/>
        <a:lstStyle/>
        <a:p>
          <a:pPr rtl="0"/>
          <a:r>
            <a:rPr lang="es-ES" dirty="0">
              <a:latin typeface="Calibri Light" panose="020F0302020204030204"/>
            </a:rPr>
            <a:t>13:42 </a:t>
          </a:r>
          <a:endParaRPr lang="es-ES" dirty="0"/>
        </a:p>
      </dgm:t>
    </dgm:pt>
    <dgm:pt modelId="{EE1EAC89-673E-4B3E-B67F-87D3DA09078B}" type="parTrans" cxnId="{3E42F242-C795-4EE9-BAB6-5A5C9DC33100}">
      <dgm:prSet/>
      <dgm:spPr/>
      <dgm:t>
        <a:bodyPr/>
        <a:lstStyle/>
        <a:p>
          <a:endParaRPr lang="es-ES"/>
        </a:p>
      </dgm:t>
    </dgm:pt>
    <dgm:pt modelId="{A0D54DF0-5358-4091-A6A7-007F91029FFA}" type="sibTrans" cxnId="{3E42F242-C795-4EE9-BAB6-5A5C9DC33100}">
      <dgm:prSet/>
      <dgm:spPr/>
      <dgm:t>
        <a:bodyPr/>
        <a:lstStyle/>
        <a:p>
          <a:endParaRPr lang="es-ES"/>
        </a:p>
      </dgm:t>
    </dgm:pt>
    <dgm:pt modelId="{12DB0B92-95FC-4451-BB1C-7D35CF1333F0}">
      <dgm:prSet phldrT="[Texto]" phldr="0"/>
      <dgm:spPr/>
      <dgm:t>
        <a:bodyPr/>
        <a:lstStyle/>
        <a:p>
          <a:r>
            <a:rPr lang="es-ES" dirty="0">
              <a:latin typeface="Calibri Light" panose="020F0302020204030204"/>
            </a:rPr>
            <a:t>TRIAGE</a:t>
          </a:r>
          <a:endParaRPr lang="es-ES" dirty="0"/>
        </a:p>
      </dgm:t>
    </dgm:pt>
    <dgm:pt modelId="{7561FDAB-DE4E-412D-B4D6-CE2C4AAA5F3B}" type="parTrans" cxnId="{92DF7034-6599-40EF-AEA9-A512D1A26B82}">
      <dgm:prSet/>
      <dgm:spPr/>
      <dgm:t>
        <a:bodyPr/>
        <a:lstStyle/>
        <a:p>
          <a:endParaRPr lang="es-ES"/>
        </a:p>
      </dgm:t>
    </dgm:pt>
    <dgm:pt modelId="{AFE41A53-F668-45D9-AD18-EA469BF1C669}" type="sibTrans" cxnId="{92DF7034-6599-40EF-AEA9-A512D1A26B82}">
      <dgm:prSet/>
      <dgm:spPr/>
      <dgm:t>
        <a:bodyPr/>
        <a:lstStyle/>
        <a:p>
          <a:endParaRPr lang="es-ES"/>
        </a:p>
      </dgm:t>
    </dgm:pt>
    <dgm:pt modelId="{0ABD58A9-3E80-4159-A4BC-DB6C02E2ADF5}" type="pres">
      <dgm:prSet presAssocID="{17415DC6-64B4-49B4-8B43-F25CA25B2CBA}" presName="Name0" presStyleCnt="0">
        <dgm:presLayoutVars>
          <dgm:dir/>
          <dgm:resizeHandles val="exact"/>
        </dgm:presLayoutVars>
      </dgm:prSet>
      <dgm:spPr/>
    </dgm:pt>
    <dgm:pt modelId="{7A494536-A921-47C1-A57A-C731DA686AB5}" type="pres">
      <dgm:prSet presAssocID="{88887E0C-8509-429A-ABC9-3C8A1AE0CFFF}" presName="node" presStyleLbl="node1" presStyleIdx="0" presStyleCnt="2">
        <dgm:presLayoutVars>
          <dgm:bulletEnabled val="1"/>
        </dgm:presLayoutVars>
      </dgm:prSet>
      <dgm:spPr/>
    </dgm:pt>
    <dgm:pt modelId="{065BE1AB-2E10-4CFC-9A08-51C33B602034}" type="pres">
      <dgm:prSet presAssocID="{BCCA38FA-8CDE-4E99-8AF0-6FAE0D967E4B}" presName="sibTrans" presStyleLbl="sibTrans2D1" presStyleIdx="0" presStyleCnt="1"/>
      <dgm:spPr/>
    </dgm:pt>
    <dgm:pt modelId="{F7C4960F-02C2-4C35-86AF-49682C22949C}" type="pres">
      <dgm:prSet presAssocID="{BCCA38FA-8CDE-4E99-8AF0-6FAE0D967E4B}" presName="connectorText" presStyleLbl="sibTrans2D1" presStyleIdx="0" presStyleCnt="1"/>
      <dgm:spPr/>
    </dgm:pt>
    <dgm:pt modelId="{BA1BF2C3-B208-4904-AE9E-E48C6C894BCE}" type="pres">
      <dgm:prSet presAssocID="{E0FA5CB2-B23D-464B-8F47-3BF847DFD3D3}" presName="node" presStyleLbl="node1" presStyleIdx="1" presStyleCnt="2">
        <dgm:presLayoutVars>
          <dgm:bulletEnabled val="1"/>
        </dgm:presLayoutVars>
      </dgm:prSet>
      <dgm:spPr/>
    </dgm:pt>
  </dgm:ptLst>
  <dgm:cxnLst>
    <dgm:cxn modelId="{6317D106-8657-481D-B0B6-8D3D856736A1}" type="presOf" srcId="{12DB0B92-95FC-4451-BB1C-7D35CF1333F0}" destId="{BA1BF2C3-B208-4904-AE9E-E48C6C894BCE}" srcOrd="0" destOrd="1" presId="urn:microsoft.com/office/officeart/2005/8/layout/process1"/>
    <dgm:cxn modelId="{3193641F-3AEB-4E0D-BF8D-F61A153727B6}" type="presOf" srcId="{E0FA5CB2-B23D-464B-8F47-3BF847DFD3D3}" destId="{BA1BF2C3-B208-4904-AE9E-E48C6C894BCE}" srcOrd="0" destOrd="0" presId="urn:microsoft.com/office/officeart/2005/8/layout/process1"/>
    <dgm:cxn modelId="{92DF7034-6599-40EF-AEA9-A512D1A26B82}" srcId="{E0FA5CB2-B23D-464B-8F47-3BF847DFD3D3}" destId="{12DB0B92-95FC-4451-BB1C-7D35CF1333F0}" srcOrd="0" destOrd="0" parTransId="{7561FDAB-DE4E-412D-B4D6-CE2C4AAA5F3B}" sibTransId="{AFE41A53-F668-45D9-AD18-EA469BF1C669}"/>
    <dgm:cxn modelId="{A262EF3F-A0CA-4250-8E07-A8607BF98C52}" type="presOf" srcId="{BCCA38FA-8CDE-4E99-8AF0-6FAE0D967E4B}" destId="{F7C4960F-02C2-4C35-86AF-49682C22949C}" srcOrd="1" destOrd="0" presId="urn:microsoft.com/office/officeart/2005/8/layout/process1"/>
    <dgm:cxn modelId="{3E42F242-C795-4EE9-BAB6-5A5C9DC33100}" srcId="{17415DC6-64B4-49B4-8B43-F25CA25B2CBA}" destId="{E0FA5CB2-B23D-464B-8F47-3BF847DFD3D3}" srcOrd="1" destOrd="0" parTransId="{EE1EAC89-673E-4B3E-B67F-87D3DA09078B}" sibTransId="{A0D54DF0-5358-4091-A6A7-007F91029FFA}"/>
    <dgm:cxn modelId="{1E8F2D74-691A-45D6-82A3-FA49609509F3}" type="presOf" srcId="{E443F15F-7178-4E48-BF4B-86F320CC163B}" destId="{7A494536-A921-47C1-A57A-C731DA686AB5}" srcOrd="0" destOrd="1" presId="urn:microsoft.com/office/officeart/2005/8/layout/process1"/>
    <dgm:cxn modelId="{A323C288-ECB1-4D79-B546-41721A3F19B6}" type="presOf" srcId="{88887E0C-8509-429A-ABC9-3C8A1AE0CFFF}" destId="{7A494536-A921-47C1-A57A-C731DA686AB5}" srcOrd="0" destOrd="0" presId="urn:microsoft.com/office/officeart/2005/8/layout/process1"/>
    <dgm:cxn modelId="{6B01FE94-98D9-4F58-98A4-064623C57A03}" type="presOf" srcId="{17415DC6-64B4-49B4-8B43-F25CA25B2CBA}" destId="{0ABD58A9-3E80-4159-A4BC-DB6C02E2ADF5}" srcOrd="0" destOrd="0" presId="urn:microsoft.com/office/officeart/2005/8/layout/process1"/>
    <dgm:cxn modelId="{5D82B098-3B6C-41F0-BD71-A059D7CF1156}" srcId="{88887E0C-8509-429A-ABC9-3C8A1AE0CFFF}" destId="{E443F15F-7178-4E48-BF4B-86F320CC163B}" srcOrd="0" destOrd="0" parTransId="{8E80AED2-CB3F-4EBA-BC1D-636DB9CF293F}" sibTransId="{DF377813-D65E-4CC5-AFF1-3356417801F1}"/>
    <dgm:cxn modelId="{018AF3A9-664B-438C-8727-A094B7F903F8}" type="presOf" srcId="{42B70B40-54FD-40F5-837E-018A3E8807EC}" destId="{7A494536-A921-47C1-A57A-C731DA686AB5}" srcOrd="0" destOrd="2" presId="urn:microsoft.com/office/officeart/2005/8/layout/process1"/>
    <dgm:cxn modelId="{0E1146AD-6CEB-4FEE-ACC4-FBB418DF41CE}" type="presOf" srcId="{BCCA38FA-8CDE-4E99-8AF0-6FAE0D967E4B}" destId="{065BE1AB-2E10-4CFC-9A08-51C33B602034}" srcOrd="0" destOrd="0" presId="urn:microsoft.com/office/officeart/2005/8/layout/process1"/>
    <dgm:cxn modelId="{54EEA3B8-EA40-4573-BC6E-493FF2DAC563}" srcId="{88887E0C-8509-429A-ABC9-3C8A1AE0CFFF}" destId="{42B70B40-54FD-40F5-837E-018A3E8807EC}" srcOrd="1" destOrd="0" parTransId="{6FE2E111-B64C-4007-929A-5ECC7123FE01}" sibTransId="{9147F340-A65B-406F-8512-7F2C70F0E5D3}"/>
    <dgm:cxn modelId="{DAA721B9-62E9-49BA-A3E7-20BC87F293B8}" srcId="{17415DC6-64B4-49B4-8B43-F25CA25B2CBA}" destId="{88887E0C-8509-429A-ABC9-3C8A1AE0CFFF}" srcOrd="0" destOrd="0" parTransId="{D403C866-0D1A-4AC7-935D-D3AAAD0408D0}" sibTransId="{BCCA38FA-8CDE-4E99-8AF0-6FAE0D967E4B}"/>
    <dgm:cxn modelId="{2655D232-5640-4B71-BBA0-75B937D93989}" type="presParOf" srcId="{0ABD58A9-3E80-4159-A4BC-DB6C02E2ADF5}" destId="{7A494536-A921-47C1-A57A-C731DA686AB5}" srcOrd="0" destOrd="0" presId="urn:microsoft.com/office/officeart/2005/8/layout/process1"/>
    <dgm:cxn modelId="{0EEE0C24-C878-40AE-8BAD-144DB0BAC97A}" type="presParOf" srcId="{0ABD58A9-3E80-4159-A4BC-DB6C02E2ADF5}" destId="{065BE1AB-2E10-4CFC-9A08-51C33B602034}" srcOrd="1" destOrd="0" presId="urn:microsoft.com/office/officeart/2005/8/layout/process1"/>
    <dgm:cxn modelId="{A186CAE1-01AF-4036-B3F9-6F5ABE63B137}" type="presParOf" srcId="{065BE1AB-2E10-4CFC-9A08-51C33B602034}" destId="{F7C4960F-02C2-4C35-86AF-49682C22949C}" srcOrd="0" destOrd="0" presId="urn:microsoft.com/office/officeart/2005/8/layout/process1"/>
    <dgm:cxn modelId="{F6DB0493-F48A-4D55-BFB5-705479B8797B}" type="presParOf" srcId="{0ABD58A9-3E80-4159-A4BC-DB6C02E2ADF5}" destId="{BA1BF2C3-B208-4904-AE9E-E48C6C894BCE}"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289E96-085C-4435-AEBE-B813C31B278B}"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7574893A-34C6-4841-9FFF-38B6FA22D542}">
      <dgm:prSet/>
      <dgm:spPr/>
      <dgm:t>
        <a:bodyPr/>
        <a:lstStyle/>
        <a:p>
          <a:pPr>
            <a:defRPr b="1"/>
          </a:pPr>
          <a:r>
            <a:rPr lang="en-US" dirty="0">
              <a:solidFill>
                <a:schemeClr val="bg1"/>
              </a:solidFill>
            </a:rPr>
            <a:t>8:30 AM – 9:00 </a:t>
          </a:r>
          <a:r>
            <a:rPr lang="en-US" dirty="0">
              <a:solidFill>
                <a:schemeClr val="bg1"/>
              </a:solidFill>
              <a:latin typeface="Calibri Light" panose="020F0302020204030204"/>
            </a:rPr>
            <a:t>am</a:t>
          </a:r>
          <a:endParaRPr lang="en-US" dirty="0">
            <a:solidFill>
              <a:schemeClr val="bg1"/>
            </a:solidFill>
          </a:endParaRPr>
        </a:p>
      </dgm:t>
    </dgm:pt>
    <dgm:pt modelId="{C4794CA3-946D-4CD2-9B69-5495F1294809}" type="parTrans" cxnId="{C6016EF6-19E1-4F00-A469-B8269720ECEC}">
      <dgm:prSet/>
      <dgm:spPr/>
      <dgm:t>
        <a:bodyPr/>
        <a:lstStyle/>
        <a:p>
          <a:endParaRPr lang="en-US"/>
        </a:p>
      </dgm:t>
    </dgm:pt>
    <dgm:pt modelId="{C7CFD245-431F-47EB-A132-2A6B7555EAAF}" type="sibTrans" cxnId="{C6016EF6-19E1-4F00-A469-B8269720ECEC}">
      <dgm:prSet/>
      <dgm:spPr/>
      <dgm:t>
        <a:bodyPr/>
        <a:lstStyle/>
        <a:p>
          <a:endParaRPr lang="en-US"/>
        </a:p>
      </dgm:t>
    </dgm:pt>
    <dgm:pt modelId="{31577198-EA7F-450E-830A-F39D8116C754}">
      <dgm:prSet/>
      <dgm:spPr/>
      <dgm:t>
        <a:bodyPr/>
        <a:lstStyle/>
        <a:p>
          <a:r>
            <a:rPr lang="en-US" dirty="0">
              <a:solidFill>
                <a:schemeClr val="bg1"/>
              </a:solidFill>
            </a:rPr>
            <a:t>Hora </a:t>
          </a:r>
          <a:r>
            <a:rPr lang="en-US" dirty="0" err="1">
              <a:solidFill>
                <a:schemeClr val="bg1"/>
              </a:solidFill>
            </a:rPr>
            <a:t>aproximada</a:t>
          </a:r>
          <a:r>
            <a:rPr lang="en-US" dirty="0">
              <a:solidFill>
                <a:schemeClr val="bg1"/>
              </a:solidFill>
            </a:rPr>
            <a:t> del </a:t>
          </a:r>
          <a:r>
            <a:rPr lang="en-US" dirty="0" err="1">
              <a:solidFill>
                <a:schemeClr val="bg1"/>
              </a:solidFill>
            </a:rPr>
            <a:t>incidente</a:t>
          </a:r>
          <a:r>
            <a:rPr lang="en-US" dirty="0">
              <a:solidFill>
                <a:schemeClr val="bg1"/>
              </a:solidFill>
            </a:rPr>
            <a:t> (STROKE)</a:t>
          </a:r>
        </a:p>
      </dgm:t>
    </dgm:pt>
    <dgm:pt modelId="{9EBA00C2-A77B-4DE6-8D29-06C58B13ECC0}" type="parTrans" cxnId="{8A8F2076-F68E-4EC9-96DF-DC81C6105EB0}">
      <dgm:prSet/>
      <dgm:spPr/>
      <dgm:t>
        <a:bodyPr/>
        <a:lstStyle/>
        <a:p>
          <a:endParaRPr lang="en-US"/>
        </a:p>
      </dgm:t>
    </dgm:pt>
    <dgm:pt modelId="{CF114E32-59FC-4EAD-BBF9-C44310B019DA}" type="sibTrans" cxnId="{8A8F2076-F68E-4EC9-96DF-DC81C6105EB0}">
      <dgm:prSet/>
      <dgm:spPr/>
      <dgm:t>
        <a:bodyPr/>
        <a:lstStyle/>
        <a:p>
          <a:endParaRPr lang="en-US"/>
        </a:p>
      </dgm:t>
    </dgm:pt>
    <dgm:pt modelId="{DCE080D4-0768-42C9-A329-0A2E2BCFB942}">
      <dgm:prSet/>
      <dgm:spPr/>
      <dgm:t>
        <a:bodyPr/>
        <a:lstStyle/>
        <a:p>
          <a:pPr>
            <a:defRPr b="1"/>
          </a:pPr>
          <a:r>
            <a:rPr lang="en-US" dirty="0">
              <a:solidFill>
                <a:schemeClr val="bg1"/>
              </a:solidFill>
            </a:rPr>
            <a:t>13:42</a:t>
          </a:r>
        </a:p>
      </dgm:t>
    </dgm:pt>
    <dgm:pt modelId="{69AC18BB-B9D2-445A-940C-FD4B68AE064B}" type="parTrans" cxnId="{3A6F0503-625D-418B-A761-EEECEC4BA1E2}">
      <dgm:prSet/>
      <dgm:spPr/>
      <dgm:t>
        <a:bodyPr/>
        <a:lstStyle/>
        <a:p>
          <a:endParaRPr lang="en-US"/>
        </a:p>
      </dgm:t>
    </dgm:pt>
    <dgm:pt modelId="{46F199F4-F707-4BBD-BD4B-4F433D7B1D29}" type="sibTrans" cxnId="{3A6F0503-625D-418B-A761-EEECEC4BA1E2}">
      <dgm:prSet/>
      <dgm:spPr/>
      <dgm:t>
        <a:bodyPr/>
        <a:lstStyle/>
        <a:p>
          <a:endParaRPr lang="en-US"/>
        </a:p>
      </dgm:t>
    </dgm:pt>
    <dgm:pt modelId="{4E9AE9C4-4438-4071-B1DF-891C66907EB2}">
      <dgm:prSet/>
      <dgm:spPr/>
      <dgm:t>
        <a:bodyPr/>
        <a:lstStyle/>
        <a:p>
          <a:r>
            <a:rPr lang="en-US" dirty="0">
              <a:solidFill>
                <a:schemeClr val="bg1"/>
              </a:solidFill>
            </a:rPr>
            <a:t>TRIAGE </a:t>
          </a:r>
          <a:r>
            <a:rPr lang="en-US" dirty="0" err="1">
              <a:solidFill>
                <a:schemeClr val="bg1"/>
              </a:solidFill>
            </a:rPr>
            <a:t>enfermería</a:t>
          </a:r>
          <a:endParaRPr lang="en-US" dirty="0">
            <a:solidFill>
              <a:schemeClr val="bg1"/>
            </a:solidFill>
          </a:endParaRPr>
        </a:p>
      </dgm:t>
    </dgm:pt>
    <dgm:pt modelId="{5A9ACBAD-42E6-4AE7-A40F-0B3D054B4A47}" type="parTrans" cxnId="{EB456AFF-0CFF-4162-8CE5-50099C42B876}">
      <dgm:prSet/>
      <dgm:spPr/>
      <dgm:t>
        <a:bodyPr/>
        <a:lstStyle/>
        <a:p>
          <a:endParaRPr lang="en-US"/>
        </a:p>
      </dgm:t>
    </dgm:pt>
    <dgm:pt modelId="{7D0E3EBA-5FAC-41CF-9F96-F38F679DAAA7}" type="sibTrans" cxnId="{EB456AFF-0CFF-4162-8CE5-50099C42B876}">
      <dgm:prSet/>
      <dgm:spPr/>
      <dgm:t>
        <a:bodyPr/>
        <a:lstStyle/>
        <a:p>
          <a:endParaRPr lang="en-US"/>
        </a:p>
      </dgm:t>
    </dgm:pt>
    <dgm:pt modelId="{9010643F-D9A2-44CF-A72E-7DC6DE2422AD}">
      <dgm:prSet/>
      <dgm:spPr/>
      <dgm:t>
        <a:bodyPr/>
        <a:lstStyle/>
        <a:p>
          <a:pPr>
            <a:defRPr b="1"/>
          </a:pPr>
          <a:r>
            <a:rPr lang="en-US" dirty="0">
              <a:solidFill>
                <a:schemeClr val="bg1"/>
              </a:solidFill>
            </a:rPr>
            <a:t>14:00</a:t>
          </a:r>
        </a:p>
      </dgm:t>
    </dgm:pt>
    <dgm:pt modelId="{F43A2E1F-504A-4F41-9835-0820DFC672DB}" type="parTrans" cxnId="{B1A9D454-6D0D-4A45-AA23-0B98C2E1A774}">
      <dgm:prSet/>
      <dgm:spPr/>
      <dgm:t>
        <a:bodyPr/>
        <a:lstStyle/>
        <a:p>
          <a:endParaRPr lang="en-US"/>
        </a:p>
      </dgm:t>
    </dgm:pt>
    <dgm:pt modelId="{AF121A7C-7E88-460E-8ED3-053CF15D7DB9}" type="sibTrans" cxnId="{B1A9D454-6D0D-4A45-AA23-0B98C2E1A774}">
      <dgm:prSet/>
      <dgm:spPr/>
      <dgm:t>
        <a:bodyPr/>
        <a:lstStyle/>
        <a:p>
          <a:endParaRPr lang="en-US"/>
        </a:p>
      </dgm:t>
    </dgm:pt>
    <dgm:pt modelId="{60E851A1-B424-44A0-99F9-A3D0005D58BD}">
      <dgm:prSet/>
      <dgm:spPr/>
      <dgm:t>
        <a:bodyPr/>
        <a:lstStyle/>
        <a:p>
          <a:r>
            <a:rPr lang="en-US" dirty="0" err="1">
              <a:solidFill>
                <a:schemeClr val="bg1"/>
              </a:solidFill>
            </a:rPr>
            <a:t>Atención</a:t>
          </a:r>
          <a:r>
            <a:rPr lang="en-US" dirty="0">
              <a:solidFill>
                <a:schemeClr val="bg1"/>
              </a:solidFill>
            </a:rPr>
            <a:t> </a:t>
          </a:r>
          <a:r>
            <a:rPr lang="en-US" dirty="0" err="1">
              <a:solidFill>
                <a:schemeClr val="bg1"/>
              </a:solidFill>
            </a:rPr>
            <a:t>médica</a:t>
          </a:r>
          <a:endParaRPr lang="en-US" dirty="0">
            <a:solidFill>
              <a:schemeClr val="bg1"/>
            </a:solidFill>
          </a:endParaRPr>
        </a:p>
      </dgm:t>
    </dgm:pt>
    <dgm:pt modelId="{5C42C696-7DAF-456C-BD54-FB2F013242CF}" type="parTrans" cxnId="{3A483421-B5E3-4FB3-9EEA-2D0A98F1D401}">
      <dgm:prSet/>
      <dgm:spPr/>
      <dgm:t>
        <a:bodyPr/>
        <a:lstStyle/>
        <a:p>
          <a:endParaRPr lang="en-US"/>
        </a:p>
      </dgm:t>
    </dgm:pt>
    <dgm:pt modelId="{0D3437D5-12F1-4B92-B7CA-F9EDE333C782}" type="sibTrans" cxnId="{3A483421-B5E3-4FB3-9EEA-2D0A98F1D401}">
      <dgm:prSet/>
      <dgm:spPr/>
      <dgm:t>
        <a:bodyPr/>
        <a:lstStyle/>
        <a:p>
          <a:endParaRPr lang="en-US"/>
        </a:p>
      </dgm:t>
    </dgm:pt>
    <dgm:pt modelId="{43345CA1-D0B4-4E5C-A303-FB656E850C5A}">
      <dgm:prSet/>
      <dgm:spPr/>
      <dgm:t>
        <a:bodyPr/>
        <a:lstStyle/>
        <a:p>
          <a:pPr>
            <a:defRPr b="1"/>
          </a:pPr>
          <a:r>
            <a:rPr lang="en-US" dirty="0">
              <a:solidFill>
                <a:schemeClr val="bg1"/>
              </a:solidFill>
            </a:rPr>
            <a:t>14:10</a:t>
          </a:r>
        </a:p>
      </dgm:t>
    </dgm:pt>
    <dgm:pt modelId="{EDEDF010-E07C-4034-99EC-B86E97F546C7}" type="parTrans" cxnId="{FBAD5D8E-091C-47E8-831D-162EF9660DC2}">
      <dgm:prSet/>
      <dgm:spPr/>
      <dgm:t>
        <a:bodyPr/>
        <a:lstStyle/>
        <a:p>
          <a:endParaRPr lang="en-US"/>
        </a:p>
      </dgm:t>
    </dgm:pt>
    <dgm:pt modelId="{FCFB4EC5-B222-4909-B80F-179E2E385A92}" type="sibTrans" cxnId="{FBAD5D8E-091C-47E8-831D-162EF9660DC2}">
      <dgm:prSet/>
      <dgm:spPr/>
      <dgm:t>
        <a:bodyPr/>
        <a:lstStyle/>
        <a:p>
          <a:endParaRPr lang="en-US"/>
        </a:p>
      </dgm:t>
    </dgm:pt>
    <dgm:pt modelId="{225DD174-B0DF-4EB5-9E73-97692DF9681A}">
      <dgm:prSet/>
      <dgm:spPr/>
      <dgm:t>
        <a:bodyPr/>
        <a:lstStyle/>
        <a:p>
          <a:r>
            <a:rPr lang="en-US" dirty="0">
              <a:solidFill>
                <a:schemeClr val="bg1"/>
              </a:solidFill>
            </a:rPr>
            <a:t>Sale a TC </a:t>
          </a:r>
        </a:p>
      </dgm:t>
    </dgm:pt>
    <dgm:pt modelId="{0F8ED3A1-837F-4A59-90CC-E285503BED95}" type="parTrans" cxnId="{A01EECC1-B36C-4203-A77A-EA287DDF7CE9}">
      <dgm:prSet/>
      <dgm:spPr/>
      <dgm:t>
        <a:bodyPr/>
        <a:lstStyle/>
        <a:p>
          <a:endParaRPr lang="en-US"/>
        </a:p>
      </dgm:t>
    </dgm:pt>
    <dgm:pt modelId="{9CBCAD3B-E8D4-4F3E-9050-AE48DB751441}" type="sibTrans" cxnId="{A01EECC1-B36C-4203-A77A-EA287DDF7CE9}">
      <dgm:prSet/>
      <dgm:spPr/>
      <dgm:t>
        <a:bodyPr/>
        <a:lstStyle/>
        <a:p>
          <a:endParaRPr lang="en-US"/>
        </a:p>
      </dgm:t>
    </dgm:pt>
    <dgm:pt modelId="{58CB3B21-08C3-45D9-94A0-87C96860672C}">
      <dgm:prSet/>
      <dgm:spPr/>
      <dgm:t>
        <a:bodyPr/>
        <a:lstStyle/>
        <a:p>
          <a:pPr>
            <a:defRPr b="1"/>
          </a:pPr>
          <a:r>
            <a:rPr lang="en-US" dirty="0">
              <a:solidFill>
                <a:schemeClr val="bg1"/>
              </a:solidFill>
            </a:rPr>
            <a:t>15:22</a:t>
          </a:r>
        </a:p>
      </dgm:t>
    </dgm:pt>
    <dgm:pt modelId="{01796E29-B9FF-45FF-9C24-1F3496BA42B5}" type="parTrans" cxnId="{E180370C-D015-4C36-8F97-42913727D15B}">
      <dgm:prSet/>
      <dgm:spPr/>
      <dgm:t>
        <a:bodyPr/>
        <a:lstStyle/>
        <a:p>
          <a:endParaRPr lang="en-US"/>
        </a:p>
      </dgm:t>
    </dgm:pt>
    <dgm:pt modelId="{491C00C8-3D9E-4798-A229-67E0D8386E7E}" type="sibTrans" cxnId="{E180370C-D015-4C36-8F97-42913727D15B}">
      <dgm:prSet/>
      <dgm:spPr/>
      <dgm:t>
        <a:bodyPr/>
        <a:lstStyle/>
        <a:p>
          <a:endParaRPr lang="en-US"/>
        </a:p>
      </dgm:t>
    </dgm:pt>
    <dgm:pt modelId="{5CB16C8D-ED96-46C7-862C-AF534E43FB10}">
      <dgm:prSet/>
      <dgm:spPr/>
      <dgm:t>
        <a:bodyPr/>
        <a:lstStyle/>
        <a:p>
          <a:r>
            <a:rPr lang="en-US" dirty="0" err="1">
              <a:solidFill>
                <a:schemeClr val="bg1"/>
              </a:solidFill>
            </a:rPr>
            <a:t>Regresa</a:t>
          </a:r>
          <a:r>
            <a:rPr lang="en-US" dirty="0">
              <a:solidFill>
                <a:schemeClr val="bg1"/>
              </a:solidFill>
            </a:rPr>
            <a:t> de TC</a:t>
          </a:r>
          <a:r>
            <a:rPr lang="en-US" dirty="0">
              <a:solidFill>
                <a:schemeClr val="tx1"/>
              </a:solidFill>
            </a:rPr>
            <a:t> </a:t>
          </a:r>
        </a:p>
      </dgm:t>
    </dgm:pt>
    <dgm:pt modelId="{6AB4B544-5485-476D-8C7E-053627B48A5F}" type="parTrans" cxnId="{74D61B53-81F7-4FCA-8FCB-7FBA029646C1}">
      <dgm:prSet/>
      <dgm:spPr/>
      <dgm:t>
        <a:bodyPr/>
        <a:lstStyle/>
        <a:p>
          <a:endParaRPr lang="en-US"/>
        </a:p>
      </dgm:t>
    </dgm:pt>
    <dgm:pt modelId="{BF09AAF7-0416-4F1C-A67E-0932F7A9C2E5}" type="sibTrans" cxnId="{74D61B53-81F7-4FCA-8FCB-7FBA029646C1}">
      <dgm:prSet/>
      <dgm:spPr/>
      <dgm:t>
        <a:bodyPr/>
        <a:lstStyle/>
        <a:p>
          <a:endParaRPr lang="en-US"/>
        </a:p>
      </dgm:t>
    </dgm:pt>
    <dgm:pt modelId="{93EAC722-44A1-4EE8-93AE-F9AC5A559756}">
      <dgm:prSet phldr="0"/>
      <dgm:spPr/>
      <dgm:t>
        <a:bodyPr/>
        <a:lstStyle/>
        <a:p>
          <a:pPr rtl="0"/>
          <a:r>
            <a:rPr lang="en-US" dirty="0">
              <a:solidFill>
                <a:srgbClr val="FFFFFF"/>
              </a:solidFill>
              <a:latin typeface="Calibri Light" panose="020F0302020204030204"/>
            </a:rPr>
            <a:t>SE DEFINE SIN </a:t>
          </a:r>
          <a:r>
            <a:rPr lang="en-US" dirty="0" err="1">
              <a:solidFill>
                <a:srgbClr val="FFFFFF"/>
              </a:solidFill>
              <a:latin typeface="Calibri Light" panose="020F0302020204030204"/>
            </a:rPr>
            <a:t>CRITERIOS</a:t>
          </a:r>
          <a:r>
            <a:rPr lang="en-US" dirty="0">
              <a:solidFill>
                <a:srgbClr val="FFFFFF"/>
              </a:solidFill>
              <a:latin typeface="Calibri Light" panose="020F0302020204030204"/>
            </a:rPr>
            <a:t> DE </a:t>
          </a:r>
          <a:r>
            <a:rPr lang="en-US" dirty="0" err="1">
              <a:solidFill>
                <a:srgbClr val="FFFFFF"/>
              </a:solidFill>
              <a:latin typeface="Calibri Light" panose="020F0302020204030204"/>
            </a:rPr>
            <a:t>REPERFUSIÓN</a:t>
          </a:r>
          <a:r>
            <a:rPr lang="en-US" dirty="0">
              <a:solidFill>
                <a:srgbClr val="FFFFFF"/>
              </a:solidFill>
              <a:latin typeface="Calibri Light" panose="020F0302020204030204"/>
            </a:rPr>
            <a:t> </a:t>
          </a:r>
        </a:p>
      </dgm:t>
    </dgm:pt>
    <dgm:pt modelId="{825B81E3-9183-49BA-A50E-E2A03BDCC92F}" type="parTrans" cxnId="{DCCD7D83-5BE9-4480-95D1-CF21AAE350FB}">
      <dgm:prSet/>
      <dgm:spPr/>
    </dgm:pt>
    <dgm:pt modelId="{3048D2E3-D88E-49F5-97B1-64129D2AC086}" type="sibTrans" cxnId="{DCCD7D83-5BE9-4480-95D1-CF21AAE350FB}">
      <dgm:prSet/>
      <dgm:spPr/>
    </dgm:pt>
    <dgm:pt modelId="{B89F1391-C4C1-4D89-ACB9-6CABF08C7BA4}" type="pres">
      <dgm:prSet presAssocID="{5C289E96-085C-4435-AEBE-B813C31B278B}" presName="root" presStyleCnt="0">
        <dgm:presLayoutVars>
          <dgm:chMax/>
          <dgm:chPref/>
          <dgm:animLvl val="lvl"/>
        </dgm:presLayoutVars>
      </dgm:prSet>
      <dgm:spPr/>
    </dgm:pt>
    <dgm:pt modelId="{3E286171-83BC-412E-93EA-6907CDD16C16}" type="pres">
      <dgm:prSet presAssocID="{5C289E96-085C-4435-AEBE-B813C31B278B}" presName="divider" presStyleLbl="fgAcc1" presStyleIdx="0" presStyleCnt="6"/>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409B636A-9C19-4D21-91B6-CAFAC7D767F2}" type="pres">
      <dgm:prSet presAssocID="{5C289E96-085C-4435-AEBE-B813C31B278B}" presName="nodes" presStyleCnt="0">
        <dgm:presLayoutVars>
          <dgm:chMax/>
          <dgm:chPref/>
          <dgm:animLvl val="lvl"/>
        </dgm:presLayoutVars>
      </dgm:prSet>
      <dgm:spPr/>
    </dgm:pt>
    <dgm:pt modelId="{7FD04F2B-48B5-4E6B-823E-7413B609C871}" type="pres">
      <dgm:prSet presAssocID="{7574893A-34C6-4841-9FFF-38B6FA22D542}" presName="composite" presStyleCnt="0"/>
      <dgm:spPr/>
    </dgm:pt>
    <dgm:pt modelId="{240F9457-1B85-4F83-BCB8-597A7FC70976}" type="pres">
      <dgm:prSet presAssocID="{7574893A-34C6-4841-9FFF-38B6FA22D542}" presName="ConnectorPoint" presStyleLbl="lnNode1" presStyleIdx="0" presStyleCnt="5"/>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17DF8BAD-4E44-4610-94A8-F2AA910D42BE}" type="pres">
      <dgm:prSet presAssocID="{7574893A-34C6-4841-9FFF-38B6FA22D542}" presName="DropPinPlaceHolder" presStyleCnt="0"/>
      <dgm:spPr/>
    </dgm:pt>
    <dgm:pt modelId="{4152891B-9D85-44EC-AC82-40347F6B66B7}" type="pres">
      <dgm:prSet presAssocID="{7574893A-34C6-4841-9FFF-38B6FA22D542}" presName="DropPin" presStyleLbl="alignNode1" presStyleIdx="0" presStyleCnt="5"/>
      <dgm:spPr/>
    </dgm:pt>
    <dgm:pt modelId="{0F0C091F-8BDF-4781-8E07-330E2EB5ED82}" type="pres">
      <dgm:prSet presAssocID="{7574893A-34C6-4841-9FFF-38B6FA22D542}" presName="Ellipse" presStyleLbl="fgAcc1" presStyleIdx="1" presStyleCnt="6"/>
      <dgm:spPr>
        <a:solidFill>
          <a:schemeClr val="lt1">
            <a:alpha val="90000"/>
            <a:hueOff val="0"/>
            <a:satOff val="0"/>
            <a:lumOff val="0"/>
            <a:alphaOff val="0"/>
          </a:schemeClr>
        </a:solidFill>
        <a:ln w="15875" cap="flat" cmpd="sng" algn="ctr">
          <a:noFill/>
          <a:prstDash val="solid"/>
        </a:ln>
        <a:effectLst/>
      </dgm:spPr>
    </dgm:pt>
    <dgm:pt modelId="{9CAFE2F6-5371-45E2-82D0-B2934DFC87B1}" type="pres">
      <dgm:prSet presAssocID="{7574893A-34C6-4841-9FFF-38B6FA22D542}" presName="L2TextContainer" presStyleLbl="revTx" presStyleIdx="0" presStyleCnt="10">
        <dgm:presLayoutVars>
          <dgm:bulletEnabled val="1"/>
        </dgm:presLayoutVars>
      </dgm:prSet>
      <dgm:spPr/>
    </dgm:pt>
    <dgm:pt modelId="{81EF3235-355D-4041-9CF9-5E0D93F34FD5}" type="pres">
      <dgm:prSet presAssocID="{7574893A-34C6-4841-9FFF-38B6FA22D542}" presName="L1TextContainer" presStyleLbl="revTx" presStyleIdx="1" presStyleCnt="10">
        <dgm:presLayoutVars>
          <dgm:chMax val="1"/>
          <dgm:chPref val="1"/>
          <dgm:bulletEnabled val="1"/>
        </dgm:presLayoutVars>
      </dgm:prSet>
      <dgm:spPr/>
    </dgm:pt>
    <dgm:pt modelId="{C765AE05-CC9C-4A13-A896-A04AFB912A11}" type="pres">
      <dgm:prSet presAssocID="{7574893A-34C6-4841-9FFF-38B6FA22D542}" presName="ConnectLine" presStyleLbl="sibTrans1D1" presStyleIdx="0" presStyleCnt="5"/>
      <dgm:spPr>
        <a:noFill/>
        <a:ln w="12700" cap="flat" cmpd="sng" algn="ctr">
          <a:solidFill>
            <a:schemeClr val="accent2">
              <a:hueOff val="0"/>
              <a:satOff val="0"/>
              <a:lumOff val="0"/>
              <a:alphaOff val="0"/>
            </a:schemeClr>
          </a:solidFill>
          <a:prstDash val="dash"/>
        </a:ln>
        <a:effectLst/>
      </dgm:spPr>
    </dgm:pt>
    <dgm:pt modelId="{AB49C30C-7CC2-4FC8-9DE5-A0B681CF854D}" type="pres">
      <dgm:prSet presAssocID="{7574893A-34C6-4841-9FFF-38B6FA22D542}" presName="EmptyPlaceHolder" presStyleCnt="0"/>
      <dgm:spPr/>
    </dgm:pt>
    <dgm:pt modelId="{228000FC-F770-4A81-BCF0-62B397B39645}" type="pres">
      <dgm:prSet presAssocID="{C7CFD245-431F-47EB-A132-2A6B7555EAAF}" presName="spaceBetweenRectangles" presStyleCnt="0"/>
      <dgm:spPr/>
    </dgm:pt>
    <dgm:pt modelId="{2362B83D-42F9-4576-8103-C572607200F5}" type="pres">
      <dgm:prSet presAssocID="{DCE080D4-0768-42C9-A329-0A2E2BCFB942}" presName="composite" presStyleCnt="0"/>
      <dgm:spPr/>
    </dgm:pt>
    <dgm:pt modelId="{B5BEA191-B6C0-41E5-AC18-C421D950CCCE}" type="pres">
      <dgm:prSet presAssocID="{DCE080D4-0768-42C9-A329-0A2E2BCFB942}" presName="ConnectorPoint" presStyleLbl="lnNode1" presStyleIdx="1" presStyleCnt="5"/>
      <dgm:spPr>
        <a:solidFill>
          <a:schemeClr val="accent2">
            <a:hueOff val="810023"/>
            <a:satOff val="113"/>
            <a:lumOff val="98"/>
            <a:alphaOff val="0"/>
          </a:schemeClr>
        </a:solidFill>
        <a:ln w="6350" cap="flat" cmpd="sng" algn="ctr">
          <a:solidFill>
            <a:schemeClr val="lt1">
              <a:hueOff val="0"/>
              <a:satOff val="0"/>
              <a:lumOff val="0"/>
              <a:alphaOff val="0"/>
            </a:schemeClr>
          </a:solidFill>
          <a:prstDash val="solid"/>
        </a:ln>
        <a:effectLst/>
      </dgm:spPr>
    </dgm:pt>
    <dgm:pt modelId="{31BB5CEF-7238-4428-8A06-5FB576C0AF37}" type="pres">
      <dgm:prSet presAssocID="{DCE080D4-0768-42C9-A329-0A2E2BCFB942}" presName="DropPinPlaceHolder" presStyleCnt="0"/>
      <dgm:spPr/>
    </dgm:pt>
    <dgm:pt modelId="{932C2014-2390-4403-B6F4-EA47499DA7C2}" type="pres">
      <dgm:prSet presAssocID="{DCE080D4-0768-42C9-A329-0A2E2BCFB942}" presName="DropPin" presStyleLbl="alignNode1" presStyleIdx="1" presStyleCnt="5"/>
      <dgm:spPr/>
    </dgm:pt>
    <dgm:pt modelId="{F6A1EA5F-D7BE-454B-A3C8-A3E4B3D81EE0}" type="pres">
      <dgm:prSet presAssocID="{DCE080D4-0768-42C9-A329-0A2E2BCFB942}" presName="Ellipse" presStyleLbl="fgAcc1" presStyleIdx="2" presStyleCnt="6"/>
      <dgm:spPr>
        <a:solidFill>
          <a:schemeClr val="lt1">
            <a:alpha val="90000"/>
            <a:hueOff val="0"/>
            <a:satOff val="0"/>
            <a:lumOff val="0"/>
            <a:alphaOff val="0"/>
          </a:schemeClr>
        </a:solidFill>
        <a:ln w="15875" cap="flat" cmpd="sng" algn="ctr">
          <a:noFill/>
          <a:prstDash val="solid"/>
        </a:ln>
        <a:effectLst/>
      </dgm:spPr>
    </dgm:pt>
    <dgm:pt modelId="{B4E2A6FF-54DE-4565-BE60-2A713F03E399}" type="pres">
      <dgm:prSet presAssocID="{DCE080D4-0768-42C9-A329-0A2E2BCFB942}" presName="L2TextContainer" presStyleLbl="revTx" presStyleIdx="2" presStyleCnt="10">
        <dgm:presLayoutVars>
          <dgm:bulletEnabled val="1"/>
        </dgm:presLayoutVars>
      </dgm:prSet>
      <dgm:spPr/>
    </dgm:pt>
    <dgm:pt modelId="{FCD9D781-ECA0-4DFB-9609-8CEDDE270B38}" type="pres">
      <dgm:prSet presAssocID="{DCE080D4-0768-42C9-A329-0A2E2BCFB942}" presName="L1TextContainer" presStyleLbl="revTx" presStyleIdx="3" presStyleCnt="10">
        <dgm:presLayoutVars>
          <dgm:chMax val="1"/>
          <dgm:chPref val="1"/>
          <dgm:bulletEnabled val="1"/>
        </dgm:presLayoutVars>
      </dgm:prSet>
      <dgm:spPr/>
    </dgm:pt>
    <dgm:pt modelId="{A922AF08-2EE0-4531-AA33-61D045386DF6}" type="pres">
      <dgm:prSet presAssocID="{DCE080D4-0768-42C9-A329-0A2E2BCFB942}" presName="ConnectLine" presStyleLbl="sibTrans1D1" presStyleIdx="1" presStyleCnt="5"/>
      <dgm:spPr>
        <a:noFill/>
        <a:ln w="12700" cap="flat" cmpd="sng" algn="ctr">
          <a:solidFill>
            <a:schemeClr val="accent2">
              <a:hueOff val="810023"/>
              <a:satOff val="113"/>
              <a:lumOff val="98"/>
              <a:alphaOff val="0"/>
            </a:schemeClr>
          </a:solidFill>
          <a:prstDash val="dash"/>
        </a:ln>
        <a:effectLst/>
      </dgm:spPr>
    </dgm:pt>
    <dgm:pt modelId="{536A74BF-BA8E-4CB1-83C9-C0072D604708}" type="pres">
      <dgm:prSet presAssocID="{DCE080D4-0768-42C9-A329-0A2E2BCFB942}" presName="EmptyPlaceHolder" presStyleCnt="0"/>
      <dgm:spPr/>
    </dgm:pt>
    <dgm:pt modelId="{9F82F766-EB9A-453F-A258-CD5DF22C6045}" type="pres">
      <dgm:prSet presAssocID="{46F199F4-F707-4BBD-BD4B-4F433D7B1D29}" presName="spaceBetweenRectangles" presStyleCnt="0"/>
      <dgm:spPr/>
    </dgm:pt>
    <dgm:pt modelId="{F1C08C1B-86E6-45B7-9ECE-8546BDF62037}" type="pres">
      <dgm:prSet presAssocID="{9010643F-D9A2-44CF-A72E-7DC6DE2422AD}" presName="composite" presStyleCnt="0"/>
      <dgm:spPr/>
    </dgm:pt>
    <dgm:pt modelId="{7BE3BB34-C2A5-40D0-8D03-EE1CF0E99ED5}" type="pres">
      <dgm:prSet presAssocID="{9010643F-D9A2-44CF-A72E-7DC6DE2422AD}" presName="ConnectorPoint" presStyleLbl="lnNode1" presStyleIdx="2" presStyleCnt="5"/>
      <dgm:spPr>
        <a:solidFill>
          <a:schemeClr val="accent2">
            <a:hueOff val="1620045"/>
            <a:satOff val="225"/>
            <a:lumOff val="196"/>
            <a:alphaOff val="0"/>
          </a:schemeClr>
        </a:solidFill>
        <a:ln w="6350" cap="flat" cmpd="sng" algn="ctr">
          <a:solidFill>
            <a:schemeClr val="lt1">
              <a:hueOff val="0"/>
              <a:satOff val="0"/>
              <a:lumOff val="0"/>
              <a:alphaOff val="0"/>
            </a:schemeClr>
          </a:solidFill>
          <a:prstDash val="solid"/>
        </a:ln>
        <a:effectLst/>
      </dgm:spPr>
    </dgm:pt>
    <dgm:pt modelId="{BC173463-FB93-4704-A83A-9A27EA6D3ACF}" type="pres">
      <dgm:prSet presAssocID="{9010643F-D9A2-44CF-A72E-7DC6DE2422AD}" presName="DropPinPlaceHolder" presStyleCnt="0"/>
      <dgm:spPr/>
    </dgm:pt>
    <dgm:pt modelId="{89E1332C-2F8E-4388-9F01-CDB44F8FA7CF}" type="pres">
      <dgm:prSet presAssocID="{9010643F-D9A2-44CF-A72E-7DC6DE2422AD}" presName="DropPin" presStyleLbl="alignNode1" presStyleIdx="2" presStyleCnt="5"/>
      <dgm:spPr/>
    </dgm:pt>
    <dgm:pt modelId="{FA43180C-E690-469F-A422-9D8B73734D9D}" type="pres">
      <dgm:prSet presAssocID="{9010643F-D9A2-44CF-A72E-7DC6DE2422AD}" presName="Ellipse" presStyleLbl="fgAcc1" presStyleIdx="3" presStyleCnt="6"/>
      <dgm:spPr>
        <a:solidFill>
          <a:schemeClr val="lt1">
            <a:alpha val="90000"/>
            <a:hueOff val="0"/>
            <a:satOff val="0"/>
            <a:lumOff val="0"/>
            <a:alphaOff val="0"/>
          </a:schemeClr>
        </a:solidFill>
        <a:ln w="15875" cap="flat" cmpd="sng" algn="ctr">
          <a:noFill/>
          <a:prstDash val="solid"/>
        </a:ln>
        <a:effectLst/>
      </dgm:spPr>
    </dgm:pt>
    <dgm:pt modelId="{855AC035-AD12-4CFE-9C89-DED045EA59DB}" type="pres">
      <dgm:prSet presAssocID="{9010643F-D9A2-44CF-A72E-7DC6DE2422AD}" presName="L2TextContainer" presStyleLbl="revTx" presStyleIdx="4" presStyleCnt="10">
        <dgm:presLayoutVars>
          <dgm:bulletEnabled val="1"/>
        </dgm:presLayoutVars>
      </dgm:prSet>
      <dgm:spPr/>
    </dgm:pt>
    <dgm:pt modelId="{4BE9B230-B63B-4B07-8974-ECFBEBF7BDBB}" type="pres">
      <dgm:prSet presAssocID="{9010643F-D9A2-44CF-A72E-7DC6DE2422AD}" presName="L1TextContainer" presStyleLbl="revTx" presStyleIdx="5" presStyleCnt="10">
        <dgm:presLayoutVars>
          <dgm:chMax val="1"/>
          <dgm:chPref val="1"/>
          <dgm:bulletEnabled val="1"/>
        </dgm:presLayoutVars>
      </dgm:prSet>
      <dgm:spPr/>
    </dgm:pt>
    <dgm:pt modelId="{A450EF41-0400-4A51-B3C7-FF23129A5B55}" type="pres">
      <dgm:prSet presAssocID="{9010643F-D9A2-44CF-A72E-7DC6DE2422AD}" presName="ConnectLine" presStyleLbl="sibTrans1D1" presStyleIdx="2" presStyleCnt="5"/>
      <dgm:spPr>
        <a:noFill/>
        <a:ln w="12700" cap="flat" cmpd="sng" algn="ctr">
          <a:solidFill>
            <a:schemeClr val="accent2">
              <a:hueOff val="1620045"/>
              <a:satOff val="225"/>
              <a:lumOff val="196"/>
              <a:alphaOff val="0"/>
            </a:schemeClr>
          </a:solidFill>
          <a:prstDash val="dash"/>
        </a:ln>
        <a:effectLst/>
      </dgm:spPr>
    </dgm:pt>
    <dgm:pt modelId="{E9FE4697-C351-4904-AB31-03FCC9780B3B}" type="pres">
      <dgm:prSet presAssocID="{9010643F-D9A2-44CF-A72E-7DC6DE2422AD}" presName="EmptyPlaceHolder" presStyleCnt="0"/>
      <dgm:spPr/>
    </dgm:pt>
    <dgm:pt modelId="{5730BE1A-281C-4E3B-9410-D6B550B3C044}" type="pres">
      <dgm:prSet presAssocID="{AF121A7C-7E88-460E-8ED3-053CF15D7DB9}" presName="spaceBetweenRectangles" presStyleCnt="0"/>
      <dgm:spPr/>
    </dgm:pt>
    <dgm:pt modelId="{7F212B1C-4D96-4E8B-B694-FBFF3E9B1C0F}" type="pres">
      <dgm:prSet presAssocID="{43345CA1-D0B4-4E5C-A303-FB656E850C5A}" presName="composite" presStyleCnt="0"/>
      <dgm:spPr/>
    </dgm:pt>
    <dgm:pt modelId="{A10B7576-6F80-4D9A-A8E5-D035952B4621}" type="pres">
      <dgm:prSet presAssocID="{43345CA1-D0B4-4E5C-A303-FB656E850C5A}" presName="ConnectorPoint" presStyleLbl="lnNode1" presStyleIdx="3" presStyleCnt="5"/>
      <dgm:spPr>
        <a:solidFill>
          <a:schemeClr val="accent2">
            <a:hueOff val="2430068"/>
            <a:satOff val="338"/>
            <a:lumOff val="294"/>
            <a:alphaOff val="0"/>
          </a:schemeClr>
        </a:solidFill>
        <a:ln w="6350" cap="flat" cmpd="sng" algn="ctr">
          <a:solidFill>
            <a:schemeClr val="lt1">
              <a:hueOff val="0"/>
              <a:satOff val="0"/>
              <a:lumOff val="0"/>
              <a:alphaOff val="0"/>
            </a:schemeClr>
          </a:solidFill>
          <a:prstDash val="solid"/>
        </a:ln>
        <a:effectLst/>
      </dgm:spPr>
    </dgm:pt>
    <dgm:pt modelId="{44162D6E-ACDD-4030-882F-2E91D4D0CDB9}" type="pres">
      <dgm:prSet presAssocID="{43345CA1-D0B4-4E5C-A303-FB656E850C5A}" presName="DropPinPlaceHolder" presStyleCnt="0"/>
      <dgm:spPr/>
    </dgm:pt>
    <dgm:pt modelId="{ED2DBD4E-A697-47E3-A17B-396B83F28427}" type="pres">
      <dgm:prSet presAssocID="{43345CA1-D0B4-4E5C-A303-FB656E850C5A}" presName="DropPin" presStyleLbl="alignNode1" presStyleIdx="3" presStyleCnt="5"/>
      <dgm:spPr/>
    </dgm:pt>
    <dgm:pt modelId="{B0E155F7-9FF0-40EF-A13E-A60FA32FE949}" type="pres">
      <dgm:prSet presAssocID="{43345CA1-D0B4-4E5C-A303-FB656E850C5A}" presName="Ellipse" presStyleLbl="fgAcc1" presStyleIdx="4" presStyleCnt="6"/>
      <dgm:spPr>
        <a:solidFill>
          <a:schemeClr val="lt1">
            <a:alpha val="90000"/>
            <a:hueOff val="0"/>
            <a:satOff val="0"/>
            <a:lumOff val="0"/>
            <a:alphaOff val="0"/>
          </a:schemeClr>
        </a:solidFill>
        <a:ln w="15875" cap="flat" cmpd="sng" algn="ctr">
          <a:noFill/>
          <a:prstDash val="solid"/>
        </a:ln>
        <a:effectLst/>
      </dgm:spPr>
    </dgm:pt>
    <dgm:pt modelId="{D66A6A2E-5D93-4067-AB02-EA24039A3BA4}" type="pres">
      <dgm:prSet presAssocID="{43345CA1-D0B4-4E5C-A303-FB656E850C5A}" presName="L2TextContainer" presStyleLbl="revTx" presStyleIdx="6" presStyleCnt="10">
        <dgm:presLayoutVars>
          <dgm:bulletEnabled val="1"/>
        </dgm:presLayoutVars>
      </dgm:prSet>
      <dgm:spPr/>
    </dgm:pt>
    <dgm:pt modelId="{128CFB16-158D-4D4F-AACB-1D54A4EC210C}" type="pres">
      <dgm:prSet presAssocID="{43345CA1-D0B4-4E5C-A303-FB656E850C5A}" presName="L1TextContainer" presStyleLbl="revTx" presStyleIdx="7" presStyleCnt="10">
        <dgm:presLayoutVars>
          <dgm:chMax val="1"/>
          <dgm:chPref val="1"/>
          <dgm:bulletEnabled val="1"/>
        </dgm:presLayoutVars>
      </dgm:prSet>
      <dgm:spPr/>
    </dgm:pt>
    <dgm:pt modelId="{14DA0685-3029-4713-A362-80212E244748}" type="pres">
      <dgm:prSet presAssocID="{43345CA1-D0B4-4E5C-A303-FB656E850C5A}" presName="ConnectLine" presStyleLbl="sibTrans1D1" presStyleIdx="3" presStyleCnt="5"/>
      <dgm:spPr>
        <a:noFill/>
        <a:ln w="12700" cap="flat" cmpd="sng" algn="ctr">
          <a:solidFill>
            <a:schemeClr val="accent2">
              <a:hueOff val="2430068"/>
              <a:satOff val="338"/>
              <a:lumOff val="294"/>
              <a:alphaOff val="0"/>
            </a:schemeClr>
          </a:solidFill>
          <a:prstDash val="dash"/>
        </a:ln>
        <a:effectLst/>
      </dgm:spPr>
    </dgm:pt>
    <dgm:pt modelId="{3BA8B54C-2D01-4565-B6DF-609CEA6AE89B}" type="pres">
      <dgm:prSet presAssocID="{43345CA1-D0B4-4E5C-A303-FB656E850C5A}" presName="EmptyPlaceHolder" presStyleCnt="0"/>
      <dgm:spPr/>
    </dgm:pt>
    <dgm:pt modelId="{C66E651C-F401-45AA-8EDB-D383EA0D8049}" type="pres">
      <dgm:prSet presAssocID="{FCFB4EC5-B222-4909-B80F-179E2E385A92}" presName="spaceBetweenRectangles" presStyleCnt="0"/>
      <dgm:spPr/>
    </dgm:pt>
    <dgm:pt modelId="{E394357A-76F4-49F5-A7ED-D3C79C957E3D}" type="pres">
      <dgm:prSet presAssocID="{58CB3B21-08C3-45D9-94A0-87C96860672C}" presName="composite" presStyleCnt="0"/>
      <dgm:spPr/>
    </dgm:pt>
    <dgm:pt modelId="{7DC647D9-3107-4224-BCC2-0FF984208C4D}" type="pres">
      <dgm:prSet presAssocID="{58CB3B21-08C3-45D9-94A0-87C96860672C}" presName="ConnectorPoint" presStyleLbl="lnNode1" presStyleIdx="4" presStyleCnt="5"/>
      <dgm:spPr>
        <a:solidFill>
          <a:schemeClr val="accent2">
            <a:hueOff val="3240090"/>
            <a:satOff val="451"/>
            <a:lumOff val="392"/>
            <a:alphaOff val="0"/>
          </a:schemeClr>
        </a:solidFill>
        <a:ln w="6350" cap="flat" cmpd="sng" algn="ctr">
          <a:solidFill>
            <a:schemeClr val="lt1">
              <a:hueOff val="0"/>
              <a:satOff val="0"/>
              <a:lumOff val="0"/>
              <a:alphaOff val="0"/>
            </a:schemeClr>
          </a:solidFill>
          <a:prstDash val="solid"/>
        </a:ln>
        <a:effectLst/>
      </dgm:spPr>
    </dgm:pt>
    <dgm:pt modelId="{0AD02926-E8A1-4776-9756-DAF201970439}" type="pres">
      <dgm:prSet presAssocID="{58CB3B21-08C3-45D9-94A0-87C96860672C}" presName="DropPinPlaceHolder" presStyleCnt="0"/>
      <dgm:spPr/>
    </dgm:pt>
    <dgm:pt modelId="{9D4848A4-7556-4A5E-A296-6A7315AEC50B}" type="pres">
      <dgm:prSet presAssocID="{58CB3B21-08C3-45D9-94A0-87C96860672C}" presName="DropPin" presStyleLbl="alignNode1" presStyleIdx="4" presStyleCnt="5"/>
      <dgm:spPr/>
    </dgm:pt>
    <dgm:pt modelId="{50301456-8BA8-4C18-8D63-8399D9046087}" type="pres">
      <dgm:prSet presAssocID="{58CB3B21-08C3-45D9-94A0-87C96860672C}" presName="Ellipse" presStyleLbl="fgAcc1" presStyleIdx="5" presStyleCnt="6"/>
      <dgm:spPr>
        <a:solidFill>
          <a:schemeClr val="lt1">
            <a:alpha val="90000"/>
            <a:hueOff val="0"/>
            <a:satOff val="0"/>
            <a:lumOff val="0"/>
            <a:alphaOff val="0"/>
          </a:schemeClr>
        </a:solidFill>
        <a:ln w="15875" cap="flat" cmpd="sng" algn="ctr">
          <a:noFill/>
          <a:prstDash val="solid"/>
        </a:ln>
        <a:effectLst/>
      </dgm:spPr>
    </dgm:pt>
    <dgm:pt modelId="{372F8751-5CC6-4117-BEFF-4F15A6BDBEA9}" type="pres">
      <dgm:prSet presAssocID="{58CB3B21-08C3-45D9-94A0-87C96860672C}" presName="L2TextContainer" presStyleLbl="revTx" presStyleIdx="8" presStyleCnt="10">
        <dgm:presLayoutVars>
          <dgm:bulletEnabled val="1"/>
        </dgm:presLayoutVars>
      </dgm:prSet>
      <dgm:spPr/>
    </dgm:pt>
    <dgm:pt modelId="{A422C313-D749-4051-ACA4-DEC58C867564}" type="pres">
      <dgm:prSet presAssocID="{58CB3B21-08C3-45D9-94A0-87C96860672C}" presName="L1TextContainer" presStyleLbl="revTx" presStyleIdx="9" presStyleCnt="10">
        <dgm:presLayoutVars>
          <dgm:chMax val="1"/>
          <dgm:chPref val="1"/>
          <dgm:bulletEnabled val="1"/>
        </dgm:presLayoutVars>
      </dgm:prSet>
      <dgm:spPr/>
    </dgm:pt>
    <dgm:pt modelId="{B5F00A4D-1B95-45F9-93B3-35A26F11250C}" type="pres">
      <dgm:prSet presAssocID="{58CB3B21-08C3-45D9-94A0-87C96860672C}" presName="ConnectLine" presStyleLbl="sibTrans1D1" presStyleIdx="4" presStyleCnt="5"/>
      <dgm:spPr>
        <a:noFill/>
        <a:ln w="12700" cap="flat" cmpd="sng" algn="ctr">
          <a:solidFill>
            <a:schemeClr val="accent2">
              <a:hueOff val="3240090"/>
              <a:satOff val="451"/>
              <a:lumOff val="392"/>
              <a:alphaOff val="0"/>
            </a:schemeClr>
          </a:solidFill>
          <a:prstDash val="dash"/>
        </a:ln>
        <a:effectLst/>
      </dgm:spPr>
    </dgm:pt>
    <dgm:pt modelId="{D13B7A66-2EE4-429F-8334-0A03A01FA15F}" type="pres">
      <dgm:prSet presAssocID="{58CB3B21-08C3-45D9-94A0-87C96860672C}" presName="EmptyPlaceHolder" presStyleCnt="0"/>
      <dgm:spPr/>
    </dgm:pt>
  </dgm:ptLst>
  <dgm:cxnLst>
    <dgm:cxn modelId="{3A6F0503-625D-418B-A761-EEECEC4BA1E2}" srcId="{5C289E96-085C-4435-AEBE-B813C31B278B}" destId="{DCE080D4-0768-42C9-A329-0A2E2BCFB942}" srcOrd="1" destOrd="0" parTransId="{69AC18BB-B9D2-445A-940C-FD4B68AE064B}" sibTransId="{46F199F4-F707-4BBD-BD4B-4F433D7B1D29}"/>
    <dgm:cxn modelId="{2906A003-BEB8-41CA-97E6-B21D5572EB3E}" type="presOf" srcId="{31577198-EA7F-450E-830A-F39D8116C754}" destId="{9CAFE2F6-5371-45E2-82D0-B2934DFC87B1}" srcOrd="0" destOrd="0" presId="urn:microsoft.com/office/officeart/2017/3/layout/DropPinTimeline"/>
    <dgm:cxn modelId="{E180370C-D015-4C36-8F97-42913727D15B}" srcId="{5C289E96-085C-4435-AEBE-B813C31B278B}" destId="{58CB3B21-08C3-45D9-94A0-87C96860672C}" srcOrd="4" destOrd="0" parTransId="{01796E29-B9FF-45FF-9C24-1F3496BA42B5}" sibTransId="{491C00C8-3D9E-4798-A229-67E0D8386E7E}"/>
    <dgm:cxn modelId="{BDF04E1A-2727-4F83-AB4E-C8BD0858CC17}" type="presOf" srcId="{225DD174-B0DF-4EB5-9E73-97692DF9681A}" destId="{D66A6A2E-5D93-4067-AB02-EA24039A3BA4}" srcOrd="0" destOrd="0" presId="urn:microsoft.com/office/officeart/2017/3/layout/DropPinTimeline"/>
    <dgm:cxn modelId="{3A483421-B5E3-4FB3-9EEA-2D0A98F1D401}" srcId="{9010643F-D9A2-44CF-A72E-7DC6DE2422AD}" destId="{60E851A1-B424-44A0-99F9-A3D0005D58BD}" srcOrd="0" destOrd="0" parTransId="{5C42C696-7DAF-456C-BD54-FB2F013242CF}" sibTransId="{0D3437D5-12F1-4B92-B7CA-F9EDE333C782}"/>
    <dgm:cxn modelId="{3773622B-EBF6-457F-9649-9859B9475128}" type="presOf" srcId="{4E9AE9C4-4438-4071-B1DF-891C66907EB2}" destId="{B4E2A6FF-54DE-4565-BE60-2A713F03E399}" srcOrd="0" destOrd="0" presId="urn:microsoft.com/office/officeart/2017/3/layout/DropPinTimeline"/>
    <dgm:cxn modelId="{C44FBA35-4623-4DA2-842B-76D0AC842934}" type="presOf" srcId="{60E851A1-B424-44A0-99F9-A3D0005D58BD}" destId="{855AC035-AD12-4CFE-9C89-DED045EA59DB}" srcOrd="0" destOrd="0" presId="urn:microsoft.com/office/officeart/2017/3/layout/DropPinTimeline"/>
    <dgm:cxn modelId="{74D61B53-81F7-4FCA-8FCB-7FBA029646C1}" srcId="{58CB3B21-08C3-45D9-94A0-87C96860672C}" destId="{5CB16C8D-ED96-46C7-862C-AF534E43FB10}" srcOrd="0" destOrd="0" parTransId="{6AB4B544-5485-476D-8C7E-053627B48A5F}" sibTransId="{BF09AAF7-0416-4F1C-A67E-0932F7A9C2E5}"/>
    <dgm:cxn modelId="{B1A9D454-6D0D-4A45-AA23-0B98C2E1A774}" srcId="{5C289E96-085C-4435-AEBE-B813C31B278B}" destId="{9010643F-D9A2-44CF-A72E-7DC6DE2422AD}" srcOrd="2" destOrd="0" parTransId="{F43A2E1F-504A-4F41-9835-0820DFC672DB}" sibTransId="{AF121A7C-7E88-460E-8ED3-053CF15D7DB9}"/>
    <dgm:cxn modelId="{38658975-D0E2-4472-9A81-8F87AF219292}" type="presOf" srcId="{43345CA1-D0B4-4E5C-A303-FB656E850C5A}" destId="{128CFB16-158D-4D4F-AACB-1D54A4EC210C}" srcOrd="0" destOrd="0" presId="urn:microsoft.com/office/officeart/2017/3/layout/DropPinTimeline"/>
    <dgm:cxn modelId="{8A8F2076-F68E-4EC9-96DF-DC81C6105EB0}" srcId="{7574893A-34C6-4841-9FFF-38B6FA22D542}" destId="{31577198-EA7F-450E-830A-F39D8116C754}" srcOrd="0" destOrd="0" parTransId="{9EBA00C2-A77B-4DE6-8D29-06C58B13ECC0}" sibTransId="{CF114E32-59FC-4EAD-BBF9-C44310B019DA}"/>
    <dgm:cxn modelId="{97FEC358-2690-452F-94EB-A3D4B4ED3245}" type="presOf" srcId="{5CB16C8D-ED96-46C7-862C-AF534E43FB10}" destId="{372F8751-5CC6-4117-BEFF-4F15A6BDBEA9}" srcOrd="0" destOrd="0" presId="urn:microsoft.com/office/officeart/2017/3/layout/DropPinTimeline"/>
    <dgm:cxn modelId="{DCCD7D83-5BE9-4480-95D1-CF21AAE350FB}" srcId="{58CB3B21-08C3-45D9-94A0-87C96860672C}" destId="{93EAC722-44A1-4EE8-93AE-F9AC5A559756}" srcOrd="1" destOrd="0" parTransId="{825B81E3-9183-49BA-A50E-E2A03BDCC92F}" sibTransId="{3048D2E3-D88E-49F5-97B1-64129D2AC086}"/>
    <dgm:cxn modelId="{1E3C9684-FFE7-4B71-9AE2-3037AFF851F6}" type="presOf" srcId="{93EAC722-44A1-4EE8-93AE-F9AC5A559756}" destId="{372F8751-5CC6-4117-BEFF-4F15A6BDBEA9}" srcOrd="0" destOrd="1" presId="urn:microsoft.com/office/officeart/2017/3/layout/DropPinTimeline"/>
    <dgm:cxn modelId="{9B49DB8B-D74A-44D3-9565-EDF4DD7D6BAA}" type="presOf" srcId="{9010643F-D9A2-44CF-A72E-7DC6DE2422AD}" destId="{4BE9B230-B63B-4B07-8974-ECFBEBF7BDBB}" srcOrd="0" destOrd="0" presId="urn:microsoft.com/office/officeart/2017/3/layout/DropPinTimeline"/>
    <dgm:cxn modelId="{FBAD5D8E-091C-47E8-831D-162EF9660DC2}" srcId="{5C289E96-085C-4435-AEBE-B813C31B278B}" destId="{43345CA1-D0B4-4E5C-A303-FB656E850C5A}" srcOrd="3" destOrd="0" parTransId="{EDEDF010-E07C-4034-99EC-B86E97F546C7}" sibTransId="{FCFB4EC5-B222-4909-B80F-179E2E385A92}"/>
    <dgm:cxn modelId="{15DF0EB4-96BE-42FA-9AFF-559F68C142C0}" type="presOf" srcId="{5C289E96-085C-4435-AEBE-B813C31B278B}" destId="{B89F1391-C4C1-4D89-ACB9-6CABF08C7BA4}" srcOrd="0" destOrd="0" presId="urn:microsoft.com/office/officeart/2017/3/layout/DropPinTimeline"/>
    <dgm:cxn modelId="{A01EECC1-B36C-4203-A77A-EA287DDF7CE9}" srcId="{43345CA1-D0B4-4E5C-A303-FB656E850C5A}" destId="{225DD174-B0DF-4EB5-9E73-97692DF9681A}" srcOrd="0" destOrd="0" parTransId="{0F8ED3A1-837F-4A59-90CC-E285503BED95}" sibTransId="{9CBCAD3B-E8D4-4F3E-9050-AE48DB751441}"/>
    <dgm:cxn modelId="{C53980C3-B056-4720-9C31-FE5B9370739B}" type="presOf" srcId="{7574893A-34C6-4841-9FFF-38B6FA22D542}" destId="{81EF3235-355D-4041-9CF9-5E0D93F34FD5}" srcOrd="0" destOrd="0" presId="urn:microsoft.com/office/officeart/2017/3/layout/DropPinTimeline"/>
    <dgm:cxn modelId="{7B6A2EC7-04C9-4122-A935-8CF34E045F9E}" type="presOf" srcId="{58CB3B21-08C3-45D9-94A0-87C96860672C}" destId="{A422C313-D749-4051-ACA4-DEC58C867564}" srcOrd="0" destOrd="0" presId="urn:microsoft.com/office/officeart/2017/3/layout/DropPinTimeline"/>
    <dgm:cxn modelId="{B93083CC-D56B-49DB-BD47-2FAF36E9CAEE}" type="presOf" srcId="{DCE080D4-0768-42C9-A329-0A2E2BCFB942}" destId="{FCD9D781-ECA0-4DFB-9609-8CEDDE270B38}" srcOrd="0" destOrd="0" presId="urn:microsoft.com/office/officeart/2017/3/layout/DropPinTimeline"/>
    <dgm:cxn modelId="{C6016EF6-19E1-4F00-A469-B8269720ECEC}" srcId="{5C289E96-085C-4435-AEBE-B813C31B278B}" destId="{7574893A-34C6-4841-9FFF-38B6FA22D542}" srcOrd="0" destOrd="0" parTransId="{C4794CA3-946D-4CD2-9B69-5495F1294809}" sibTransId="{C7CFD245-431F-47EB-A132-2A6B7555EAAF}"/>
    <dgm:cxn modelId="{EB456AFF-0CFF-4162-8CE5-50099C42B876}" srcId="{DCE080D4-0768-42C9-A329-0A2E2BCFB942}" destId="{4E9AE9C4-4438-4071-B1DF-891C66907EB2}" srcOrd="0" destOrd="0" parTransId="{5A9ACBAD-42E6-4AE7-A40F-0B3D054B4A47}" sibTransId="{7D0E3EBA-5FAC-41CF-9F96-F38F679DAAA7}"/>
    <dgm:cxn modelId="{5D210679-AE1A-44DA-A907-B99D3C835EE3}" type="presParOf" srcId="{B89F1391-C4C1-4D89-ACB9-6CABF08C7BA4}" destId="{3E286171-83BC-412E-93EA-6907CDD16C16}" srcOrd="0" destOrd="0" presId="urn:microsoft.com/office/officeart/2017/3/layout/DropPinTimeline"/>
    <dgm:cxn modelId="{73949665-C2E9-4EB3-A16A-F170D940E232}" type="presParOf" srcId="{B89F1391-C4C1-4D89-ACB9-6CABF08C7BA4}" destId="{409B636A-9C19-4D21-91B6-CAFAC7D767F2}" srcOrd="1" destOrd="0" presId="urn:microsoft.com/office/officeart/2017/3/layout/DropPinTimeline"/>
    <dgm:cxn modelId="{82F0AF33-EEEE-4E76-B61E-6F155B024A2B}" type="presParOf" srcId="{409B636A-9C19-4D21-91B6-CAFAC7D767F2}" destId="{7FD04F2B-48B5-4E6B-823E-7413B609C871}" srcOrd="0" destOrd="0" presId="urn:microsoft.com/office/officeart/2017/3/layout/DropPinTimeline"/>
    <dgm:cxn modelId="{26634CA2-C996-414E-B04D-39A3B6E9824C}" type="presParOf" srcId="{7FD04F2B-48B5-4E6B-823E-7413B609C871}" destId="{240F9457-1B85-4F83-BCB8-597A7FC70976}" srcOrd="0" destOrd="0" presId="urn:microsoft.com/office/officeart/2017/3/layout/DropPinTimeline"/>
    <dgm:cxn modelId="{4BD5C51D-44C8-49D4-8FF3-9DD1BF7655B9}" type="presParOf" srcId="{7FD04F2B-48B5-4E6B-823E-7413B609C871}" destId="{17DF8BAD-4E44-4610-94A8-F2AA910D42BE}" srcOrd="1" destOrd="0" presId="urn:microsoft.com/office/officeart/2017/3/layout/DropPinTimeline"/>
    <dgm:cxn modelId="{0CA1B8A4-830C-4816-AE42-D3CAB0227C25}" type="presParOf" srcId="{17DF8BAD-4E44-4610-94A8-F2AA910D42BE}" destId="{4152891B-9D85-44EC-AC82-40347F6B66B7}" srcOrd="0" destOrd="0" presId="urn:microsoft.com/office/officeart/2017/3/layout/DropPinTimeline"/>
    <dgm:cxn modelId="{64B77879-0390-41E6-A4BF-084F51A2F0E7}" type="presParOf" srcId="{17DF8BAD-4E44-4610-94A8-F2AA910D42BE}" destId="{0F0C091F-8BDF-4781-8E07-330E2EB5ED82}" srcOrd="1" destOrd="0" presId="urn:microsoft.com/office/officeart/2017/3/layout/DropPinTimeline"/>
    <dgm:cxn modelId="{6DBF9DB4-3311-4B99-9201-4A56B6793014}" type="presParOf" srcId="{7FD04F2B-48B5-4E6B-823E-7413B609C871}" destId="{9CAFE2F6-5371-45E2-82D0-B2934DFC87B1}" srcOrd="2" destOrd="0" presId="urn:microsoft.com/office/officeart/2017/3/layout/DropPinTimeline"/>
    <dgm:cxn modelId="{3DA44CAB-6AD9-426E-96F6-E5B0D0741DAD}" type="presParOf" srcId="{7FD04F2B-48B5-4E6B-823E-7413B609C871}" destId="{81EF3235-355D-4041-9CF9-5E0D93F34FD5}" srcOrd="3" destOrd="0" presId="urn:microsoft.com/office/officeart/2017/3/layout/DropPinTimeline"/>
    <dgm:cxn modelId="{83E1E112-2C7A-4EF9-99DB-CC3C1AE03A2E}" type="presParOf" srcId="{7FD04F2B-48B5-4E6B-823E-7413B609C871}" destId="{C765AE05-CC9C-4A13-A896-A04AFB912A11}" srcOrd="4" destOrd="0" presId="urn:microsoft.com/office/officeart/2017/3/layout/DropPinTimeline"/>
    <dgm:cxn modelId="{1A377D57-B836-47A0-8B87-A3235C646D0C}" type="presParOf" srcId="{7FD04F2B-48B5-4E6B-823E-7413B609C871}" destId="{AB49C30C-7CC2-4FC8-9DE5-A0B681CF854D}" srcOrd="5" destOrd="0" presId="urn:microsoft.com/office/officeart/2017/3/layout/DropPinTimeline"/>
    <dgm:cxn modelId="{FB37BE57-086A-4BCE-89A4-62351753926A}" type="presParOf" srcId="{409B636A-9C19-4D21-91B6-CAFAC7D767F2}" destId="{228000FC-F770-4A81-BCF0-62B397B39645}" srcOrd="1" destOrd="0" presId="urn:microsoft.com/office/officeart/2017/3/layout/DropPinTimeline"/>
    <dgm:cxn modelId="{92FCCB47-C759-4A94-939E-B451D0ADC201}" type="presParOf" srcId="{409B636A-9C19-4D21-91B6-CAFAC7D767F2}" destId="{2362B83D-42F9-4576-8103-C572607200F5}" srcOrd="2" destOrd="0" presId="urn:microsoft.com/office/officeart/2017/3/layout/DropPinTimeline"/>
    <dgm:cxn modelId="{9C97B292-9A24-4519-939B-B52B3CCC225A}" type="presParOf" srcId="{2362B83D-42F9-4576-8103-C572607200F5}" destId="{B5BEA191-B6C0-41E5-AC18-C421D950CCCE}" srcOrd="0" destOrd="0" presId="urn:microsoft.com/office/officeart/2017/3/layout/DropPinTimeline"/>
    <dgm:cxn modelId="{4DDD146B-AAAB-4821-B2F3-27A7B735A74C}" type="presParOf" srcId="{2362B83D-42F9-4576-8103-C572607200F5}" destId="{31BB5CEF-7238-4428-8A06-5FB576C0AF37}" srcOrd="1" destOrd="0" presId="urn:microsoft.com/office/officeart/2017/3/layout/DropPinTimeline"/>
    <dgm:cxn modelId="{35740331-94EC-46BA-92C9-58BBE231FA57}" type="presParOf" srcId="{31BB5CEF-7238-4428-8A06-5FB576C0AF37}" destId="{932C2014-2390-4403-B6F4-EA47499DA7C2}" srcOrd="0" destOrd="0" presId="urn:microsoft.com/office/officeart/2017/3/layout/DropPinTimeline"/>
    <dgm:cxn modelId="{309403AB-FC5A-4CF3-BEEB-6FA256E56B65}" type="presParOf" srcId="{31BB5CEF-7238-4428-8A06-5FB576C0AF37}" destId="{F6A1EA5F-D7BE-454B-A3C8-A3E4B3D81EE0}" srcOrd="1" destOrd="0" presId="urn:microsoft.com/office/officeart/2017/3/layout/DropPinTimeline"/>
    <dgm:cxn modelId="{DD19231F-7989-4D2B-92EC-F0CC0ED97570}" type="presParOf" srcId="{2362B83D-42F9-4576-8103-C572607200F5}" destId="{B4E2A6FF-54DE-4565-BE60-2A713F03E399}" srcOrd="2" destOrd="0" presId="urn:microsoft.com/office/officeart/2017/3/layout/DropPinTimeline"/>
    <dgm:cxn modelId="{4F3ECC60-5791-419E-B104-46E1A8874A86}" type="presParOf" srcId="{2362B83D-42F9-4576-8103-C572607200F5}" destId="{FCD9D781-ECA0-4DFB-9609-8CEDDE270B38}" srcOrd="3" destOrd="0" presId="urn:microsoft.com/office/officeart/2017/3/layout/DropPinTimeline"/>
    <dgm:cxn modelId="{C7AE632B-F97B-46B3-B91F-3CC29B7265DD}" type="presParOf" srcId="{2362B83D-42F9-4576-8103-C572607200F5}" destId="{A922AF08-2EE0-4531-AA33-61D045386DF6}" srcOrd="4" destOrd="0" presId="urn:microsoft.com/office/officeart/2017/3/layout/DropPinTimeline"/>
    <dgm:cxn modelId="{8D309878-4A32-48A8-97BE-2BA40DDBD54B}" type="presParOf" srcId="{2362B83D-42F9-4576-8103-C572607200F5}" destId="{536A74BF-BA8E-4CB1-83C9-C0072D604708}" srcOrd="5" destOrd="0" presId="urn:microsoft.com/office/officeart/2017/3/layout/DropPinTimeline"/>
    <dgm:cxn modelId="{30955DA5-75FB-4C00-A8AC-3192B7FF27AE}" type="presParOf" srcId="{409B636A-9C19-4D21-91B6-CAFAC7D767F2}" destId="{9F82F766-EB9A-453F-A258-CD5DF22C6045}" srcOrd="3" destOrd="0" presId="urn:microsoft.com/office/officeart/2017/3/layout/DropPinTimeline"/>
    <dgm:cxn modelId="{83A9B161-74E9-44FC-94E1-676208A37125}" type="presParOf" srcId="{409B636A-9C19-4D21-91B6-CAFAC7D767F2}" destId="{F1C08C1B-86E6-45B7-9ECE-8546BDF62037}" srcOrd="4" destOrd="0" presId="urn:microsoft.com/office/officeart/2017/3/layout/DropPinTimeline"/>
    <dgm:cxn modelId="{CD59804F-11B4-42E0-9E2A-9885AE62D471}" type="presParOf" srcId="{F1C08C1B-86E6-45B7-9ECE-8546BDF62037}" destId="{7BE3BB34-C2A5-40D0-8D03-EE1CF0E99ED5}" srcOrd="0" destOrd="0" presId="urn:microsoft.com/office/officeart/2017/3/layout/DropPinTimeline"/>
    <dgm:cxn modelId="{50DF494D-8817-4864-A287-AE6794848888}" type="presParOf" srcId="{F1C08C1B-86E6-45B7-9ECE-8546BDF62037}" destId="{BC173463-FB93-4704-A83A-9A27EA6D3ACF}" srcOrd="1" destOrd="0" presId="urn:microsoft.com/office/officeart/2017/3/layout/DropPinTimeline"/>
    <dgm:cxn modelId="{630D726F-FDB2-4D4E-85BA-46DE19655BED}" type="presParOf" srcId="{BC173463-FB93-4704-A83A-9A27EA6D3ACF}" destId="{89E1332C-2F8E-4388-9F01-CDB44F8FA7CF}" srcOrd="0" destOrd="0" presId="urn:microsoft.com/office/officeart/2017/3/layout/DropPinTimeline"/>
    <dgm:cxn modelId="{DA711FAB-331B-403C-AF5D-04CE426CE399}" type="presParOf" srcId="{BC173463-FB93-4704-A83A-9A27EA6D3ACF}" destId="{FA43180C-E690-469F-A422-9D8B73734D9D}" srcOrd="1" destOrd="0" presId="urn:microsoft.com/office/officeart/2017/3/layout/DropPinTimeline"/>
    <dgm:cxn modelId="{E209A33D-B578-41D1-A0ED-5F7EB79D0FE1}" type="presParOf" srcId="{F1C08C1B-86E6-45B7-9ECE-8546BDF62037}" destId="{855AC035-AD12-4CFE-9C89-DED045EA59DB}" srcOrd="2" destOrd="0" presId="urn:microsoft.com/office/officeart/2017/3/layout/DropPinTimeline"/>
    <dgm:cxn modelId="{743935E7-A8B6-4381-BCA8-F94795248705}" type="presParOf" srcId="{F1C08C1B-86E6-45B7-9ECE-8546BDF62037}" destId="{4BE9B230-B63B-4B07-8974-ECFBEBF7BDBB}" srcOrd="3" destOrd="0" presId="urn:microsoft.com/office/officeart/2017/3/layout/DropPinTimeline"/>
    <dgm:cxn modelId="{17D78B06-7228-4989-A824-83E0FAF02D53}" type="presParOf" srcId="{F1C08C1B-86E6-45B7-9ECE-8546BDF62037}" destId="{A450EF41-0400-4A51-B3C7-FF23129A5B55}" srcOrd="4" destOrd="0" presId="urn:microsoft.com/office/officeart/2017/3/layout/DropPinTimeline"/>
    <dgm:cxn modelId="{85FB15F5-4049-49D7-8578-B618DC468FCD}" type="presParOf" srcId="{F1C08C1B-86E6-45B7-9ECE-8546BDF62037}" destId="{E9FE4697-C351-4904-AB31-03FCC9780B3B}" srcOrd="5" destOrd="0" presId="urn:microsoft.com/office/officeart/2017/3/layout/DropPinTimeline"/>
    <dgm:cxn modelId="{31A43016-730C-4000-8EDF-898B84A7ADDD}" type="presParOf" srcId="{409B636A-9C19-4D21-91B6-CAFAC7D767F2}" destId="{5730BE1A-281C-4E3B-9410-D6B550B3C044}" srcOrd="5" destOrd="0" presId="urn:microsoft.com/office/officeart/2017/3/layout/DropPinTimeline"/>
    <dgm:cxn modelId="{378F4A9D-BDF3-4B21-8F6A-F93C8A0746FF}" type="presParOf" srcId="{409B636A-9C19-4D21-91B6-CAFAC7D767F2}" destId="{7F212B1C-4D96-4E8B-B694-FBFF3E9B1C0F}" srcOrd="6" destOrd="0" presId="urn:microsoft.com/office/officeart/2017/3/layout/DropPinTimeline"/>
    <dgm:cxn modelId="{D4E7284B-2D76-4093-A81A-EF3EE3C8FE95}" type="presParOf" srcId="{7F212B1C-4D96-4E8B-B694-FBFF3E9B1C0F}" destId="{A10B7576-6F80-4D9A-A8E5-D035952B4621}" srcOrd="0" destOrd="0" presId="urn:microsoft.com/office/officeart/2017/3/layout/DropPinTimeline"/>
    <dgm:cxn modelId="{CF9330CD-4931-428A-A043-8869EBF6DE5A}" type="presParOf" srcId="{7F212B1C-4D96-4E8B-B694-FBFF3E9B1C0F}" destId="{44162D6E-ACDD-4030-882F-2E91D4D0CDB9}" srcOrd="1" destOrd="0" presId="urn:microsoft.com/office/officeart/2017/3/layout/DropPinTimeline"/>
    <dgm:cxn modelId="{B0A74A08-77DD-4357-B68E-602E78B68BA0}" type="presParOf" srcId="{44162D6E-ACDD-4030-882F-2E91D4D0CDB9}" destId="{ED2DBD4E-A697-47E3-A17B-396B83F28427}" srcOrd="0" destOrd="0" presId="urn:microsoft.com/office/officeart/2017/3/layout/DropPinTimeline"/>
    <dgm:cxn modelId="{065AA66C-695A-4129-8FD4-4795FE9D8A86}" type="presParOf" srcId="{44162D6E-ACDD-4030-882F-2E91D4D0CDB9}" destId="{B0E155F7-9FF0-40EF-A13E-A60FA32FE949}" srcOrd="1" destOrd="0" presId="urn:microsoft.com/office/officeart/2017/3/layout/DropPinTimeline"/>
    <dgm:cxn modelId="{3CEA2376-3D29-4924-ADF4-3A34C3212995}" type="presParOf" srcId="{7F212B1C-4D96-4E8B-B694-FBFF3E9B1C0F}" destId="{D66A6A2E-5D93-4067-AB02-EA24039A3BA4}" srcOrd="2" destOrd="0" presId="urn:microsoft.com/office/officeart/2017/3/layout/DropPinTimeline"/>
    <dgm:cxn modelId="{BA17AD9B-2C26-46B5-A725-7DBB79AB97D1}" type="presParOf" srcId="{7F212B1C-4D96-4E8B-B694-FBFF3E9B1C0F}" destId="{128CFB16-158D-4D4F-AACB-1D54A4EC210C}" srcOrd="3" destOrd="0" presId="urn:microsoft.com/office/officeart/2017/3/layout/DropPinTimeline"/>
    <dgm:cxn modelId="{26AD2CB0-F4A3-4E92-82F2-50203CF13396}" type="presParOf" srcId="{7F212B1C-4D96-4E8B-B694-FBFF3E9B1C0F}" destId="{14DA0685-3029-4713-A362-80212E244748}" srcOrd="4" destOrd="0" presId="urn:microsoft.com/office/officeart/2017/3/layout/DropPinTimeline"/>
    <dgm:cxn modelId="{05395B23-DB8E-484E-9A3E-553086C72980}" type="presParOf" srcId="{7F212B1C-4D96-4E8B-B694-FBFF3E9B1C0F}" destId="{3BA8B54C-2D01-4565-B6DF-609CEA6AE89B}" srcOrd="5" destOrd="0" presId="urn:microsoft.com/office/officeart/2017/3/layout/DropPinTimeline"/>
    <dgm:cxn modelId="{E9D05335-D251-49EC-8DFB-08D0E4A3C847}" type="presParOf" srcId="{409B636A-9C19-4D21-91B6-CAFAC7D767F2}" destId="{C66E651C-F401-45AA-8EDB-D383EA0D8049}" srcOrd="7" destOrd="0" presId="urn:microsoft.com/office/officeart/2017/3/layout/DropPinTimeline"/>
    <dgm:cxn modelId="{B061D7B8-0CA3-49C9-B2D5-42E75484B02A}" type="presParOf" srcId="{409B636A-9C19-4D21-91B6-CAFAC7D767F2}" destId="{E394357A-76F4-49F5-A7ED-D3C79C957E3D}" srcOrd="8" destOrd="0" presId="urn:microsoft.com/office/officeart/2017/3/layout/DropPinTimeline"/>
    <dgm:cxn modelId="{AD80F835-1E05-4ABF-92B4-E77E656F89AE}" type="presParOf" srcId="{E394357A-76F4-49F5-A7ED-D3C79C957E3D}" destId="{7DC647D9-3107-4224-BCC2-0FF984208C4D}" srcOrd="0" destOrd="0" presId="urn:microsoft.com/office/officeart/2017/3/layout/DropPinTimeline"/>
    <dgm:cxn modelId="{588AA17B-F45E-4130-AB4F-B87D698EEA13}" type="presParOf" srcId="{E394357A-76F4-49F5-A7ED-D3C79C957E3D}" destId="{0AD02926-E8A1-4776-9756-DAF201970439}" srcOrd="1" destOrd="0" presId="urn:microsoft.com/office/officeart/2017/3/layout/DropPinTimeline"/>
    <dgm:cxn modelId="{B4BE41B1-1D0F-422E-B712-62DF1B53A8C2}" type="presParOf" srcId="{0AD02926-E8A1-4776-9756-DAF201970439}" destId="{9D4848A4-7556-4A5E-A296-6A7315AEC50B}" srcOrd="0" destOrd="0" presId="urn:microsoft.com/office/officeart/2017/3/layout/DropPinTimeline"/>
    <dgm:cxn modelId="{C6CF1200-760A-479B-B818-1B2512176849}" type="presParOf" srcId="{0AD02926-E8A1-4776-9756-DAF201970439}" destId="{50301456-8BA8-4C18-8D63-8399D9046087}" srcOrd="1" destOrd="0" presId="urn:microsoft.com/office/officeart/2017/3/layout/DropPinTimeline"/>
    <dgm:cxn modelId="{15366802-6A43-4191-89E9-A7516C7DC21E}" type="presParOf" srcId="{E394357A-76F4-49F5-A7ED-D3C79C957E3D}" destId="{372F8751-5CC6-4117-BEFF-4F15A6BDBEA9}" srcOrd="2" destOrd="0" presId="urn:microsoft.com/office/officeart/2017/3/layout/DropPinTimeline"/>
    <dgm:cxn modelId="{D32EF2B0-FD57-427A-AA3D-913AF978B801}" type="presParOf" srcId="{E394357A-76F4-49F5-A7ED-D3C79C957E3D}" destId="{A422C313-D749-4051-ACA4-DEC58C867564}" srcOrd="3" destOrd="0" presId="urn:microsoft.com/office/officeart/2017/3/layout/DropPinTimeline"/>
    <dgm:cxn modelId="{14E3E0D5-9B62-43FD-9747-C6B98F0A89F3}" type="presParOf" srcId="{E394357A-76F4-49F5-A7ED-D3C79C957E3D}" destId="{B5F00A4D-1B95-45F9-93B3-35A26F11250C}" srcOrd="4" destOrd="0" presId="urn:microsoft.com/office/officeart/2017/3/layout/DropPinTimeline"/>
    <dgm:cxn modelId="{0E9974B3-9870-4E5C-85B5-C3CE3CEE7911}" type="presParOf" srcId="{E394357A-76F4-49F5-A7ED-D3C79C957E3D}" destId="{D13B7A66-2EE4-429F-8334-0A03A01FA15F}"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7B020-70C4-45B4-BB65-4E2DD507B277}">
      <dsp:nvSpPr>
        <dsp:cNvPr id="0" name=""/>
        <dsp:cNvSpPr/>
      </dsp:nvSpPr>
      <dsp:spPr>
        <a:xfrm>
          <a:off x="0" y="0"/>
          <a:ext cx="3749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B6948E-3B59-4F91-82DD-29C08D82D5B0}">
      <dsp:nvSpPr>
        <dsp:cNvPr id="0" name=""/>
        <dsp:cNvSpPr/>
      </dsp:nvSpPr>
      <dsp:spPr>
        <a:xfrm>
          <a:off x="0" y="0"/>
          <a:ext cx="3749675" cy="132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b="1" kern="1200" dirty="0">
              <a:solidFill>
                <a:schemeClr val="bg1"/>
              </a:solidFill>
            </a:rPr>
            <a:t>Rotación Emergentología</a:t>
          </a:r>
          <a:r>
            <a:rPr lang="en-US" sz="2000" b="1" kern="1200" dirty="0">
              <a:solidFill>
                <a:schemeClr val="bg1"/>
              </a:solidFill>
              <a:latin typeface="Calibri Light" panose="020F0302020204030204"/>
            </a:rPr>
            <a:t> </a:t>
          </a:r>
          <a:br>
            <a:rPr lang="en-US" sz="2000" b="1" kern="1200" dirty="0">
              <a:solidFill>
                <a:schemeClr val="bg1"/>
              </a:solidFill>
              <a:latin typeface="Calibri Light" panose="020F0302020204030204"/>
            </a:rPr>
          </a:br>
          <a:r>
            <a:rPr lang="en-US" sz="2000" b="0" kern="1200" dirty="0">
              <a:solidFill>
                <a:schemeClr val="bg1"/>
              </a:solidFill>
            </a:rPr>
            <a:t>Hospital Castro Rendón</a:t>
          </a:r>
          <a:r>
            <a:rPr lang="en-US" sz="2000" b="0" kern="1200" dirty="0">
              <a:solidFill>
                <a:schemeClr val="bg1"/>
              </a:solidFill>
              <a:latin typeface="Calibri Light" panose="020F0302020204030204"/>
            </a:rPr>
            <a:t> </a:t>
          </a:r>
          <a:br>
            <a:rPr lang="en-US" sz="2000" b="1" kern="1200" dirty="0">
              <a:solidFill>
                <a:schemeClr val="bg1"/>
              </a:solidFill>
              <a:latin typeface="Calibri Light" panose="020F0302020204030204"/>
            </a:rPr>
          </a:br>
          <a:r>
            <a:rPr lang="en-US" sz="2000" b="0" kern="1200" dirty="0">
              <a:solidFill>
                <a:schemeClr val="bg1"/>
              </a:solidFill>
              <a:latin typeface="Calibri Light" panose="020F0302020204030204"/>
            </a:rPr>
            <a:t>De María - RMG</a:t>
          </a:r>
          <a:r>
            <a:rPr lang="en-US" sz="2000" b="0" kern="1200" dirty="0">
              <a:solidFill>
                <a:schemeClr val="bg1"/>
              </a:solidFill>
            </a:rPr>
            <a:t> SMA </a:t>
          </a:r>
          <a:br>
            <a:rPr lang="en-US" sz="2000" b="0" kern="1200" dirty="0">
              <a:solidFill>
                <a:schemeClr val="bg1"/>
              </a:solidFill>
            </a:rPr>
          </a:br>
          <a:r>
            <a:rPr lang="en-US" sz="2000" b="1" kern="1200" dirty="0">
              <a:solidFill>
                <a:schemeClr val="bg1"/>
              </a:solidFill>
              <a:latin typeface="Calibri Light" panose="020F0302020204030204"/>
            </a:rPr>
            <a:t> </a:t>
          </a:r>
          <a:r>
            <a:rPr lang="en-US" sz="2000" b="1" kern="1200" dirty="0">
              <a:solidFill>
                <a:schemeClr val="bg1"/>
              </a:solidFill>
            </a:rPr>
            <a:t> </a:t>
          </a:r>
          <a:endParaRPr lang="en-US" sz="2000" b="0" kern="1200" dirty="0">
            <a:solidFill>
              <a:schemeClr val="bg1"/>
            </a:solidFill>
            <a:latin typeface="Calibri Light" panose="020F0302020204030204"/>
          </a:endParaRPr>
        </a:p>
      </dsp:txBody>
      <dsp:txXfrm>
        <a:off x="0" y="0"/>
        <a:ext cx="3749675" cy="1329711"/>
      </dsp:txXfrm>
    </dsp:sp>
    <dsp:sp modelId="{A412D7F8-A2A2-48E3-9245-12D0D68417B1}">
      <dsp:nvSpPr>
        <dsp:cNvPr id="0" name=""/>
        <dsp:cNvSpPr/>
      </dsp:nvSpPr>
      <dsp:spPr>
        <a:xfrm>
          <a:off x="0" y="1329711"/>
          <a:ext cx="3749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95EC11-946C-4BBB-97B1-4CE4B89D3A88}">
      <dsp:nvSpPr>
        <dsp:cNvPr id="0" name=""/>
        <dsp:cNvSpPr/>
      </dsp:nvSpPr>
      <dsp:spPr>
        <a:xfrm>
          <a:off x="0" y="1329711"/>
          <a:ext cx="3749675" cy="132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rPr>
            <a:t>Abril 2021</a:t>
          </a:r>
          <a:endParaRPr lang="en-US" sz="2000" kern="1200" dirty="0">
            <a:solidFill>
              <a:schemeClr val="bg1"/>
            </a:solidFill>
          </a:endParaRPr>
        </a:p>
      </dsp:txBody>
      <dsp:txXfrm>
        <a:off x="0" y="1329711"/>
        <a:ext cx="3749675" cy="1329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94536-A921-47C1-A57A-C731DA686AB5}">
      <dsp:nvSpPr>
        <dsp:cNvPr id="0" name=""/>
        <dsp:cNvSpPr/>
      </dsp:nvSpPr>
      <dsp:spPr>
        <a:xfrm>
          <a:off x="1241" y="1159566"/>
          <a:ext cx="2648311" cy="1588986"/>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s-ES" sz="2900" kern="1200" dirty="0">
              <a:latin typeface="Calibri Light" panose="020F0302020204030204"/>
            </a:rPr>
            <a:t>08:30-9:00  am </a:t>
          </a:r>
          <a:endParaRPr lang="es-ES" sz="2900" kern="1200" dirty="0"/>
        </a:p>
        <a:p>
          <a:pPr marL="228600" lvl="1" indent="-228600" algn="l" defTabSz="1022350" rtl="0">
            <a:lnSpc>
              <a:spcPct val="90000"/>
            </a:lnSpc>
            <a:spcBef>
              <a:spcPct val="0"/>
            </a:spcBef>
            <a:spcAft>
              <a:spcPct val="15000"/>
            </a:spcAft>
            <a:buChar char="•"/>
          </a:pPr>
          <a:r>
            <a:rPr lang="es-ES" sz="2300" kern="1200" dirty="0">
              <a:latin typeface="Calibri Light" panose="020F0302020204030204"/>
            </a:rPr>
            <a:t>Incidente </a:t>
          </a:r>
          <a:endParaRPr lang="es-ES" sz="2300" kern="1200" dirty="0"/>
        </a:p>
        <a:p>
          <a:pPr marL="228600" lvl="1" indent="-228600" algn="l" defTabSz="1022350">
            <a:lnSpc>
              <a:spcPct val="90000"/>
            </a:lnSpc>
            <a:spcBef>
              <a:spcPct val="0"/>
            </a:spcBef>
            <a:spcAft>
              <a:spcPct val="15000"/>
            </a:spcAft>
            <a:buChar char="•"/>
          </a:pPr>
          <a:r>
            <a:rPr lang="es-ES" sz="2300" kern="1200" dirty="0">
              <a:latin typeface="Calibri Light" panose="020F0302020204030204"/>
            </a:rPr>
            <a:t>STROKE</a:t>
          </a:r>
          <a:endParaRPr lang="es-ES" sz="2300" kern="1200" dirty="0"/>
        </a:p>
      </dsp:txBody>
      <dsp:txXfrm>
        <a:off x="47781" y="1206106"/>
        <a:ext cx="2555231" cy="1495906"/>
      </dsp:txXfrm>
    </dsp:sp>
    <dsp:sp modelId="{065BE1AB-2E10-4CFC-9A08-51C33B602034}">
      <dsp:nvSpPr>
        <dsp:cNvPr id="0" name=""/>
        <dsp:cNvSpPr/>
      </dsp:nvSpPr>
      <dsp:spPr>
        <a:xfrm>
          <a:off x="2914384" y="1625668"/>
          <a:ext cx="561442" cy="65678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s-ES" sz="2300" kern="1200"/>
        </a:p>
      </dsp:txBody>
      <dsp:txXfrm>
        <a:off x="2914384" y="1757024"/>
        <a:ext cx="393009" cy="394069"/>
      </dsp:txXfrm>
    </dsp:sp>
    <dsp:sp modelId="{BA1BF2C3-B208-4904-AE9E-E48C6C894BCE}">
      <dsp:nvSpPr>
        <dsp:cNvPr id="0" name=""/>
        <dsp:cNvSpPr/>
      </dsp:nvSpPr>
      <dsp:spPr>
        <a:xfrm>
          <a:off x="3708877" y="1159566"/>
          <a:ext cx="2648311" cy="1588986"/>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s-ES" sz="2900" kern="1200" dirty="0">
              <a:latin typeface="Calibri Light" panose="020F0302020204030204"/>
            </a:rPr>
            <a:t>13:42 </a:t>
          </a:r>
          <a:endParaRPr lang="es-ES" sz="2900" kern="1200" dirty="0"/>
        </a:p>
        <a:p>
          <a:pPr marL="228600" lvl="1" indent="-228600" algn="l" defTabSz="1022350">
            <a:lnSpc>
              <a:spcPct val="90000"/>
            </a:lnSpc>
            <a:spcBef>
              <a:spcPct val="0"/>
            </a:spcBef>
            <a:spcAft>
              <a:spcPct val="15000"/>
            </a:spcAft>
            <a:buChar char="•"/>
          </a:pPr>
          <a:r>
            <a:rPr lang="es-ES" sz="2300" kern="1200" dirty="0">
              <a:latin typeface="Calibri Light" panose="020F0302020204030204"/>
            </a:rPr>
            <a:t>TRIAGE</a:t>
          </a:r>
          <a:endParaRPr lang="es-ES" sz="2300" kern="1200" dirty="0"/>
        </a:p>
      </dsp:txBody>
      <dsp:txXfrm>
        <a:off x="3755417" y="1206106"/>
        <a:ext cx="2555231" cy="14959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86171-83BC-412E-93EA-6907CDD16C16}">
      <dsp:nvSpPr>
        <dsp:cNvPr id="0" name=""/>
        <dsp:cNvSpPr/>
      </dsp:nvSpPr>
      <dsp:spPr>
        <a:xfrm>
          <a:off x="0" y="2604718"/>
          <a:ext cx="10964173"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4152891B-9D85-44EC-AC82-40347F6B66B7}">
      <dsp:nvSpPr>
        <dsp:cNvPr id="0" name=""/>
        <dsp:cNvSpPr/>
      </dsp:nvSpPr>
      <dsp:spPr>
        <a:xfrm rot="8100000">
          <a:off x="85254" y="600285"/>
          <a:ext cx="383097" cy="383097"/>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0C091F-8BDF-4781-8E07-330E2EB5ED82}">
      <dsp:nvSpPr>
        <dsp:cNvPr id="0" name=""/>
        <dsp:cNvSpPr/>
      </dsp:nvSpPr>
      <dsp:spPr>
        <a:xfrm>
          <a:off x="127812" y="642844"/>
          <a:ext cx="297979" cy="297979"/>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9CAFE2F6-5371-45E2-82D0-B2934DFC87B1}">
      <dsp:nvSpPr>
        <dsp:cNvPr id="0" name=""/>
        <dsp:cNvSpPr/>
      </dsp:nvSpPr>
      <dsp:spPr>
        <a:xfrm>
          <a:off x="547693" y="1062725"/>
          <a:ext cx="3039160" cy="154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Hora </a:t>
          </a:r>
          <a:r>
            <a:rPr lang="en-US" sz="1500" kern="1200" dirty="0" err="1">
              <a:solidFill>
                <a:schemeClr val="bg1"/>
              </a:solidFill>
            </a:rPr>
            <a:t>aproximada</a:t>
          </a:r>
          <a:r>
            <a:rPr lang="en-US" sz="1500" kern="1200" dirty="0">
              <a:solidFill>
                <a:schemeClr val="bg1"/>
              </a:solidFill>
            </a:rPr>
            <a:t> del </a:t>
          </a:r>
          <a:r>
            <a:rPr lang="en-US" sz="1500" kern="1200" dirty="0" err="1">
              <a:solidFill>
                <a:schemeClr val="bg1"/>
              </a:solidFill>
            </a:rPr>
            <a:t>incidente</a:t>
          </a:r>
          <a:r>
            <a:rPr lang="en-US" sz="1500" kern="1200" dirty="0">
              <a:solidFill>
                <a:schemeClr val="bg1"/>
              </a:solidFill>
            </a:rPr>
            <a:t> (STROKE)</a:t>
          </a:r>
        </a:p>
      </dsp:txBody>
      <dsp:txXfrm>
        <a:off x="547693" y="1062725"/>
        <a:ext cx="3039160" cy="1541993"/>
      </dsp:txXfrm>
    </dsp:sp>
    <dsp:sp modelId="{81EF3235-355D-4041-9CF9-5E0D93F34FD5}">
      <dsp:nvSpPr>
        <dsp:cNvPr id="0" name=""/>
        <dsp:cNvSpPr/>
      </dsp:nvSpPr>
      <dsp:spPr>
        <a:xfrm>
          <a:off x="547693" y="520943"/>
          <a:ext cx="3039160" cy="5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rPr>
            <a:t>8:30 AM – 9:00 </a:t>
          </a:r>
          <a:r>
            <a:rPr lang="en-US" sz="2000" kern="1200" dirty="0">
              <a:solidFill>
                <a:schemeClr val="bg1"/>
              </a:solidFill>
              <a:latin typeface="Calibri Light" panose="020F0302020204030204"/>
            </a:rPr>
            <a:t>am</a:t>
          </a:r>
          <a:endParaRPr lang="en-US" sz="2000" kern="1200" dirty="0">
            <a:solidFill>
              <a:schemeClr val="bg1"/>
            </a:solidFill>
          </a:endParaRPr>
        </a:p>
      </dsp:txBody>
      <dsp:txXfrm>
        <a:off x="547693" y="520943"/>
        <a:ext cx="3039160" cy="541781"/>
      </dsp:txXfrm>
    </dsp:sp>
    <dsp:sp modelId="{C765AE05-CC9C-4A13-A896-A04AFB912A11}">
      <dsp:nvSpPr>
        <dsp:cNvPr id="0" name=""/>
        <dsp:cNvSpPr/>
      </dsp:nvSpPr>
      <dsp:spPr>
        <a:xfrm>
          <a:off x="276802" y="1062725"/>
          <a:ext cx="0" cy="1541993"/>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40F9457-1B85-4F83-BCB8-597A7FC70976}">
      <dsp:nvSpPr>
        <dsp:cNvPr id="0" name=""/>
        <dsp:cNvSpPr/>
      </dsp:nvSpPr>
      <dsp:spPr>
        <a:xfrm>
          <a:off x="226843" y="2555958"/>
          <a:ext cx="97520" cy="9752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2C2014-2390-4403-B6F4-EA47499DA7C2}">
      <dsp:nvSpPr>
        <dsp:cNvPr id="0" name=""/>
        <dsp:cNvSpPr/>
      </dsp:nvSpPr>
      <dsp:spPr>
        <a:xfrm rot="18900000">
          <a:off x="1907931" y="4226053"/>
          <a:ext cx="383097" cy="383097"/>
        </a:xfrm>
        <a:prstGeom prst="teardrop">
          <a:avLst>
            <a:gd name="adj" fmla="val 115000"/>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A1EA5F-D7BE-454B-A3C8-A3E4B3D81EE0}">
      <dsp:nvSpPr>
        <dsp:cNvPr id="0" name=""/>
        <dsp:cNvSpPr/>
      </dsp:nvSpPr>
      <dsp:spPr>
        <a:xfrm>
          <a:off x="1950490" y="4268612"/>
          <a:ext cx="297979" cy="297979"/>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B4E2A6FF-54DE-4565-BE60-2A713F03E399}">
      <dsp:nvSpPr>
        <dsp:cNvPr id="0" name=""/>
        <dsp:cNvSpPr/>
      </dsp:nvSpPr>
      <dsp:spPr>
        <a:xfrm>
          <a:off x="2370370" y="2604718"/>
          <a:ext cx="3039160" cy="154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TRIAGE </a:t>
          </a:r>
          <a:r>
            <a:rPr lang="en-US" sz="1500" kern="1200" dirty="0" err="1">
              <a:solidFill>
                <a:schemeClr val="bg1"/>
              </a:solidFill>
            </a:rPr>
            <a:t>enfermería</a:t>
          </a:r>
          <a:endParaRPr lang="en-US" sz="1500" kern="1200" dirty="0">
            <a:solidFill>
              <a:schemeClr val="bg1"/>
            </a:solidFill>
          </a:endParaRPr>
        </a:p>
      </dsp:txBody>
      <dsp:txXfrm>
        <a:off x="2370370" y="2604718"/>
        <a:ext cx="3039160" cy="1541993"/>
      </dsp:txXfrm>
    </dsp:sp>
    <dsp:sp modelId="{FCD9D781-ECA0-4DFB-9609-8CEDDE270B38}">
      <dsp:nvSpPr>
        <dsp:cNvPr id="0" name=""/>
        <dsp:cNvSpPr/>
      </dsp:nvSpPr>
      <dsp:spPr>
        <a:xfrm>
          <a:off x="2370370" y="4146711"/>
          <a:ext cx="3039160" cy="5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rPr>
            <a:t>13:42</a:t>
          </a:r>
        </a:p>
      </dsp:txBody>
      <dsp:txXfrm>
        <a:off x="2370370" y="4146711"/>
        <a:ext cx="3039160" cy="541781"/>
      </dsp:txXfrm>
    </dsp:sp>
    <dsp:sp modelId="{A922AF08-2EE0-4531-AA33-61D045386DF6}">
      <dsp:nvSpPr>
        <dsp:cNvPr id="0" name=""/>
        <dsp:cNvSpPr/>
      </dsp:nvSpPr>
      <dsp:spPr>
        <a:xfrm>
          <a:off x="2099480" y="2604718"/>
          <a:ext cx="0" cy="1541993"/>
        </a:xfrm>
        <a:prstGeom prst="line">
          <a:avLst/>
        </a:prstGeom>
        <a:noFill/>
        <a:ln w="12700" cap="flat" cmpd="sng" algn="ctr">
          <a:solidFill>
            <a:schemeClr val="accent2">
              <a:hueOff val="810023"/>
              <a:satOff val="113"/>
              <a:lumOff val="98"/>
              <a:alphaOff val="0"/>
            </a:schemeClr>
          </a:solidFill>
          <a:prstDash val="dash"/>
          <a:miter lim="800000"/>
        </a:ln>
        <a:effectLst/>
      </dsp:spPr>
      <dsp:style>
        <a:lnRef idx="1">
          <a:scrgbClr r="0" g="0" b="0"/>
        </a:lnRef>
        <a:fillRef idx="0">
          <a:scrgbClr r="0" g="0" b="0"/>
        </a:fillRef>
        <a:effectRef idx="0">
          <a:scrgbClr r="0" g="0" b="0"/>
        </a:effectRef>
        <a:fontRef idx="minor"/>
      </dsp:style>
    </dsp:sp>
    <dsp:sp modelId="{B5BEA191-B6C0-41E5-AC18-C421D950CCCE}">
      <dsp:nvSpPr>
        <dsp:cNvPr id="0" name=""/>
        <dsp:cNvSpPr/>
      </dsp:nvSpPr>
      <dsp:spPr>
        <a:xfrm>
          <a:off x="2049520" y="2555958"/>
          <a:ext cx="97520" cy="97520"/>
        </a:xfrm>
        <a:prstGeom prst="ellipse">
          <a:avLst/>
        </a:prstGeom>
        <a:solidFill>
          <a:schemeClr val="accent2">
            <a:hueOff val="810023"/>
            <a:satOff val="113"/>
            <a:lumOff val="98"/>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E1332C-2F8E-4388-9F01-CDB44F8FA7CF}">
      <dsp:nvSpPr>
        <dsp:cNvPr id="0" name=""/>
        <dsp:cNvSpPr/>
      </dsp:nvSpPr>
      <dsp:spPr>
        <a:xfrm rot="8100000">
          <a:off x="3730609" y="600285"/>
          <a:ext cx="383097" cy="383097"/>
        </a:xfrm>
        <a:prstGeom prst="teardrop">
          <a:avLst>
            <a:gd name="adj" fmla="val 11500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43180C-E690-469F-A422-9D8B73734D9D}">
      <dsp:nvSpPr>
        <dsp:cNvPr id="0" name=""/>
        <dsp:cNvSpPr/>
      </dsp:nvSpPr>
      <dsp:spPr>
        <a:xfrm>
          <a:off x="3773167" y="642844"/>
          <a:ext cx="297979" cy="297979"/>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855AC035-AD12-4CFE-9C89-DED045EA59DB}">
      <dsp:nvSpPr>
        <dsp:cNvPr id="0" name=""/>
        <dsp:cNvSpPr/>
      </dsp:nvSpPr>
      <dsp:spPr>
        <a:xfrm>
          <a:off x="4193048" y="1062725"/>
          <a:ext cx="3039160" cy="154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err="1">
              <a:solidFill>
                <a:schemeClr val="bg1"/>
              </a:solidFill>
            </a:rPr>
            <a:t>Atención</a:t>
          </a:r>
          <a:r>
            <a:rPr lang="en-US" sz="1500" kern="1200" dirty="0">
              <a:solidFill>
                <a:schemeClr val="bg1"/>
              </a:solidFill>
            </a:rPr>
            <a:t> </a:t>
          </a:r>
          <a:r>
            <a:rPr lang="en-US" sz="1500" kern="1200" dirty="0" err="1">
              <a:solidFill>
                <a:schemeClr val="bg1"/>
              </a:solidFill>
            </a:rPr>
            <a:t>médica</a:t>
          </a:r>
          <a:endParaRPr lang="en-US" sz="1500" kern="1200" dirty="0">
            <a:solidFill>
              <a:schemeClr val="bg1"/>
            </a:solidFill>
          </a:endParaRPr>
        </a:p>
      </dsp:txBody>
      <dsp:txXfrm>
        <a:off x="4193048" y="1062725"/>
        <a:ext cx="3039160" cy="1541993"/>
      </dsp:txXfrm>
    </dsp:sp>
    <dsp:sp modelId="{4BE9B230-B63B-4B07-8974-ECFBEBF7BDBB}">
      <dsp:nvSpPr>
        <dsp:cNvPr id="0" name=""/>
        <dsp:cNvSpPr/>
      </dsp:nvSpPr>
      <dsp:spPr>
        <a:xfrm>
          <a:off x="4193048" y="520943"/>
          <a:ext cx="3039160" cy="5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rPr>
            <a:t>14:00</a:t>
          </a:r>
        </a:p>
      </dsp:txBody>
      <dsp:txXfrm>
        <a:off x="4193048" y="520943"/>
        <a:ext cx="3039160" cy="541781"/>
      </dsp:txXfrm>
    </dsp:sp>
    <dsp:sp modelId="{A450EF41-0400-4A51-B3C7-FF23129A5B55}">
      <dsp:nvSpPr>
        <dsp:cNvPr id="0" name=""/>
        <dsp:cNvSpPr/>
      </dsp:nvSpPr>
      <dsp:spPr>
        <a:xfrm>
          <a:off x="3922157" y="1062725"/>
          <a:ext cx="0" cy="1541993"/>
        </a:xfrm>
        <a:prstGeom prst="line">
          <a:avLst/>
        </a:prstGeom>
        <a:noFill/>
        <a:ln w="12700" cap="flat" cmpd="sng" algn="ctr">
          <a:solidFill>
            <a:schemeClr val="accent2">
              <a:hueOff val="1620045"/>
              <a:satOff val="225"/>
              <a:lumOff val="196"/>
              <a:alphaOff val="0"/>
            </a:schemeClr>
          </a:solidFill>
          <a:prstDash val="dash"/>
          <a:miter lim="800000"/>
        </a:ln>
        <a:effectLst/>
      </dsp:spPr>
      <dsp:style>
        <a:lnRef idx="1">
          <a:scrgbClr r="0" g="0" b="0"/>
        </a:lnRef>
        <a:fillRef idx="0">
          <a:scrgbClr r="0" g="0" b="0"/>
        </a:fillRef>
        <a:effectRef idx="0">
          <a:scrgbClr r="0" g="0" b="0"/>
        </a:effectRef>
        <a:fontRef idx="minor"/>
      </dsp:style>
    </dsp:sp>
    <dsp:sp modelId="{7BE3BB34-C2A5-40D0-8D03-EE1CF0E99ED5}">
      <dsp:nvSpPr>
        <dsp:cNvPr id="0" name=""/>
        <dsp:cNvSpPr/>
      </dsp:nvSpPr>
      <dsp:spPr>
        <a:xfrm>
          <a:off x="3872197" y="2555958"/>
          <a:ext cx="97520" cy="97520"/>
        </a:xfrm>
        <a:prstGeom prst="ellipse">
          <a:avLst/>
        </a:prstGeom>
        <a:solidFill>
          <a:schemeClr val="accent2">
            <a:hueOff val="1620045"/>
            <a:satOff val="225"/>
            <a:lumOff val="196"/>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DBD4E-A697-47E3-A17B-396B83F28427}">
      <dsp:nvSpPr>
        <dsp:cNvPr id="0" name=""/>
        <dsp:cNvSpPr/>
      </dsp:nvSpPr>
      <dsp:spPr>
        <a:xfrm rot="18900000">
          <a:off x="5553286" y="4226053"/>
          <a:ext cx="383097" cy="383097"/>
        </a:xfrm>
        <a:prstGeom prst="teardrop">
          <a:avLst>
            <a:gd name="adj" fmla="val 115000"/>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E155F7-9FF0-40EF-A13E-A60FA32FE949}">
      <dsp:nvSpPr>
        <dsp:cNvPr id="0" name=""/>
        <dsp:cNvSpPr/>
      </dsp:nvSpPr>
      <dsp:spPr>
        <a:xfrm>
          <a:off x="5595845" y="4268612"/>
          <a:ext cx="297979" cy="297979"/>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D66A6A2E-5D93-4067-AB02-EA24039A3BA4}">
      <dsp:nvSpPr>
        <dsp:cNvPr id="0" name=""/>
        <dsp:cNvSpPr/>
      </dsp:nvSpPr>
      <dsp:spPr>
        <a:xfrm>
          <a:off x="6015725" y="2604718"/>
          <a:ext cx="3039160" cy="154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Sale a TC </a:t>
          </a:r>
        </a:p>
      </dsp:txBody>
      <dsp:txXfrm>
        <a:off x="6015725" y="2604718"/>
        <a:ext cx="3039160" cy="1541993"/>
      </dsp:txXfrm>
    </dsp:sp>
    <dsp:sp modelId="{128CFB16-158D-4D4F-AACB-1D54A4EC210C}">
      <dsp:nvSpPr>
        <dsp:cNvPr id="0" name=""/>
        <dsp:cNvSpPr/>
      </dsp:nvSpPr>
      <dsp:spPr>
        <a:xfrm>
          <a:off x="6015725" y="4146711"/>
          <a:ext cx="3039160" cy="5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rPr>
            <a:t>14:10</a:t>
          </a:r>
        </a:p>
      </dsp:txBody>
      <dsp:txXfrm>
        <a:off x="6015725" y="4146711"/>
        <a:ext cx="3039160" cy="541781"/>
      </dsp:txXfrm>
    </dsp:sp>
    <dsp:sp modelId="{14DA0685-3029-4713-A362-80212E244748}">
      <dsp:nvSpPr>
        <dsp:cNvPr id="0" name=""/>
        <dsp:cNvSpPr/>
      </dsp:nvSpPr>
      <dsp:spPr>
        <a:xfrm>
          <a:off x="5744835" y="2604718"/>
          <a:ext cx="0" cy="1541993"/>
        </a:xfrm>
        <a:prstGeom prst="line">
          <a:avLst/>
        </a:prstGeom>
        <a:noFill/>
        <a:ln w="12700" cap="flat" cmpd="sng" algn="ctr">
          <a:solidFill>
            <a:schemeClr val="accent2">
              <a:hueOff val="2430068"/>
              <a:satOff val="338"/>
              <a:lumOff val="294"/>
              <a:alphaOff val="0"/>
            </a:schemeClr>
          </a:solidFill>
          <a:prstDash val="dash"/>
          <a:miter lim="800000"/>
        </a:ln>
        <a:effectLst/>
      </dsp:spPr>
      <dsp:style>
        <a:lnRef idx="1">
          <a:scrgbClr r="0" g="0" b="0"/>
        </a:lnRef>
        <a:fillRef idx="0">
          <a:scrgbClr r="0" g="0" b="0"/>
        </a:fillRef>
        <a:effectRef idx="0">
          <a:scrgbClr r="0" g="0" b="0"/>
        </a:effectRef>
        <a:fontRef idx="minor"/>
      </dsp:style>
    </dsp:sp>
    <dsp:sp modelId="{A10B7576-6F80-4D9A-A8E5-D035952B4621}">
      <dsp:nvSpPr>
        <dsp:cNvPr id="0" name=""/>
        <dsp:cNvSpPr/>
      </dsp:nvSpPr>
      <dsp:spPr>
        <a:xfrm>
          <a:off x="5694875" y="2555958"/>
          <a:ext cx="97520" cy="97520"/>
        </a:xfrm>
        <a:prstGeom prst="ellipse">
          <a:avLst/>
        </a:prstGeom>
        <a:solidFill>
          <a:schemeClr val="accent2">
            <a:hueOff val="2430068"/>
            <a:satOff val="338"/>
            <a:lumOff val="29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848A4-7556-4A5E-A296-6A7315AEC50B}">
      <dsp:nvSpPr>
        <dsp:cNvPr id="0" name=""/>
        <dsp:cNvSpPr/>
      </dsp:nvSpPr>
      <dsp:spPr>
        <a:xfrm rot="8100000">
          <a:off x="7375963" y="600285"/>
          <a:ext cx="383097" cy="383097"/>
        </a:xfrm>
        <a:prstGeom prst="teardrop">
          <a:avLst>
            <a:gd name="adj" fmla="val 11500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301456-8BA8-4C18-8D63-8399D9046087}">
      <dsp:nvSpPr>
        <dsp:cNvPr id="0" name=""/>
        <dsp:cNvSpPr/>
      </dsp:nvSpPr>
      <dsp:spPr>
        <a:xfrm>
          <a:off x="7418522" y="642844"/>
          <a:ext cx="297979" cy="297979"/>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372F8751-5CC6-4117-BEFF-4F15A6BDBEA9}">
      <dsp:nvSpPr>
        <dsp:cNvPr id="0" name=""/>
        <dsp:cNvSpPr/>
      </dsp:nvSpPr>
      <dsp:spPr>
        <a:xfrm>
          <a:off x="7838403" y="1062725"/>
          <a:ext cx="3039160" cy="154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err="1">
              <a:solidFill>
                <a:schemeClr val="bg1"/>
              </a:solidFill>
            </a:rPr>
            <a:t>Regresa</a:t>
          </a:r>
          <a:r>
            <a:rPr lang="en-US" sz="1500" kern="1200" dirty="0">
              <a:solidFill>
                <a:schemeClr val="bg1"/>
              </a:solidFill>
            </a:rPr>
            <a:t> de TC</a:t>
          </a:r>
          <a:r>
            <a:rPr lang="en-US" sz="1500" kern="1200" dirty="0">
              <a:solidFill>
                <a:schemeClr val="tx1"/>
              </a:solidFill>
            </a:rPr>
            <a:t> </a:t>
          </a:r>
        </a:p>
        <a:p>
          <a:pPr marL="0" lvl="0" indent="0" algn="l" defTabSz="666750" rtl="0">
            <a:lnSpc>
              <a:spcPct val="90000"/>
            </a:lnSpc>
            <a:spcBef>
              <a:spcPct val="0"/>
            </a:spcBef>
            <a:spcAft>
              <a:spcPct val="35000"/>
            </a:spcAft>
            <a:buNone/>
          </a:pPr>
          <a:r>
            <a:rPr lang="en-US" sz="1500" kern="1200" dirty="0">
              <a:solidFill>
                <a:srgbClr val="FFFFFF"/>
              </a:solidFill>
              <a:latin typeface="Calibri Light" panose="020F0302020204030204"/>
            </a:rPr>
            <a:t>SE DEFINE SIN </a:t>
          </a:r>
          <a:r>
            <a:rPr lang="en-US" sz="1500" kern="1200" dirty="0" err="1">
              <a:solidFill>
                <a:srgbClr val="FFFFFF"/>
              </a:solidFill>
              <a:latin typeface="Calibri Light" panose="020F0302020204030204"/>
            </a:rPr>
            <a:t>CRITERIOS</a:t>
          </a:r>
          <a:r>
            <a:rPr lang="en-US" sz="1500" kern="1200" dirty="0">
              <a:solidFill>
                <a:srgbClr val="FFFFFF"/>
              </a:solidFill>
              <a:latin typeface="Calibri Light" panose="020F0302020204030204"/>
            </a:rPr>
            <a:t> DE </a:t>
          </a:r>
          <a:r>
            <a:rPr lang="en-US" sz="1500" kern="1200" dirty="0" err="1">
              <a:solidFill>
                <a:srgbClr val="FFFFFF"/>
              </a:solidFill>
              <a:latin typeface="Calibri Light" panose="020F0302020204030204"/>
            </a:rPr>
            <a:t>REPERFUSIÓN</a:t>
          </a:r>
          <a:r>
            <a:rPr lang="en-US" sz="1500" kern="1200" dirty="0">
              <a:solidFill>
                <a:srgbClr val="FFFFFF"/>
              </a:solidFill>
              <a:latin typeface="Calibri Light" panose="020F0302020204030204"/>
            </a:rPr>
            <a:t> </a:t>
          </a:r>
        </a:p>
      </dsp:txBody>
      <dsp:txXfrm>
        <a:off x="7838403" y="1062725"/>
        <a:ext cx="3039160" cy="1541993"/>
      </dsp:txXfrm>
    </dsp:sp>
    <dsp:sp modelId="{A422C313-D749-4051-ACA4-DEC58C867564}">
      <dsp:nvSpPr>
        <dsp:cNvPr id="0" name=""/>
        <dsp:cNvSpPr/>
      </dsp:nvSpPr>
      <dsp:spPr>
        <a:xfrm>
          <a:off x="7838403" y="520943"/>
          <a:ext cx="3039160" cy="5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rPr>
            <a:t>15:22</a:t>
          </a:r>
        </a:p>
      </dsp:txBody>
      <dsp:txXfrm>
        <a:off x="7838403" y="520943"/>
        <a:ext cx="3039160" cy="541781"/>
      </dsp:txXfrm>
    </dsp:sp>
    <dsp:sp modelId="{B5F00A4D-1B95-45F9-93B3-35A26F11250C}">
      <dsp:nvSpPr>
        <dsp:cNvPr id="0" name=""/>
        <dsp:cNvSpPr/>
      </dsp:nvSpPr>
      <dsp:spPr>
        <a:xfrm>
          <a:off x="7567512" y="1062725"/>
          <a:ext cx="0" cy="1541993"/>
        </a:xfrm>
        <a:prstGeom prst="line">
          <a:avLst/>
        </a:prstGeom>
        <a:noFill/>
        <a:ln w="12700" cap="flat" cmpd="sng" algn="ctr">
          <a:solidFill>
            <a:schemeClr val="accent2">
              <a:hueOff val="3240090"/>
              <a:satOff val="451"/>
              <a:lumOff val="392"/>
              <a:alphaOff val="0"/>
            </a:schemeClr>
          </a:solidFill>
          <a:prstDash val="dash"/>
          <a:miter lim="800000"/>
        </a:ln>
        <a:effectLst/>
      </dsp:spPr>
      <dsp:style>
        <a:lnRef idx="1">
          <a:scrgbClr r="0" g="0" b="0"/>
        </a:lnRef>
        <a:fillRef idx="0">
          <a:scrgbClr r="0" g="0" b="0"/>
        </a:fillRef>
        <a:effectRef idx="0">
          <a:scrgbClr r="0" g="0" b="0"/>
        </a:effectRef>
        <a:fontRef idx="minor"/>
      </dsp:style>
    </dsp:sp>
    <dsp:sp modelId="{7DC647D9-3107-4224-BCC2-0FF984208C4D}">
      <dsp:nvSpPr>
        <dsp:cNvPr id="0" name=""/>
        <dsp:cNvSpPr/>
      </dsp:nvSpPr>
      <dsp:spPr>
        <a:xfrm>
          <a:off x="7517552" y="2555958"/>
          <a:ext cx="97520" cy="97520"/>
        </a:xfrm>
        <a:prstGeom prst="ellipse">
          <a:avLst/>
        </a:prstGeom>
        <a:solidFill>
          <a:schemeClr val="accent2">
            <a:hueOff val="3240090"/>
            <a:satOff val="451"/>
            <a:lumOff val="39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A9AC6-691D-4542-88BD-1AEC2A3BFE19}" type="datetimeFigureOut">
              <a:rPr lang="es-ES"/>
              <a:t>22/04/2021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E82B9-3E59-4E1A-A476-B1DF293CB751}" type="slidenum">
              <a:rPr lang="es-ES"/>
              <a:t>‹Nº›</a:t>
            </a:fld>
            <a:endParaRPr lang="es-ES"/>
          </a:p>
        </p:txBody>
      </p:sp>
    </p:spTree>
    <p:extLst>
      <p:ext uri="{BB962C8B-B14F-4D97-AF65-F5344CB8AC3E}">
        <p14:creationId xmlns:p14="http://schemas.microsoft.com/office/powerpoint/2010/main" val="1663159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cs typeface="Calibri"/>
              </a:rPr>
              <a:t>&lt;10 ' </a:t>
            </a:r>
          </a:p>
        </p:txBody>
      </p:sp>
      <p:sp>
        <p:nvSpPr>
          <p:cNvPr id="4" name="Marcador de número de diapositiva 3"/>
          <p:cNvSpPr>
            <a:spLocks noGrp="1"/>
          </p:cNvSpPr>
          <p:nvPr>
            <p:ph type="sldNum" sz="quarter" idx="5"/>
          </p:nvPr>
        </p:nvSpPr>
        <p:spPr/>
        <p:txBody>
          <a:bodyPr/>
          <a:lstStyle/>
          <a:p>
            <a:fld id="{F2BE82B9-3E59-4E1A-A476-B1DF293CB751}" type="slidenum">
              <a:rPr lang="es-ES"/>
              <a:t>7</a:t>
            </a:fld>
            <a:endParaRPr lang="es-ES"/>
          </a:p>
        </p:txBody>
      </p:sp>
    </p:spTree>
    <p:extLst>
      <p:ext uri="{BB962C8B-B14F-4D97-AF65-F5344CB8AC3E}">
        <p14:creationId xmlns:p14="http://schemas.microsoft.com/office/powerpoint/2010/main" val="101304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cs typeface="Calibri"/>
              </a:rPr>
              <a:t>&lt;15' </a:t>
            </a:r>
            <a:br>
              <a:rPr lang="en-US" dirty="0">
                <a:cs typeface="+mn-lt"/>
              </a:rPr>
            </a:br>
            <a:br>
              <a:rPr lang="en-US" dirty="0">
                <a:cs typeface="+mn-lt"/>
              </a:rPr>
            </a:br>
            <a:r>
              <a:rPr lang="en-US" dirty="0">
                <a:cs typeface="Calibri"/>
              </a:rPr>
              <a:t>GLUCEMIA HEMOGRAMA COAGULOGRAMA (</a:t>
            </a:r>
            <a:r>
              <a:rPr lang="en-US" dirty="0" err="1">
                <a:cs typeface="Calibri"/>
              </a:rPr>
              <a:t>plq</a:t>
            </a:r>
            <a:r>
              <a:rPr lang="en-US" dirty="0">
                <a:cs typeface="Calibri"/>
              </a:rPr>
              <a:t> y </a:t>
            </a:r>
            <a:r>
              <a:rPr lang="en-US" dirty="0" err="1">
                <a:cs typeface="Calibri"/>
              </a:rPr>
              <a:t>coagulo</a:t>
            </a:r>
            <a:r>
              <a:rPr lang="en-US" dirty="0">
                <a:cs typeface="Calibri"/>
              </a:rPr>
              <a:t>: </a:t>
            </a:r>
            <a:r>
              <a:rPr lang="en-US" dirty="0" err="1">
                <a:cs typeface="Calibri"/>
              </a:rPr>
              <a:t>alteraciones</a:t>
            </a:r>
            <a:r>
              <a:rPr lang="en-US" dirty="0">
                <a:cs typeface="Calibri"/>
              </a:rPr>
              <a:t> </a:t>
            </a:r>
            <a:r>
              <a:rPr lang="en-US" dirty="0" err="1">
                <a:cs typeface="Calibri"/>
              </a:rPr>
              <a:t>hematológicas</a:t>
            </a:r>
            <a:r>
              <a:rPr lang="en-US" dirty="0">
                <a:cs typeface="Calibri"/>
              </a:rPr>
              <a:t> o </a:t>
            </a:r>
            <a:r>
              <a:rPr lang="en-US" dirty="0" err="1">
                <a:cs typeface="Calibri"/>
              </a:rPr>
              <a:t>toma</a:t>
            </a:r>
            <a:r>
              <a:rPr lang="en-US" dirty="0">
                <a:cs typeface="Calibri"/>
              </a:rPr>
              <a:t> </a:t>
            </a:r>
            <a:r>
              <a:rPr lang="en-US" dirty="0" err="1">
                <a:cs typeface="Calibri"/>
              </a:rPr>
              <a:t>anticoagulantes</a:t>
            </a:r>
            <a:r>
              <a:rPr lang="en-US" dirty="0">
                <a:cs typeface="Calibri"/>
              </a:rPr>
              <a:t>?) FX RENAL TROPONINA(</a:t>
            </a:r>
            <a:r>
              <a:rPr lang="en-US" dirty="0" err="1">
                <a:cs typeface="Calibri"/>
              </a:rPr>
              <a:t>sospecha</a:t>
            </a:r>
            <a:r>
              <a:rPr lang="en-US" dirty="0">
                <a:cs typeface="Calibri"/>
              </a:rPr>
              <a:t> de IAM) SUB BETA(</a:t>
            </a:r>
            <a:r>
              <a:rPr lang="en-US" dirty="0" err="1">
                <a:cs typeface="Calibri"/>
              </a:rPr>
              <a:t>mujer</a:t>
            </a:r>
            <a:r>
              <a:rPr lang="en-US" dirty="0">
                <a:cs typeface="Calibri"/>
              </a:rPr>
              <a:t> </a:t>
            </a:r>
            <a:r>
              <a:rPr lang="en-US" dirty="0" err="1">
                <a:cs typeface="Calibri"/>
              </a:rPr>
              <a:t>edad</a:t>
            </a:r>
            <a:r>
              <a:rPr lang="en-US" dirty="0">
                <a:cs typeface="Calibri"/>
              </a:rPr>
              <a:t> </a:t>
            </a:r>
            <a:r>
              <a:rPr lang="en-US" dirty="0" err="1">
                <a:cs typeface="Calibri"/>
              </a:rPr>
              <a:t>fértil</a:t>
            </a:r>
            <a:r>
              <a:rPr lang="en-US" dirty="0">
                <a:cs typeface="Calibri"/>
              </a:rPr>
              <a:t>?)</a:t>
            </a:r>
            <a:br>
              <a:rPr lang="en-US" dirty="0">
                <a:cs typeface="+mn-lt"/>
              </a:rPr>
            </a:br>
            <a:br>
              <a:rPr lang="en-US" dirty="0">
                <a:cs typeface="+mn-lt"/>
              </a:rPr>
            </a:br>
            <a:r>
              <a:rPr lang="en-US" dirty="0" err="1">
                <a:cs typeface="Calibri"/>
              </a:rPr>
              <a:t>Conclusión</a:t>
            </a:r>
            <a:r>
              <a:rPr lang="en-US" dirty="0">
                <a:cs typeface="Calibri"/>
              </a:rPr>
              <a:t>: </a:t>
            </a:r>
            <a:r>
              <a:rPr lang="en-US" dirty="0" err="1">
                <a:cs typeface="Calibri"/>
              </a:rPr>
              <a:t>sólo</a:t>
            </a:r>
            <a:r>
              <a:rPr lang="en-US" dirty="0">
                <a:cs typeface="Calibri"/>
              </a:rPr>
              <a:t> </a:t>
            </a:r>
            <a:r>
              <a:rPr lang="en-US" dirty="0" err="1">
                <a:cs typeface="Calibri"/>
              </a:rPr>
              <a:t>necesitamos</a:t>
            </a:r>
            <a:r>
              <a:rPr lang="en-US" dirty="0">
                <a:cs typeface="Calibri"/>
              </a:rPr>
              <a:t> </a:t>
            </a:r>
            <a:r>
              <a:rPr lang="en-US" dirty="0" err="1">
                <a:cs typeface="Calibri"/>
              </a:rPr>
              <a:t>conocer</a:t>
            </a:r>
            <a:r>
              <a:rPr lang="en-US" dirty="0">
                <a:cs typeface="Calibri"/>
              </a:rPr>
              <a:t> GLUCEMIA para el </a:t>
            </a:r>
            <a:r>
              <a:rPr lang="en-US" dirty="0" err="1">
                <a:cs typeface="Calibri"/>
              </a:rPr>
              <a:t>uso</a:t>
            </a:r>
            <a:r>
              <a:rPr lang="en-US" dirty="0">
                <a:cs typeface="Calibri"/>
              </a:rPr>
              <a:t> del rt-PA</a:t>
            </a:r>
          </a:p>
        </p:txBody>
      </p:sp>
      <p:sp>
        <p:nvSpPr>
          <p:cNvPr id="4" name="Marcador de número de diapositiva 3"/>
          <p:cNvSpPr>
            <a:spLocks noGrp="1"/>
          </p:cNvSpPr>
          <p:nvPr>
            <p:ph type="sldNum" sz="quarter" idx="5"/>
          </p:nvPr>
        </p:nvSpPr>
        <p:spPr/>
        <p:txBody>
          <a:bodyPr/>
          <a:lstStyle/>
          <a:p>
            <a:fld id="{F2BE82B9-3E59-4E1A-A476-B1DF293CB751}" type="slidenum">
              <a:rPr lang="es-ES"/>
              <a:t>8</a:t>
            </a:fld>
            <a:endParaRPr lang="es-ES"/>
          </a:p>
        </p:txBody>
      </p:sp>
    </p:spTree>
    <p:extLst>
      <p:ext uri="{BB962C8B-B14F-4D97-AF65-F5344CB8AC3E}">
        <p14:creationId xmlns:p14="http://schemas.microsoft.com/office/powerpoint/2010/main" val="748900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cs typeface="Calibri"/>
              </a:rPr>
              <a:t>¿</a:t>
            </a:r>
            <a:r>
              <a:rPr lang="en-US" dirty="0" err="1">
                <a:cs typeface="Calibri"/>
              </a:rPr>
              <a:t>compromiso</a:t>
            </a:r>
            <a:r>
              <a:rPr lang="en-US" dirty="0">
                <a:cs typeface="Calibri"/>
              </a:rPr>
              <a:t> del tercio de la cerebral media?</a:t>
            </a:r>
          </a:p>
          <a:p>
            <a:r>
              <a:rPr lang="en-US" dirty="0">
                <a:cs typeface="Calibri"/>
              </a:rPr>
              <a:t>¿</a:t>
            </a:r>
            <a:r>
              <a:rPr lang="en-US" dirty="0" err="1">
                <a:cs typeface="Calibri"/>
              </a:rPr>
              <a:t>obstrucción</a:t>
            </a:r>
            <a:r>
              <a:rPr lang="en-US" dirty="0">
                <a:cs typeface="Calibri"/>
              </a:rPr>
              <a:t> proximal </a:t>
            </a:r>
          </a:p>
        </p:txBody>
      </p:sp>
      <p:sp>
        <p:nvSpPr>
          <p:cNvPr id="4" name="Marcador de número de diapositiva 3"/>
          <p:cNvSpPr>
            <a:spLocks noGrp="1"/>
          </p:cNvSpPr>
          <p:nvPr>
            <p:ph type="sldNum" sz="quarter" idx="5"/>
          </p:nvPr>
        </p:nvSpPr>
        <p:spPr/>
        <p:txBody>
          <a:bodyPr/>
          <a:lstStyle/>
          <a:p>
            <a:fld id="{F2BE82B9-3E59-4E1A-A476-B1DF293CB751}" type="slidenum">
              <a:rPr lang="es-ES"/>
              <a:t>27</a:t>
            </a:fld>
            <a:endParaRPr lang="es-ES"/>
          </a:p>
        </p:txBody>
      </p:sp>
    </p:spTree>
    <p:extLst>
      <p:ext uri="{BB962C8B-B14F-4D97-AF65-F5344CB8AC3E}">
        <p14:creationId xmlns:p14="http://schemas.microsoft.com/office/powerpoint/2010/main" val="152160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cs typeface="Calibri"/>
              </a:rPr>
              <a:t>¿</a:t>
            </a:r>
            <a:r>
              <a:rPr lang="en-US" dirty="0" err="1">
                <a:cs typeface="Calibri"/>
              </a:rPr>
              <a:t>compromiso</a:t>
            </a:r>
            <a:r>
              <a:rPr lang="en-US" dirty="0">
                <a:cs typeface="Calibri"/>
              </a:rPr>
              <a:t> del tercio de la cerebral media?</a:t>
            </a:r>
          </a:p>
          <a:p>
            <a:r>
              <a:rPr lang="en-US" dirty="0">
                <a:cs typeface="Calibri"/>
              </a:rPr>
              <a:t>¿</a:t>
            </a:r>
            <a:r>
              <a:rPr lang="en-US" dirty="0" err="1">
                <a:cs typeface="Calibri"/>
              </a:rPr>
              <a:t>obstrucción</a:t>
            </a:r>
            <a:r>
              <a:rPr lang="en-US" dirty="0">
                <a:cs typeface="Calibri"/>
              </a:rPr>
              <a:t> proximal </a:t>
            </a:r>
          </a:p>
        </p:txBody>
      </p:sp>
      <p:sp>
        <p:nvSpPr>
          <p:cNvPr id="4" name="Marcador de número de diapositiva 3"/>
          <p:cNvSpPr>
            <a:spLocks noGrp="1"/>
          </p:cNvSpPr>
          <p:nvPr>
            <p:ph type="sldNum" sz="quarter" idx="5"/>
          </p:nvPr>
        </p:nvSpPr>
        <p:spPr/>
        <p:txBody>
          <a:bodyPr/>
          <a:lstStyle/>
          <a:p>
            <a:fld id="{F2BE82B9-3E59-4E1A-A476-B1DF293CB751}" type="slidenum">
              <a:rPr lang="es-ES"/>
              <a:t>28</a:t>
            </a:fld>
            <a:endParaRPr lang="es-ES"/>
          </a:p>
        </p:txBody>
      </p:sp>
    </p:spTree>
    <p:extLst>
      <p:ext uri="{BB962C8B-B14F-4D97-AF65-F5344CB8AC3E}">
        <p14:creationId xmlns:p14="http://schemas.microsoft.com/office/powerpoint/2010/main" val="3746792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A069CB8-F204-4D06-B913-C5A26A89888A}" type="datetimeFigureOut">
              <a:rPr lang="en-US" dirty="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825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0BB376-B19C-488D-ABEB-03C7E6E9E3E0}" type="datetimeFigureOut">
              <a:rPr lang="en-US" dirty="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‹Nº›</a:t>
            </a:fld>
            <a:endParaRPr lang="en-US" dirty="0"/>
          </a:p>
        </p:txBody>
      </p:sp>
    </p:spTree>
    <p:extLst>
      <p:ext uri="{BB962C8B-B14F-4D97-AF65-F5344CB8AC3E}">
        <p14:creationId xmlns:p14="http://schemas.microsoft.com/office/powerpoint/2010/main" val="2130791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726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dirty="0"/>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D9E2A62-1983-43A1-A163-D8AA46534C80}" type="datetimeFigureOut">
              <a:rPr lang="en-US" dirty="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20022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dirty="0"/>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98F3E3B-34E3-4345-B2A1-994B83598A9C}" type="datetimeFigureOut">
              <a:rPr lang="en-US" dirty="0"/>
              <a:t>4/22/2021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1048313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D816C96-82A1-4D77-8ADA-627AC6FE3D65}" type="datetimeFigureOut">
              <a:rPr lang="en-US" dirty="0"/>
              <a:t>4/22/2021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610623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4/22/2021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2796987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4/22/2021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4118968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842635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0B6E300-0A13-4A81-945A-7333C271A069}" type="datetimeFigureOut">
              <a:rPr lang="en-US" dirty="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603773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4671962-1EA4-46E7-BCB0-F36CE46D1A59}" type="datetimeFigureOut">
              <a:rPr lang="en-US" dirty="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646979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22/04/2021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22/04/2021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22/04/2021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150962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22/04/2021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22/04/2021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22/04/2021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21509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4/22/2021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115784"/>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t>22/04/2021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t>‹Nº›</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t>22/04/2021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t>‹Nº›</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F25007-54D6-4409-BA95-4B3F18E801D0}"/>
              </a:ext>
            </a:extLst>
          </p:cNvPr>
          <p:cNvSpPr>
            <a:spLocks noGrp="1"/>
          </p:cNvSpPr>
          <p:nvPr>
            <p:ph type="title"/>
          </p:nvPr>
        </p:nvSpPr>
        <p:spPr>
          <a:xfrm>
            <a:off x="1053088" y="416194"/>
            <a:ext cx="4278164" cy="5772840"/>
          </a:xfrm>
        </p:spPr>
        <p:txBody>
          <a:bodyPr vert="horz" lIns="91440" tIns="45720" rIns="91440" bIns="45720" rtlCol="0" anchor="ctr">
            <a:normAutofit/>
          </a:bodyPr>
          <a:lstStyle/>
          <a:p>
            <a:r>
              <a:rPr lang="en-US" sz="6600" b="1" dirty="0">
                <a:solidFill>
                  <a:srgbClr val="FFFFFF"/>
                </a:solidFill>
              </a:rPr>
              <a:t>STROKE</a:t>
            </a:r>
            <a:br>
              <a:rPr lang="en-US" sz="6600" dirty="0"/>
            </a:br>
            <a:r>
              <a:rPr lang="en-US" dirty="0">
                <a:solidFill>
                  <a:srgbClr val="FFFFFF"/>
                </a:solidFill>
              </a:rPr>
              <a:t>Presentación </a:t>
            </a:r>
            <a:br>
              <a:rPr lang="en-US" dirty="0">
                <a:solidFill>
                  <a:srgbClr val="FFFFFF"/>
                </a:solidFill>
              </a:rPr>
            </a:br>
            <a:r>
              <a:rPr lang="en-US" dirty="0">
                <a:solidFill>
                  <a:srgbClr val="FFFFFF"/>
                </a:solidFill>
              </a:rPr>
              <a:t>de </a:t>
            </a:r>
            <a:r>
              <a:rPr lang="en-US" dirty="0" err="1">
                <a:solidFill>
                  <a:srgbClr val="FFFFFF"/>
                </a:solidFill>
              </a:rPr>
              <a:t>caso</a:t>
            </a:r>
            <a:r>
              <a:rPr lang="en-US" dirty="0">
                <a:solidFill>
                  <a:srgbClr val="FFFFFF"/>
                </a:solidFill>
              </a:rPr>
              <a:t> </a:t>
            </a:r>
            <a:r>
              <a:rPr lang="en-US" dirty="0" err="1">
                <a:solidFill>
                  <a:srgbClr val="FFFFFF"/>
                </a:solidFill>
              </a:rPr>
              <a:t>clínico</a:t>
            </a:r>
            <a:br>
              <a:rPr lang="en-US" sz="3600" dirty="0"/>
            </a:br>
            <a:endParaRPr lang="en-US" sz="3600">
              <a:solidFill>
                <a:srgbClr val="FFFFFF"/>
              </a:solidFill>
            </a:endParaRPr>
          </a:p>
        </p:txBody>
      </p:sp>
      <p:graphicFrame>
        <p:nvGraphicFramePr>
          <p:cNvPr id="21" name="CuadroTexto 3">
            <a:extLst>
              <a:ext uri="{FF2B5EF4-FFF2-40B4-BE49-F238E27FC236}">
                <a16:creationId xmlns:a16="http://schemas.microsoft.com/office/drawing/2014/main" id="{3484E143-3484-496C-899A-403E8B61338C}"/>
              </a:ext>
            </a:extLst>
          </p:cNvPr>
          <p:cNvGraphicFramePr/>
          <p:nvPr>
            <p:extLst>
              <p:ext uri="{D42A27DB-BD31-4B8C-83A1-F6EECF244321}">
                <p14:modId xmlns:p14="http://schemas.microsoft.com/office/powerpoint/2010/main" val="3788186308"/>
              </p:ext>
            </p:extLst>
          </p:nvPr>
        </p:nvGraphicFramePr>
        <p:xfrm>
          <a:off x="5662015" y="2451310"/>
          <a:ext cx="3749675" cy="2659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 name="CuadroTexto 35">
            <a:extLst>
              <a:ext uri="{FF2B5EF4-FFF2-40B4-BE49-F238E27FC236}">
                <a16:creationId xmlns:a16="http://schemas.microsoft.com/office/drawing/2014/main" id="{9CB72FCE-D4F6-45DE-B075-875711AEF9F6}"/>
              </a:ext>
            </a:extLst>
          </p:cNvPr>
          <p:cNvSpPr txBox="1"/>
          <p:nvPr/>
        </p:nvSpPr>
        <p:spPr>
          <a:xfrm>
            <a:off x="5615796" y="5587043"/>
            <a:ext cx="59349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solidFill>
                  <a:schemeClr val="bg1"/>
                </a:solidFill>
              </a:rPr>
              <a:t>Bibliografía: Protocolo STROKE HPN 2019 </a:t>
            </a:r>
            <a:endParaRPr lang="es-ES">
              <a:solidFill>
                <a:schemeClr val="bg1"/>
              </a:solidFill>
              <a:cs typeface="Calibri"/>
            </a:endParaRPr>
          </a:p>
        </p:txBody>
      </p:sp>
    </p:spTree>
    <p:extLst>
      <p:ext uri="{BB962C8B-B14F-4D97-AF65-F5344CB8AC3E}">
        <p14:creationId xmlns:p14="http://schemas.microsoft.com/office/powerpoint/2010/main" val="2444457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75095" y="5039774"/>
            <a:ext cx="11171205" cy="2317119"/>
          </a:xfrm>
        </p:spPr>
        <p:txBody>
          <a:bodyPr vert="horz" lIns="91440" tIns="45720" rIns="91440" bIns="45720" rtlCol="0" anchor="t">
            <a:normAutofit/>
          </a:bodyPr>
          <a:lstStyle/>
          <a:p>
            <a:pPr algn="just">
              <a:spcBef>
                <a:spcPts val="1200"/>
              </a:spcBef>
              <a:spcAft>
                <a:spcPts val="200"/>
              </a:spcAft>
            </a:pPr>
            <a:br>
              <a:rPr lang="es-ES" dirty="0">
                <a:latin typeface="Calibri Light"/>
                <a:cs typeface="Arial"/>
              </a:rPr>
            </a:br>
            <a:br>
              <a:rPr lang="es-ES" dirty="0">
                <a:latin typeface="Calibri Light"/>
                <a:cs typeface="Arial"/>
              </a:rPr>
            </a:br>
            <a:endParaRPr lang="es-ES" b="1">
              <a:solidFill>
                <a:schemeClr val="bg1"/>
              </a:solidFill>
              <a:latin typeface="Calibri Light"/>
              <a:ea typeface="+mn-lt"/>
              <a:cs typeface="Arial"/>
            </a:endParaRPr>
          </a:p>
          <a:p>
            <a:pPr marL="285750" indent="-285750" algn="just">
              <a:spcBef>
                <a:spcPts val="1200"/>
              </a:spcBef>
              <a:spcAft>
                <a:spcPts val="200"/>
              </a:spcAft>
              <a:buFont typeface="Arial"/>
              <a:buChar char="•"/>
            </a:pPr>
            <a:endParaRPr lang="es-ES" dirty="0">
              <a:ea typeface="+mn-lt"/>
              <a:cs typeface="+mn-lt"/>
            </a:endParaRPr>
          </a:p>
          <a:p>
            <a:pPr algn="l"/>
            <a:endParaRPr lang="es-ES" dirty="0">
              <a:solidFill>
                <a:schemeClr val="bg1"/>
              </a:solidFill>
              <a:cs typeface="Calibri" panose="020F0502020204030204"/>
            </a:endParaRPr>
          </a:p>
        </p:txBody>
      </p:sp>
      <p:sp>
        <p:nvSpPr>
          <p:cNvPr id="4" name="CuadroTexto 3">
            <a:extLst>
              <a:ext uri="{FF2B5EF4-FFF2-40B4-BE49-F238E27FC236}">
                <a16:creationId xmlns:a16="http://schemas.microsoft.com/office/drawing/2014/main" id="{6666ECCC-6CA3-4679-9372-683C7F19E996}"/>
              </a:ext>
            </a:extLst>
          </p:cNvPr>
          <p:cNvSpPr txBox="1"/>
          <p:nvPr/>
        </p:nvSpPr>
        <p:spPr>
          <a:xfrm>
            <a:off x="511834" y="3186024"/>
            <a:ext cx="1111082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400" dirty="0">
                <a:solidFill>
                  <a:schemeClr val="bg1"/>
                </a:solidFill>
                <a:latin typeface="Calibri Light"/>
                <a:cs typeface="Arial"/>
              </a:rPr>
              <a:t>Interrogatorio dirigido: </a:t>
            </a:r>
            <a:endParaRPr lang="es-ES" sz="2400">
              <a:solidFill>
                <a:schemeClr val="bg1"/>
              </a:solidFill>
              <a:latin typeface="Calibri Light"/>
              <a:cs typeface="Calibri"/>
            </a:endParaRPr>
          </a:p>
          <a:p>
            <a:pPr marL="342900" indent="-342900" algn="just">
              <a:buFont typeface="Arial"/>
              <a:buChar char="•"/>
            </a:pPr>
            <a:r>
              <a:rPr lang="es-ES" sz="2400" dirty="0">
                <a:solidFill>
                  <a:schemeClr val="bg1"/>
                </a:solidFill>
                <a:latin typeface="Calibri Light"/>
                <a:cs typeface="Calibri Light"/>
              </a:rPr>
              <a:t>Hora estimada del accidente entre las </a:t>
            </a:r>
            <a:r>
              <a:rPr lang="es-ES" sz="2400" b="1" dirty="0">
                <a:solidFill>
                  <a:schemeClr val="bg1"/>
                </a:solidFill>
                <a:latin typeface="Calibri Light"/>
                <a:cs typeface="Calibri Light"/>
              </a:rPr>
              <a:t>8:30 – 9 am  </a:t>
            </a:r>
            <a:r>
              <a:rPr lang="es-ES" sz="2400" b="1" dirty="0" err="1">
                <a:solidFill>
                  <a:schemeClr val="bg1"/>
                </a:solidFill>
                <a:latin typeface="Calibri Light"/>
                <a:cs typeface="Calibri Light"/>
              </a:rPr>
              <a:t>hs</a:t>
            </a:r>
            <a:endParaRPr lang="es-ES" sz="2400" dirty="0" err="1">
              <a:solidFill>
                <a:schemeClr val="bg1"/>
              </a:solidFill>
              <a:latin typeface="Calibri Light"/>
              <a:cs typeface="Calibri"/>
            </a:endParaRPr>
          </a:p>
          <a:p>
            <a:pPr marL="342900" indent="-342900" algn="just">
              <a:buFont typeface="Arial"/>
              <a:buChar char="•"/>
            </a:pPr>
            <a:r>
              <a:rPr lang="es-ES" sz="2400" dirty="0">
                <a:solidFill>
                  <a:schemeClr val="bg1"/>
                </a:solidFill>
                <a:latin typeface="Calibri Light"/>
                <a:cs typeface="Arial"/>
              </a:rPr>
              <a:t>El incidente vehicular se produjo luego de que el paciente perdiera el control de su camioneta, chocando varios autos estacionados; al bajar del vehículo no podía comunicarse (palabras incoherentes) con debilidad en miembro superior derecho. (Se encontraba como testigo un compañero de trabajo) </a:t>
            </a:r>
            <a:endParaRPr lang="es-ES" sz="2400">
              <a:solidFill>
                <a:schemeClr val="bg1"/>
              </a:solidFill>
              <a:latin typeface="Calibri Light"/>
              <a:cs typeface="Calibri"/>
            </a:endParaRPr>
          </a:p>
        </p:txBody>
      </p:sp>
      <p:sp>
        <p:nvSpPr>
          <p:cNvPr id="5" name="CuadroTexto 4">
            <a:extLst>
              <a:ext uri="{FF2B5EF4-FFF2-40B4-BE49-F238E27FC236}">
                <a16:creationId xmlns:a16="http://schemas.microsoft.com/office/drawing/2014/main" id="{20520805-EF52-4C6A-915A-39BAC5BFF93C}"/>
              </a:ext>
            </a:extLst>
          </p:cNvPr>
          <p:cNvSpPr txBox="1"/>
          <p:nvPr/>
        </p:nvSpPr>
        <p:spPr>
          <a:xfrm>
            <a:off x="568445" y="1215426"/>
            <a:ext cx="11067689" cy="1200329"/>
          </a:xfrm>
          <a:prstGeom prst="rect">
            <a:avLst/>
          </a:prstGeom>
          <a:solidFill>
            <a:schemeClr val="tx1">
              <a:lumMod val="95000"/>
              <a:lumOff val="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400" dirty="0">
                <a:solidFill>
                  <a:schemeClr val="bg1"/>
                </a:solidFill>
                <a:latin typeface="Calibri Light"/>
                <a:cs typeface="Calibri Light"/>
              </a:rPr>
              <a:t>Paciente de sexo masculino de 64 años de edad, es traído a la guardia externa del HCR por su hija quien refiere cuadro de afasia luego de incidente vehicular </a:t>
            </a:r>
            <a:r>
              <a:rPr lang="es-ES" sz="2400" dirty="0" err="1">
                <a:solidFill>
                  <a:schemeClr val="bg1"/>
                </a:solidFill>
                <a:latin typeface="Calibri Light"/>
                <a:cs typeface="Calibri Light"/>
              </a:rPr>
              <a:t>auto-auto</a:t>
            </a:r>
            <a:r>
              <a:rPr lang="es-ES" sz="2400" dirty="0">
                <a:solidFill>
                  <a:schemeClr val="bg1"/>
                </a:solidFill>
                <a:latin typeface="Calibri Light"/>
                <a:cs typeface="Calibri Light"/>
              </a:rPr>
              <a:t> sufrido por la mañana del día de la fecha. </a:t>
            </a:r>
            <a:endParaRPr lang="es-ES"/>
          </a:p>
        </p:txBody>
      </p:sp>
    </p:spTree>
    <p:extLst>
      <p:ext uri="{BB962C8B-B14F-4D97-AF65-F5344CB8AC3E}">
        <p14:creationId xmlns:p14="http://schemas.microsoft.com/office/powerpoint/2010/main" val="34834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13EFA6C3-82DC-4131-9929-2523E6FD0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AEC9469E-14CA-4358-BABC-CBF836A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69680" cy="767978"/>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39DED1F1-52C4-44BA-AC9E-1AF38A11D5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309" y="1167868"/>
            <a:ext cx="4010943" cy="493481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5" name="Imagen 65" descr="Forma&#10;&#10;Descripción generada automáticamente">
            <a:extLst>
              <a:ext uri="{FF2B5EF4-FFF2-40B4-BE49-F238E27FC236}">
                <a16:creationId xmlns:a16="http://schemas.microsoft.com/office/drawing/2014/main" id="{0C7EC0DD-9AD0-4940-9503-B7F14C089B73}"/>
              </a:ext>
            </a:extLst>
          </p:cNvPr>
          <p:cNvPicPr>
            <a:picLocks noChangeAspect="1"/>
          </p:cNvPicPr>
          <p:nvPr/>
        </p:nvPicPr>
        <p:blipFill>
          <a:blip r:embed="rId2"/>
          <a:stretch>
            <a:fillRect/>
          </a:stretch>
        </p:blipFill>
        <p:spPr>
          <a:xfrm>
            <a:off x="845646" y="1496758"/>
            <a:ext cx="3222267" cy="4277038"/>
          </a:xfrm>
          <a:prstGeom prst="rect">
            <a:avLst/>
          </a:prstGeom>
        </p:spPr>
      </p:pic>
      <p:sp>
        <p:nvSpPr>
          <p:cNvPr id="78" name="Rectangle 6">
            <a:extLst>
              <a:ext uri="{FF2B5EF4-FFF2-40B4-BE49-F238E27FC236}">
                <a16:creationId xmlns:a16="http://schemas.microsoft.com/office/drawing/2014/main" id="{64AF1A56-FA4A-4156-B01E-296B70DD26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4719" y="5956459"/>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Diagrama 3">
            <a:extLst>
              <a:ext uri="{FF2B5EF4-FFF2-40B4-BE49-F238E27FC236}">
                <a16:creationId xmlns:a16="http://schemas.microsoft.com/office/drawing/2014/main" id="{C2BF3D3C-A5C5-42D7-9256-C93CAD323C4E}"/>
              </a:ext>
            </a:extLst>
          </p:cNvPr>
          <p:cNvGraphicFramePr>
            <a:graphicFrameLocks noGrp="1"/>
          </p:cNvGraphicFramePr>
          <p:nvPr>
            <p:extLst>
              <p:ext uri="{D42A27DB-BD31-4B8C-83A1-F6EECF244321}">
                <p14:modId xmlns:p14="http://schemas.microsoft.com/office/powerpoint/2010/main" val="1444286792"/>
              </p:ext>
            </p:extLst>
          </p:nvPr>
        </p:nvGraphicFramePr>
        <p:xfrm>
          <a:off x="4868311" y="1762780"/>
          <a:ext cx="6358431" cy="3908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3396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D95726-5DD0-47DD-A8E1-ACF98C5D4624}"/>
              </a:ext>
            </a:extLst>
          </p:cNvPr>
          <p:cNvSpPr>
            <a:spLocks noGrp="1"/>
          </p:cNvSpPr>
          <p:nvPr>
            <p:ph type="title"/>
          </p:nvPr>
        </p:nvSpPr>
        <p:spPr>
          <a:xfrm>
            <a:off x="1025394" y="257848"/>
            <a:ext cx="11165455" cy="1450757"/>
          </a:xfrm>
        </p:spPr>
        <p:txBody>
          <a:bodyPr>
            <a:normAutofit/>
          </a:bodyPr>
          <a:lstStyle/>
          <a:p>
            <a:r>
              <a:rPr lang="es-ES" sz="4000" b="1" dirty="0">
                <a:solidFill>
                  <a:schemeClr val="bg1"/>
                </a:solidFill>
                <a:cs typeface="Calibri Light"/>
              </a:rPr>
              <a:t>ANTECEDENTES MÉDICOS / MEDICACIÓN HABITUAL </a:t>
            </a:r>
          </a:p>
        </p:txBody>
      </p:sp>
      <p:sp>
        <p:nvSpPr>
          <p:cNvPr id="3" name="Marcador de contenido 2">
            <a:extLst>
              <a:ext uri="{FF2B5EF4-FFF2-40B4-BE49-F238E27FC236}">
                <a16:creationId xmlns:a16="http://schemas.microsoft.com/office/drawing/2014/main" id="{AD57A4DC-B5A2-4A0E-ADE2-DDA0FC834C2F}"/>
              </a:ext>
            </a:extLst>
          </p:cNvPr>
          <p:cNvSpPr>
            <a:spLocks noGrp="1"/>
          </p:cNvSpPr>
          <p:nvPr>
            <p:ph idx="1"/>
          </p:nvPr>
        </p:nvSpPr>
        <p:spPr>
          <a:xfrm>
            <a:off x="1183544" y="2435206"/>
            <a:ext cx="10058400" cy="4023360"/>
          </a:xfrm>
        </p:spPr>
        <p:txBody>
          <a:bodyPr vert="horz" lIns="0" tIns="45720" rIns="0" bIns="45720" rtlCol="0" anchor="t">
            <a:normAutofit/>
          </a:bodyPr>
          <a:lstStyle/>
          <a:p>
            <a:pPr>
              <a:buFont typeface="Arial" panose="020F0502020204030204" pitchFamily="34" charset="0"/>
              <a:buChar char="•"/>
            </a:pPr>
            <a:r>
              <a:rPr lang="es-ES" sz="2800" b="1" dirty="0">
                <a:solidFill>
                  <a:schemeClr val="bg1"/>
                </a:solidFill>
                <a:cs typeface="Calibri"/>
              </a:rPr>
              <a:t> HTA</a:t>
            </a:r>
            <a:r>
              <a:rPr lang="es-ES" sz="2800" dirty="0">
                <a:solidFill>
                  <a:schemeClr val="bg1"/>
                </a:solidFill>
                <a:cs typeface="Calibri"/>
              </a:rPr>
              <a:t> --&gt;</a:t>
            </a:r>
            <a:r>
              <a:rPr lang="es-ES" sz="2800" i="1" dirty="0">
                <a:solidFill>
                  <a:schemeClr val="bg1"/>
                </a:solidFill>
                <a:cs typeface="Calibri"/>
              </a:rPr>
              <a:t> </a:t>
            </a:r>
            <a:r>
              <a:rPr lang="es-ES" sz="2800" b="1" i="1" dirty="0" err="1">
                <a:solidFill>
                  <a:schemeClr val="bg1"/>
                </a:solidFill>
                <a:cs typeface="Calibri"/>
              </a:rPr>
              <a:t>abadono</a:t>
            </a:r>
            <a:r>
              <a:rPr lang="es-ES" sz="2800" b="1" i="1" dirty="0">
                <a:solidFill>
                  <a:schemeClr val="bg1"/>
                </a:solidFill>
                <a:cs typeface="Calibri"/>
              </a:rPr>
              <a:t> de medicación (enalapril) </a:t>
            </a:r>
            <a:endParaRPr lang="es-ES">
              <a:solidFill>
                <a:schemeClr val="bg1"/>
              </a:solidFill>
              <a:cs typeface="Calibri" panose="020F0502020204030204"/>
            </a:endParaRPr>
          </a:p>
          <a:p>
            <a:pPr>
              <a:buFont typeface="Arial" panose="020F0502020204030204" pitchFamily="34" charset="0"/>
              <a:buChar char="•"/>
            </a:pPr>
            <a:r>
              <a:rPr lang="es-ES" sz="2800" dirty="0">
                <a:solidFill>
                  <a:schemeClr val="bg1"/>
                </a:solidFill>
                <a:cs typeface="Calibri"/>
              </a:rPr>
              <a:t> Cardiopatía isquémica, colocación de STENT en 2011</a:t>
            </a:r>
            <a:r>
              <a:rPr lang="es-ES" sz="2800" b="1" dirty="0">
                <a:solidFill>
                  <a:schemeClr val="bg1"/>
                </a:solidFill>
                <a:cs typeface="Calibri"/>
              </a:rPr>
              <a:t>. </a:t>
            </a:r>
            <a:r>
              <a:rPr lang="es-ES" sz="3200" b="1" dirty="0">
                <a:solidFill>
                  <a:schemeClr val="bg1"/>
                </a:solidFill>
                <a:cs typeface="Calibri"/>
              </a:rPr>
              <a:t>AAS</a:t>
            </a:r>
            <a:r>
              <a:rPr lang="es-ES" sz="2800" b="1" dirty="0">
                <a:solidFill>
                  <a:schemeClr val="bg1"/>
                </a:solidFill>
                <a:cs typeface="Calibri"/>
              </a:rPr>
              <a:t>   </a:t>
            </a:r>
            <a:r>
              <a:rPr lang="es-ES" sz="2800" dirty="0">
                <a:solidFill>
                  <a:schemeClr val="bg1"/>
                </a:solidFill>
                <a:cs typeface="Calibri"/>
              </a:rPr>
              <a:t> </a:t>
            </a:r>
          </a:p>
          <a:p>
            <a:pPr>
              <a:buFont typeface="Arial" panose="020F0502020204030204" pitchFamily="34" charset="0"/>
              <a:buChar char="•"/>
            </a:pPr>
            <a:r>
              <a:rPr lang="es-ES" sz="2800" dirty="0">
                <a:solidFill>
                  <a:schemeClr val="bg1"/>
                </a:solidFill>
                <a:cs typeface="Calibri"/>
              </a:rPr>
              <a:t> Sobrepeso . Hipercolesterolemia </a:t>
            </a:r>
            <a:r>
              <a:rPr lang="es-ES" sz="3200" dirty="0">
                <a:solidFill>
                  <a:schemeClr val="bg1"/>
                </a:solidFill>
                <a:cs typeface="Calibri"/>
              </a:rPr>
              <a:t> </a:t>
            </a:r>
            <a:r>
              <a:rPr lang="es-ES" sz="3200" b="1" dirty="0">
                <a:solidFill>
                  <a:schemeClr val="bg1"/>
                </a:solidFill>
                <a:cs typeface="Calibri"/>
              </a:rPr>
              <a:t>Atorvastatina</a:t>
            </a:r>
            <a:endParaRPr lang="es-ES" dirty="0">
              <a:solidFill>
                <a:schemeClr val="bg1"/>
              </a:solidFill>
              <a:cs typeface="Calibri"/>
            </a:endParaRPr>
          </a:p>
          <a:p>
            <a:pPr marL="0" indent="0">
              <a:buNone/>
            </a:pPr>
            <a:endParaRPr lang="es-ES" sz="3200" b="1" dirty="0">
              <a:solidFill>
                <a:srgbClr val="FFC000"/>
              </a:solidFill>
              <a:cs typeface="Calibri"/>
            </a:endParaRPr>
          </a:p>
          <a:p>
            <a:pPr marL="0" indent="0">
              <a:buNone/>
            </a:pPr>
            <a:br>
              <a:rPr lang="es-ES" sz="2400" b="1" dirty="0">
                <a:solidFill>
                  <a:srgbClr val="FFC000"/>
                </a:solidFill>
                <a:cs typeface="Calibri"/>
              </a:rPr>
            </a:br>
            <a:r>
              <a:rPr lang="es-ES" dirty="0">
                <a:cs typeface="Calibri" panose="020F0502020204030204"/>
              </a:rPr>
              <a:t> </a:t>
            </a:r>
          </a:p>
        </p:txBody>
      </p:sp>
    </p:spTree>
    <p:extLst>
      <p:ext uri="{BB962C8B-B14F-4D97-AF65-F5344CB8AC3E}">
        <p14:creationId xmlns:p14="http://schemas.microsoft.com/office/powerpoint/2010/main" val="3682137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756063-F01C-4AFE-82BB-F9C13F3E0C7A}"/>
              </a:ext>
            </a:extLst>
          </p:cNvPr>
          <p:cNvSpPr>
            <a:spLocks noGrp="1"/>
          </p:cNvSpPr>
          <p:nvPr>
            <p:ph type="title"/>
          </p:nvPr>
        </p:nvSpPr>
        <p:spPr>
          <a:xfrm>
            <a:off x="1212299" y="545395"/>
            <a:ext cx="10058400" cy="1163210"/>
          </a:xfrm>
        </p:spPr>
        <p:txBody>
          <a:bodyPr>
            <a:normAutofit/>
          </a:bodyPr>
          <a:lstStyle/>
          <a:p>
            <a:r>
              <a:rPr lang="es-ES" sz="4000" dirty="0">
                <a:solidFill>
                  <a:schemeClr val="bg1"/>
                </a:solidFill>
                <a:cs typeface="Calibri Light"/>
              </a:rPr>
              <a:t>ATENCIÓN MÉDICA</a:t>
            </a:r>
          </a:p>
        </p:txBody>
      </p:sp>
      <p:sp>
        <p:nvSpPr>
          <p:cNvPr id="4" name="CuadroTexto 3">
            <a:extLst>
              <a:ext uri="{FF2B5EF4-FFF2-40B4-BE49-F238E27FC236}">
                <a16:creationId xmlns:a16="http://schemas.microsoft.com/office/drawing/2014/main" id="{0CCD957A-F218-46A7-8EF4-609A0D304812}"/>
              </a:ext>
            </a:extLst>
          </p:cNvPr>
          <p:cNvSpPr txBox="1"/>
          <p:nvPr/>
        </p:nvSpPr>
        <p:spPr>
          <a:xfrm>
            <a:off x="1216325" y="2208362"/>
            <a:ext cx="9975010"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bg1"/>
                </a:solidFill>
              </a:rPr>
              <a:t>A </a:t>
            </a:r>
            <a:r>
              <a:rPr lang="es-ES" dirty="0">
                <a:solidFill>
                  <a:schemeClr val="bg1"/>
                </a:solidFill>
              </a:rPr>
              <a:t>Vía aérea permeable </a:t>
            </a:r>
            <a:endParaRPr lang="es-ES" dirty="0">
              <a:solidFill>
                <a:schemeClr val="bg1"/>
              </a:solidFill>
              <a:cs typeface="Calibri"/>
            </a:endParaRPr>
          </a:p>
          <a:p>
            <a:r>
              <a:rPr lang="es-ES" sz="2400" b="1" dirty="0">
                <a:solidFill>
                  <a:schemeClr val="bg1"/>
                </a:solidFill>
                <a:cs typeface="Calibri"/>
              </a:rPr>
              <a:t>B </a:t>
            </a:r>
            <a:r>
              <a:rPr lang="es-ES" dirty="0">
                <a:solidFill>
                  <a:schemeClr val="bg1"/>
                </a:solidFill>
                <a:cs typeface="Calibri"/>
              </a:rPr>
              <a:t>Buena mecánica ventilatoria, buena entrada de aire bilateral. </a:t>
            </a:r>
            <a:r>
              <a:rPr lang="es-ES" b="1" dirty="0" err="1">
                <a:solidFill>
                  <a:schemeClr val="bg1"/>
                </a:solidFill>
                <a:cs typeface="Calibri"/>
              </a:rPr>
              <a:t>Sat</a:t>
            </a:r>
            <a:r>
              <a:rPr lang="es-ES" b="1" dirty="0">
                <a:solidFill>
                  <a:schemeClr val="bg1"/>
                </a:solidFill>
                <a:cs typeface="Calibri"/>
              </a:rPr>
              <a:t> 02  AA 98% </a:t>
            </a:r>
          </a:p>
          <a:p>
            <a:r>
              <a:rPr lang="es-ES" sz="2400" b="1" dirty="0">
                <a:solidFill>
                  <a:schemeClr val="bg1"/>
                </a:solidFill>
                <a:cs typeface="Calibri"/>
              </a:rPr>
              <a:t>C </a:t>
            </a:r>
            <a:r>
              <a:rPr lang="es-ES" dirty="0">
                <a:solidFill>
                  <a:schemeClr val="bg1"/>
                </a:solidFill>
                <a:cs typeface="Calibri"/>
              </a:rPr>
              <a:t>Hipertenso </a:t>
            </a:r>
            <a:r>
              <a:rPr lang="es-ES" b="1" dirty="0">
                <a:solidFill>
                  <a:schemeClr val="bg1"/>
                </a:solidFill>
                <a:cs typeface="Calibri"/>
              </a:rPr>
              <a:t>(200/110 mmHg)</a:t>
            </a:r>
            <a:r>
              <a:rPr lang="es-ES" dirty="0">
                <a:solidFill>
                  <a:schemeClr val="bg1"/>
                </a:solidFill>
                <a:cs typeface="Calibri"/>
              </a:rPr>
              <a:t>, normocárdico </a:t>
            </a:r>
            <a:r>
              <a:rPr lang="es-ES" b="1" dirty="0">
                <a:solidFill>
                  <a:schemeClr val="bg1"/>
                </a:solidFill>
                <a:cs typeface="Calibri"/>
              </a:rPr>
              <a:t>(93 lpm regular)</a:t>
            </a:r>
            <a:r>
              <a:rPr lang="es-ES" dirty="0">
                <a:solidFill>
                  <a:schemeClr val="bg1"/>
                </a:solidFill>
                <a:cs typeface="Calibri"/>
              </a:rPr>
              <a:t>. </a:t>
            </a:r>
            <a:r>
              <a:rPr lang="es-ES" dirty="0">
                <a:solidFill>
                  <a:schemeClr val="bg1"/>
                </a:solidFill>
                <a:ea typeface="+mn-lt"/>
                <a:cs typeface="+mn-lt"/>
              </a:rPr>
              <a:t>HGT 0,92 mg/dL.</a:t>
            </a:r>
            <a:r>
              <a:rPr lang="es-ES" dirty="0">
                <a:solidFill>
                  <a:schemeClr val="bg1"/>
                </a:solidFill>
                <a:cs typeface="Calibri"/>
              </a:rPr>
              <a:t> </a:t>
            </a:r>
            <a:br>
              <a:rPr lang="es-ES" dirty="0">
                <a:solidFill>
                  <a:schemeClr val="bg1"/>
                </a:solidFill>
                <a:cs typeface="Calibri"/>
              </a:rPr>
            </a:br>
            <a:r>
              <a:rPr lang="es-ES" dirty="0">
                <a:solidFill>
                  <a:schemeClr val="bg1"/>
                </a:solidFill>
                <a:cs typeface="Calibri"/>
              </a:rPr>
              <a:t>Se coloca AVP en carpo derecho (con 500cc </a:t>
            </a:r>
            <a:r>
              <a:rPr lang="es-ES" dirty="0" err="1">
                <a:solidFill>
                  <a:schemeClr val="bg1"/>
                </a:solidFill>
                <a:cs typeface="Calibri"/>
              </a:rPr>
              <a:t>sc</a:t>
            </a:r>
            <a:r>
              <a:rPr lang="es-ES" dirty="0">
                <a:solidFill>
                  <a:schemeClr val="bg1"/>
                </a:solidFill>
                <a:cs typeface="Calibri"/>
              </a:rPr>
              <a:t> fisiológica) </a:t>
            </a:r>
            <a:br>
              <a:rPr lang="es-ES" dirty="0">
                <a:solidFill>
                  <a:schemeClr val="bg1"/>
                </a:solidFill>
                <a:cs typeface="Calibri"/>
              </a:rPr>
            </a:br>
            <a:r>
              <a:rPr lang="es-ES" sz="2400" b="1" dirty="0">
                <a:solidFill>
                  <a:schemeClr val="bg1"/>
                </a:solidFill>
                <a:cs typeface="Calibri"/>
              </a:rPr>
              <a:t>D </a:t>
            </a:r>
            <a:r>
              <a:rPr lang="es-ES" dirty="0" err="1">
                <a:solidFill>
                  <a:schemeClr val="bg1"/>
                </a:solidFill>
                <a:cs typeface="Calibri"/>
              </a:rPr>
              <a:t>Vigil</a:t>
            </a:r>
            <a:r>
              <a:rPr lang="es-ES" dirty="0">
                <a:solidFill>
                  <a:schemeClr val="bg1"/>
                </a:solidFill>
                <a:cs typeface="Calibri"/>
              </a:rPr>
              <a:t>, pupilas isocóricas, reactivas. Afasia de expresión. Obedece a órdenes simples, y complejas con dificultad; MOE conservados, no impresiona déficit sensitivo ni motor. Dismetría de ambos miembros superiores.</a:t>
            </a:r>
            <a:r>
              <a:rPr lang="es-ES" dirty="0">
                <a:solidFill>
                  <a:schemeClr val="bg1"/>
                </a:solidFill>
                <a:ea typeface="+mn-lt"/>
                <a:cs typeface="+mn-lt"/>
              </a:rPr>
              <a:t> </a:t>
            </a:r>
            <a:r>
              <a:rPr lang="es-ES" dirty="0">
                <a:solidFill>
                  <a:srgbClr val="000000"/>
                </a:solidFill>
                <a:ea typeface="+mn-lt"/>
                <a:cs typeface="+mn-lt"/>
              </a:rPr>
              <a:t> </a:t>
            </a:r>
            <a:r>
              <a:rPr lang="es-ES" sz="2000" b="1" dirty="0">
                <a:solidFill>
                  <a:schemeClr val="bg1"/>
                </a:solidFill>
                <a:ea typeface="+mn-lt"/>
                <a:cs typeface="+mn-lt"/>
              </a:rPr>
              <a:t>NIHSS = 4 </a:t>
            </a:r>
            <a:br>
              <a:rPr lang="es-ES" sz="2000" dirty="0">
                <a:cs typeface="Calibri"/>
              </a:rPr>
            </a:br>
            <a:endParaRPr lang="es-ES">
              <a:cs typeface="Calibri"/>
            </a:endParaRPr>
          </a:p>
          <a:p>
            <a:endParaRPr lang="es-ES" dirty="0">
              <a:cs typeface="Calibri"/>
            </a:endParaRPr>
          </a:p>
        </p:txBody>
      </p:sp>
      <p:sp>
        <p:nvSpPr>
          <p:cNvPr id="5" name="CuadroTexto 4">
            <a:extLst>
              <a:ext uri="{FF2B5EF4-FFF2-40B4-BE49-F238E27FC236}">
                <a16:creationId xmlns:a16="http://schemas.microsoft.com/office/drawing/2014/main" id="{713F0C07-F306-4F90-AE8B-04109E01E2D7}"/>
              </a:ext>
            </a:extLst>
          </p:cNvPr>
          <p:cNvSpPr txBox="1"/>
          <p:nvPr/>
        </p:nvSpPr>
        <p:spPr>
          <a:xfrm>
            <a:off x="1216325" y="4882551"/>
            <a:ext cx="10233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solidFill>
                  <a:schemeClr val="bg1"/>
                </a:solidFill>
                <a:cs typeface="Calibri"/>
              </a:rPr>
              <a:t>Niega haber sufrido traumatismo; niega dolor. </a:t>
            </a:r>
          </a:p>
        </p:txBody>
      </p:sp>
    </p:spTree>
    <p:extLst>
      <p:ext uri="{BB962C8B-B14F-4D97-AF65-F5344CB8AC3E}">
        <p14:creationId xmlns:p14="http://schemas.microsoft.com/office/powerpoint/2010/main" val="275436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8222C-957E-417A-A290-F59999208265}"/>
              </a:ext>
            </a:extLst>
          </p:cNvPr>
          <p:cNvSpPr>
            <a:spLocks noGrp="1"/>
          </p:cNvSpPr>
          <p:nvPr>
            <p:ph type="title"/>
          </p:nvPr>
        </p:nvSpPr>
        <p:spPr>
          <a:xfrm>
            <a:off x="1097280" y="286603"/>
            <a:ext cx="11093569" cy="1896455"/>
          </a:xfrm>
        </p:spPr>
        <p:txBody>
          <a:bodyPr/>
          <a:lstStyle/>
          <a:p>
            <a:r>
              <a:rPr lang="es-ES" dirty="0">
                <a:solidFill>
                  <a:schemeClr val="bg1"/>
                </a:solidFill>
                <a:cs typeface="Calibri Light"/>
              </a:rPr>
              <a:t>Se solicita laboratorio (perfil </a:t>
            </a:r>
            <a:r>
              <a:rPr lang="es-ES" dirty="0" err="1">
                <a:solidFill>
                  <a:schemeClr val="bg1"/>
                </a:solidFill>
                <a:cs typeface="Calibri Light"/>
              </a:rPr>
              <a:t>stroke</a:t>
            </a:r>
            <a:r>
              <a:rPr lang="es-ES" dirty="0">
                <a:solidFill>
                  <a:schemeClr val="bg1"/>
                </a:solidFill>
                <a:cs typeface="Calibri Light"/>
              </a:rPr>
              <a:t>)</a:t>
            </a:r>
            <a:br>
              <a:rPr lang="es-ES" dirty="0">
                <a:solidFill>
                  <a:schemeClr val="bg1"/>
                </a:solidFill>
                <a:cs typeface="Calibri Light"/>
              </a:rPr>
            </a:br>
            <a:br>
              <a:rPr lang="es-ES" sz="2800" dirty="0">
                <a:solidFill>
                  <a:schemeClr val="bg1"/>
                </a:solidFill>
                <a:cs typeface="Calibri Light"/>
              </a:rPr>
            </a:br>
            <a:endParaRPr lang="es-ES" sz="2800" dirty="0">
              <a:solidFill>
                <a:schemeClr val="bg1"/>
              </a:solidFill>
              <a:cs typeface="Calibri Light"/>
            </a:endParaRPr>
          </a:p>
        </p:txBody>
      </p:sp>
      <p:sp>
        <p:nvSpPr>
          <p:cNvPr id="3" name="Marcador de contenido 2">
            <a:extLst>
              <a:ext uri="{FF2B5EF4-FFF2-40B4-BE49-F238E27FC236}">
                <a16:creationId xmlns:a16="http://schemas.microsoft.com/office/drawing/2014/main" id="{4AC5DB6D-DB1A-4BFA-9B4D-87D8566A9C5F}"/>
              </a:ext>
            </a:extLst>
          </p:cNvPr>
          <p:cNvSpPr>
            <a:spLocks noGrp="1"/>
          </p:cNvSpPr>
          <p:nvPr>
            <p:ph idx="1"/>
          </p:nvPr>
        </p:nvSpPr>
        <p:spPr>
          <a:xfrm>
            <a:off x="1183544" y="2578980"/>
            <a:ext cx="2912853" cy="2528117"/>
          </a:xfrm>
          <a:solidFill>
            <a:schemeClr val="bg2">
              <a:lumMod val="20000"/>
              <a:lumOff val="80000"/>
            </a:schemeClr>
          </a:solidFill>
        </p:spPr>
        <p:txBody>
          <a:bodyPr vert="horz" lIns="0" tIns="45720" rIns="0" bIns="45720" rtlCol="0" anchor="t">
            <a:noAutofit/>
          </a:bodyPr>
          <a:lstStyle/>
          <a:p>
            <a:pPr marL="0" indent="0">
              <a:buNone/>
            </a:pPr>
            <a:r>
              <a:rPr lang="es-ES" sz="2800" b="1" dirty="0">
                <a:solidFill>
                  <a:schemeClr val="tx1"/>
                </a:solidFill>
                <a:cs typeface="Calibri"/>
              </a:rPr>
              <a:t>- Hemograma</a:t>
            </a:r>
            <a:br>
              <a:rPr lang="es-ES" sz="2800" b="1" dirty="0">
                <a:cs typeface="Calibri"/>
              </a:rPr>
            </a:br>
            <a:r>
              <a:rPr lang="es-ES" sz="2800" b="1" dirty="0">
                <a:solidFill>
                  <a:schemeClr val="tx1"/>
                </a:solidFill>
                <a:cs typeface="Calibri"/>
              </a:rPr>
              <a:t>- </a:t>
            </a:r>
            <a:r>
              <a:rPr lang="es-ES" sz="2800" b="1" dirty="0" err="1">
                <a:solidFill>
                  <a:schemeClr val="tx1"/>
                </a:solidFill>
                <a:cs typeface="Calibri"/>
              </a:rPr>
              <a:t>Coagulograma</a:t>
            </a:r>
            <a:br>
              <a:rPr lang="es-ES" sz="2800" b="1" dirty="0">
                <a:cs typeface="Calibri"/>
              </a:rPr>
            </a:br>
            <a:r>
              <a:rPr lang="es-ES" sz="2800" b="1" dirty="0">
                <a:solidFill>
                  <a:schemeClr val="tx1"/>
                </a:solidFill>
                <a:cs typeface="Calibri"/>
              </a:rPr>
              <a:t>- Glucemia</a:t>
            </a:r>
            <a:br>
              <a:rPr lang="es-ES" sz="2800" b="1" dirty="0">
                <a:cs typeface="Calibri"/>
              </a:rPr>
            </a:br>
            <a:r>
              <a:rPr lang="es-ES" sz="2800" b="1" dirty="0">
                <a:solidFill>
                  <a:schemeClr val="tx1"/>
                </a:solidFill>
                <a:cs typeface="Calibri"/>
              </a:rPr>
              <a:t>- Ionograma</a:t>
            </a:r>
            <a:br>
              <a:rPr lang="es-ES" sz="2800" b="1" dirty="0">
                <a:cs typeface="Calibri"/>
              </a:rPr>
            </a:br>
            <a:r>
              <a:rPr lang="es-ES" sz="2800" b="1" dirty="0">
                <a:solidFill>
                  <a:schemeClr val="tx1"/>
                </a:solidFill>
                <a:cs typeface="Calibri"/>
              </a:rPr>
              <a:t>- Urea y creatinina</a:t>
            </a:r>
            <a:br>
              <a:rPr lang="es-ES" sz="2800" b="1" dirty="0">
                <a:cs typeface="Calibri"/>
              </a:rPr>
            </a:br>
            <a:r>
              <a:rPr lang="es-ES" sz="2800" b="1" dirty="0">
                <a:solidFill>
                  <a:schemeClr val="tx1"/>
                </a:solidFill>
                <a:cs typeface="Calibri"/>
              </a:rPr>
              <a:t>- Troponina</a:t>
            </a:r>
            <a:endParaRPr lang="es-ES" sz="2800" dirty="0">
              <a:solidFill>
                <a:schemeClr val="tx1"/>
              </a:solidFill>
              <a:cs typeface="Calibri"/>
            </a:endParaRPr>
          </a:p>
        </p:txBody>
      </p:sp>
    </p:spTree>
    <p:extLst>
      <p:ext uri="{BB962C8B-B14F-4D97-AF65-F5344CB8AC3E}">
        <p14:creationId xmlns:p14="http://schemas.microsoft.com/office/powerpoint/2010/main" val="190908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EA01E5-E0DF-4D53-8A46-5634E3102D4F}"/>
              </a:ext>
            </a:extLst>
          </p:cNvPr>
          <p:cNvSpPr>
            <a:spLocks noGrp="1"/>
          </p:cNvSpPr>
          <p:nvPr>
            <p:ph type="title"/>
          </p:nvPr>
        </p:nvSpPr>
        <p:spPr>
          <a:xfrm>
            <a:off x="320615" y="1400296"/>
            <a:ext cx="11924580" cy="2720166"/>
          </a:xfrm>
        </p:spPr>
        <p:txBody>
          <a:bodyPr>
            <a:normAutofit/>
          </a:bodyPr>
          <a:lstStyle/>
          <a:p>
            <a:pPr algn="just"/>
            <a:r>
              <a:rPr lang="en-US" sz="3600" dirty="0">
                <a:solidFill>
                  <a:schemeClr val="bg1"/>
                </a:solidFill>
                <a:ea typeface="+mj-lt"/>
                <a:cs typeface="+mj-lt"/>
              </a:rPr>
              <a:t>Se </a:t>
            </a:r>
            <a:r>
              <a:rPr lang="en-US" sz="3600" dirty="0" err="1">
                <a:solidFill>
                  <a:schemeClr val="bg1"/>
                </a:solidFill>
                <a:ea typeface="+mj-lt"/>
                <a:cs typeface="+mj-lt"/>
              </a:rPr>
              <a:t>solicita</a:t>
            </a:r>
            <a:r>
              <a:rPr lang="en-US" sz="3600" dirty="0">
                <a:solidFill>
                  <a:schemeClr val="bg1"/>
                </a:solidFill>
                <a:ea typeface="+mj-lt"/>
                <a:cs typeface="+mj-lt"/>
              </a:rPr>
              <a:t> </a:t>
            </a:r>
            <a:r>
              <a:rPr lang="en-US" sz="3600" b="1" dirty="0">
                <a:solidFill>
                  <a:schemeClr val="bg1"/>
                </a:solidFill>
                <a:ea typeface="+mj-lt"/>
                <a:cs typeface="+mj-lt"/>
              </a:rPr>
              <a:t>TC de </a:t>
            </a:r>
            <a:r>
              <a:rPr lang="en-US" sz="3600" b="1" dirty="0" err="1">
                <a:solidFill>
                  <a:schemeClr val="bg1"/>
                </a:solidFill>
                <a:ea typeface="+mj-lt"/>
                <a:cs typeface="+mj-lt"/>
              </a:rPr>
              <a:t>cráneo</a:t>
            </a:r>
            <a:r>
              <a:rPr lang="en-US" sz="3600" b="1" dirty="0">
                <a:solidFill>
                  <a:schemeClr val="bg1"/>
                </a:solidFill>
                <a:ea typeface="+mj-lt"/>
                <a:cs typeface="+mj-lt"/>
              </a:rPr>
              <a:t> sin </a:t>
            </a:r>
            <a:r>
              <a:rPr lang="en-US" sz="3600" b="1" dirty="0" err="1">
                <a:solidFill>
                  <a:schemeClr val="bg1"/>
                </a:solidFill>
                <a:ea typeface="+mj-lt"/>
                <a:cs typeface="+mj-lt"/>
              </a:rPr>
              <a:t>contaste</a:t>
            </a:r>
            <a:r>
              <a:rPr lang="en-US" sz="3600" dirty="0">
                <a:solidFill>
                  <a:schemeClr val="bg1"/>
                </a:solidFill>
                <a:ea typeface="+mj-lt"/>
                <a:cs typeface="+mj-lt"/>
              </a:rPr>
              <a:t> + eventual  </a:t>
            </a:r>
            <a:r>
              <a:rPr lang="en-US" sz="3600" b="1" dirty="0" err="1">
                <a:solidFill>
                  <a:schemeClr val="bg1"/>
                </a:solidFill>
                <a:ea typeface="+mj-lt"/>
                <a:cs typeface="+mj-lt"/>
              </a:rPr>
              <a:t>angioTC</a:t>
            </a:r>
            <a:br>
              <a:rPr lang="en-US" sz="3600" b="1" dirty="0">
                <a:ea typeface="+mj-lt"/>
                <a:cs typeface="+mj-lt"/>
              </a:rPr>
            </a:br>
            <a:br>
              <a:rPr lang="en-US" sz="3600" b="1" dirty="0">
                <a:ea typeface="+mj-lt"/>
                <a:cs typeface="+mj-lt"/>
              </a:rPr>
            </a:br>
            <a:r>
              <a:rPr lang="en-US" sz="3600" b="1" dirty="0">
                <a:solidFill>
                  <a:schemeClr val="bg1"/>
                </a:solidFill>
                <a:ea typeface="+mj-lt"/>
                <a:cs typeface="+mj-lt"/>
              </a:rPr>
              <a:t>Se </a:t>
            </a:r>
            <a:r>
              <a:rPr lang="en-US" sz="3600" dirty="0" err="1">
                <a:solidFill>
                  <a:schemeClr val="bg1"/>
                </a:solidFill>
                <a:ea typeface="+mj-lt"/>
                <a:cs typeface="+mj-lt"/>
              </a:rPr>
              <a:t>informa</a:t>
            </a:r>
            <a:r>
              <a:rPr lang="en-US" sz="3600" dirty="0">
                <a:solidFill>
                  <a:schemeClr val="bg1"/>
                </a:solidFill>
                <a:ea typeface="+mj-lt"/>
                <a:cs typeface="+mj-lt"/>
              </a:rPr>
              <a:t> NIHSS (4) y </a:t>
            </a:r>
            <a:r>
              <a:rPr lang="en-US" sz="3600" dirty="0" err="1">
                <a:solidFill>
                  <a:schemeClr val="bg1"/>
                </a:solidFill>
                <a:ea typeface="+mj-lt"/>
                <a:cs typeface="+mj-lt"/>
              </a:rPr>
              <a:t>tiempo</a:t>
            </a:r>
            <a:r>
              <a:rPr lang="en-US" sz="3600" dirty="0">
                <a:solidFill>
                  <a:schemeClr val="bg1"/>
                </a:solidFill>
                <a:ea typeface="+mj-lt"/>
                <a:cs typeface="+mj-lt"/>
              </a:rPr>
              <a:t> de </a:t>
            </a:r>
            <a:r>
              <a:rPr lang="en-US" sz="3600" dirty="0" err="1">
                <a:solidFill>
                  <a:schemeClr val="bg1"/>
                </a:solidFill>
                <a:ea typeface="+mj-lt"/>
                <a:cs typeface="+mj-lt"/>
              </a:rPr>
              <a:t>evolución</a:t>
            </a:r>
            <a:r>
              <a:rPr lang="en-US" sz="3600" dirty="0">
                <a:solidFill>
                  <a:schemeClr val="bg1"/>
                </a:solidFill>
                <a:ea typeface="+mj-lt"/>
                <a:cs typeface="+mj-lt"/>
              </a:rPr>
              <a:t> (5:30hs </a:t>
            </a:r>
            <a:r>
              <a:rPr lang="en-US" sz="3600" dirty="0" err="1">
                <a:solidFill>
                  <a:schemeClr val="bg1"/>
                </a:solidFill>
                <a:ea typeface="+mj-lt"/>
                <a:cs typeface="+mj-lt"/>
              </a:rPr>
              <a:t>aprox</a:t>
            </a:r>
            <a:r>
              <a:rPr lang="en-US" sz="3600" dirty="0">
                <a:solidFill>
                  <a:schemeClr val="bg1"/>
                </a:solidFill>
                <a:ea typeface="+mj-lt"/>
                <a:cs typeface="+mj-lt"/>
              </a:rPr>
              <a:t>)</a:t>
            </a:r>
            <a:r>
              <a:rPr lang="en-US" dirty="0">
                <a:solidFill>
                  <a:schemeClr val="bg1"/>
                </a:solidFill>
                <a:ea typeface="+mj-lt"/>
                <a:cs typeface="+mj-lt"/>
              </a:rPr>
              <a:t> </a:t>
            </a:r>
            <a:endParaRPr lang="es-ES" dirty="0">
              <a:solidFill>
                <a:schemeClr val="bg1"/>
              </a:solidFill>
              <a:cs typeface="Calibri Light" panose="020F0302020204030204"/>
            </a:endParaRPr>
          </a:p>
        </p:txBody>
      </p:sp>
      <p:sp>
        <p:nvSpPr>
          <p:cNvPr id="4" name="Marcador de contenido 2">
            <a:extLst>
              <a:ext uri="{FF2B5EF4-FFF2-40B4-BE49-F238E27FC236}">
                <a16:creationId xmlns:a16="http://schemas.microsoft.com/office/drawing/2014/main" id="{309906CF-E4C8-42B5-AD79-0D7A965549F6}"/>
              </a:ext>
            </a:extLst>
          </p:cNvPr>
          <p:cNvSpPr>
            <a:spLocks noGrp="1"/>
          </p:cNvSpPr>
          <p:nvPr/>
        </p:nvSpPr>
        <p:spPr>
          <a:xfrm>
            <a:off x="323673" y="5857844"/>
            <a:ext cx="10058400" cy="1143000"/>
          </a:xfrm>
          <a:prstGeom prst="rect">
            <a:avLst/>
          </a:prstGeom>
        </p:spPr>
        <p:txBody>
          <a:bodyPr vert="horz" lIns="91440" tIns="45720" rIns="9144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cap="all" spc="200" dirty="0">
                <a:solidFill>
                  <a:srgbClr val="FFFFFF"/>
                </a:solidFill>
                <a:latin typeface="+mj-lt"/>
              </a:rPr>
              <a:t>14:10 HS</a:t>
            </a:r>
            <a:endParaRPr lang="en-US" sz="2400" cap="all" spc="200" dirty="0">
              <a:latin typeface="+mj-lt"/>
            </a:endParaRPr>
          </a:p>
        </p:txBody>
      </p:sp>
    </p:spTree>
    <p:extLst>
      <p:ext uri="{BB962C8B-B14F-4D97-AF65-F5344CB8AC3E}">
        <p14:creationId xmlns:p14="http://schemas.microsoft.com/office/powerpoint/2010/main" val="1389388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7" descr="Interfaz de usuario gráfica, Texto, Aplicación, Correo electrónico&#10;&#10;Descripción generada automáticamente">
            <a:extLst>
              <a:ext uri="{FF2B5EF4-FFF2-40B4-BE49-F238E27FC236}">
                <a16:creationId xmlns:a16="http://schemas.microsoft.com/office/drawing/2014/main" id="{EF09DC52-C2F4-46A3-85F1-94448117E7D2}"/>
              </a:ext>
            </a:extLst>
          </p:cNvPr>
          <p:cNvPicPr>
            <a:picLocks noChangeAspect="1"/>
          </p:cNvPicPr>
          <p:nvPr/>
        </p:nvPicPr>
        <p:blipFill>
          <a:blip r:embed="rId2"/>
          <a:stretch>
            <a:fillRect/>
          </a:stretch>
        </p:blipFill>
        <p:spPr>
          <a:xfrm>
            <a:off x="1443104" y="4726493"/>
            <a:ext cx="9313652" cy="1719563"/>
          </a:xfrm>
          <a:prstGeom prst="rect">
            <a:avLst/>
          </a:prstGeom>
        </p:spPr>
      </p:pic>
      <p:pic>
        <p:nvPicPr>
          <p:cNvPr id="10" name="Imagen 10" descr="Imagen que contiene comida, tabla, foto, pequeño&#10;&#10;Descripción generada automáticamente">
            <a:extLst>
              <a:ext uri="{FF2B5EF4-FFF2-40B4-BE49-F238E27FC236}">
                <a16:creationId xmlns:a16="http://schemas.microsoft.com/office/drawing/2014/main" id="{71D780A7-6055-4058-BCE0-FDB764512E1B}"/>
              </a:ext>
            </a:extLst>
          </p:cNvPr>
          <p:cNvPicPr>
            <a:picLocks noChangeAspect="1"/>
          </p:cNvPicPr>
          <p:nvPr/>
        </p:nvPicPr>
        <p:blipFill rotWithShape="1">
          <a:blip r:embed="rId3"/>
          <a:srcRect t="19569" r="1475" b="16418"/>
          <a:stretch/>
        </p:blipFill>
        <p:spPr>
          <a:xfrm>
            <a:off x="4147958" y="235789"/>
            <a:ext cx="3694805" cy="4281125"/>
          </a:xfrm>
          <a:prstGeom prst="rect">
            <a:avLst/>
          </a:prstGeom>
        </p:spPr>
      </p:pic>
    </p:spTree>
    <p:extLst>
      <p:ext uri="{BB962C8B-B14F-4D97-AF65-F5344CB8AC3E}">
        <p14:creationId xmlns:p14="http://schemas.microsoft.com/office/powerpoint/2010/main" val="69721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Imagen que contiene tabla, cara, café, tablero&#10;&#10;Descripción generada automáticamente">
            <a:extLst>
              <a:ext uri="{FF2B5EF4-FFF2-40B4-BE49-F238E27FC236}">
                <a16:creationId xmlns:a16="http://schemas.microsoft.com/office/drawing/2014/main" id="{4E83F34F-1DE5-4D53-B5A0-143EAA7FB9CC}"/>
              </a:ext>
            </a:extLst>
          </p:cNvPr>
          <p:cNvPicPr>
            <a:picLocks noGrp="1" noChangeAspect="1"/>
          </p:cNvPicPr>
          <p:nvPr>
            <p:ph idx="1"/>
          </p:nvPr>
        </p:nvPicPr>
        <p:blipFill>
          <a:blip r:embed="rId2"/>
          <a:stretch>
            <a:fillRect/>
          </a:stretch>
        </p:blipFill>
        <p:spPr>
          <a:xfrm>
            <a:off x="2372949" y="402267"/>
            <a:ext cx="3104142" cy="3776244"/>
          </a:xfrm>
        </p:spPr>
      </p:pic>
      <p:pic>
        <p:nvPicPr>
          <p:cNvPr id="6" name="Imagen 6" descr="Imagen que contiene tabla, café, pastel&#10;&#10;Descripción generada automáticamente">
            <a:extLst>
              <a:ext uri="{FF2B5EF4-FFF2-40B4-BE49-F238E27FC236}">
                <a16:creationId xmlns:a16="http://schemas.microsoft.com/office/drawing/2014/main" id="{DF6B3266-5C3F-4CBA-9BB4-7F41B5249A65}"/>
              </a:ext>
            </a:extLst>
          </p:cNvPr>
          <p:cNvPicPr>
            <a:picLocks noChangeAspect="1"/>
          </p:cNvPicPr>
          <p:nvPr/>
        </p:nvPicPr>
        <p:blipFill>
          <a:blip r:embed="rId3"/>
          <a:stretch>
            <a:fillRect/>
          </a:stretch>
        </p:blipFill>
        <p:spPr>
          <a:xfrm>
            <a:off x="6277155" y="406429"/>
            <a:ext cx="2527540" cy="3773520"/>
          </a:xfrm>
          <a:prstGeom prst="rect">
            <a:avLst/>
          </a:prstGeom>
        </p:spPr>
      </p:pic>
      <p:pic>
        <p:nvPicPr>
          <p:cNvPr id="8" name="Imagen 8" descr="Texto&#10;&#10;Descripción generada automáticamente">
            <a:extLst>
              <a:ext uri="{FF2B5EF4-FFF2-40B4-BE49-F238E27FC236}">
                <a16:creationId xmlns:a16="http://schemas.microsoft.com/office/drawing/2014/main" id="{27720427-8346-49FF-885E-5F32B855440F}"/>
              </a:ext>
            </a:extLst>
          </p:cNvPr>
          <p:cNvPicPr>
            <a:picLocks noChangeAspect="1"/>
          </p:cNvPicPr>
          <p:nvPr/>
        </p:nvPicPr>
        <p:blipFill>
          <a:blip r:embed="rId4"/>
          <a:stretch>
            <a:fillRect/>
          </a:stretch>
        </p:blipFill>
        <p:spPr>
          <a:xfrm>
            <a:off x="1403230" y="4628539"/>
            <a:ext cx="9198633" cy="1942883"/>
          </a:xfrm>
          <a:prstGeom prst="rect">
            <a:avLst/>
          </a:prstGeom>
        </p:spPr>
      </p:pic>
    </p:spTree>
    <p:extLst>
      <p:ext uri="{BB962C8B-B14F-4D97-AF65-F5344CB8AC3E}">
        <p14:creationId xmlns:p14="http://schemas.microsoft.com/office/powerpoint/2010/main" val="182615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B67B7A-70C1-45D7-B0BC-257B700EB080}"/>
              </a:ext>
            </a:extLst>
          </p:cNvPr>
          <p:cNvSpPr>
            <a:spLocks noGrp="1"/>
          </p:cNvSpPr>
          <p:nvPr>
            <p:ph type="title"/>
          </p:nvPr>
        </p:nvSpPr>
        <p:spPr/>
        <p:txBody>
          <a:bodyPr/>
          <a:lstStyle/>
          <a:p>
            <a:r>
              <a:rPr lang="es-ES" dirty="0" err="1">
                <a:solidFill>
                  <a:schemeClr val="bg1"/>
                </a:solidFill>
                <a:cs typeface="Calibri Light"/>
              </a:rPr>
              <a:t>AngioTC</a:t>
            </a:r>
          </a:p>
        </p:txBody>
      </p:sp>
      <p:pic>
        <p:nvPicPr>
          <p:cNvPr id="3" name="Imagen 3" descr="Texto&#10;&#10;Descripción generada automáticamente">
            <a:extLst>
              <a:ext uri="{FF2B5EF4-FFF2-40B4-BE49-F238E27FC236}">
                <a16:creationId xmlns:a16="http://schemas.microsoft.com/office/drawing/2014/main" id="{AE5087A7-6857-4023-85A6-33F745F7F498}"/>
              </a:ext>
            </a:extLst>
          </p:cNvPr>
          <p:cNvPicPr>
            <a:picLocks noChangeAspect="1"/>
          </p:cNvPicPr>
          <p:nvPr/>
        </p:nvPicPr>
        <p:blipFill>
          <a:blip r:embed="rId2"/>
          <a:stretch>
            <a:fillRect/>
          </a:stretch>
        </p:blipFill>
        <p:spPr>
          <a:xfrm>
            <a:off x="1101306" y="2075994"/>
            <a:ext cx="10334444" cy="2993558"/>
          </a:xfrm>
          <a:prstGeom prst="rect">
            <a:avLst/>
          </a:prstGeom>
        </p:spPr>
      </p:pic>
      <p:sp>
        <p:nvSpPr>
          <p:cNvPr id="4" name="CuadroTexto 3">
            <a:extLst>
              <a:ext uri="{FF2B5EF4-FFF2-40B4-BE49-F238E27FC236}">
                <a16:creationId xmlns:a16="http://schemas.microsoft.com/office/drawing/2014/main" id="{563C285F-E117-4F1B-B563-D5AAE2798906}"/>
              </a:ext>
            </a:extLst>
          </p:cNvPr>
          <p:cNvSpPr txBox="1"/>
          <p:nvPr/>
        </p:nvSpPr>
        <p:spPr>
          <a:xfrm>
            <a:off x="1101305" y="5342626"/>
            <a:ext cx="102769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bg1"/>
                </a:solidFill>
              </a:rPr>
              <a:t>ASPECTS &gt; 7 = afectación de menos de 1/3 del territorio de la ACM </a:t>
            </a:r>
            <a:endParaRPr lang="es-ES" sz="2400" b="1" dirty="0">
              <a:solidFill>
                <a:schemeClr val="bg1"/>
              </a:solidFill>
              <a:cs typeface="Calibri"/>
            </a:endParaRPr>
          </a:p>
          <a:p>
            <a:r>
              <a:rPr lang="es-ES" sz="2400" dirty="0">
                <a:solidFill>
                  <a:schemeClr val="bg1"/>
                </a:solidFill>
                <a:ea typeface="+mn-lt"/>
                <a:cs typeface="+mn-lt"/>
              </a:rPr>
              <a:t>No se observa obstrucción de grandes vasos.</a:t>
            </a:r>
            <a:endParaRPr lang="es-ES" sz="2400" b="1">
              <a:solidFill>
                <a:schemeClr val="bg1"/>
              </a:solidFill>
              <a:cs typeface="Calibri"/>
            </a:endParaRPr>
          </a:p>
        </p:txBody>
      </p:sp>
    </p:spTree>
    <p:extLst>
      <p:ext uri="{BB962C8B-B14F-4D97-AF65-F5344CB8AC3E}">
        <p14:creationId xmlns:p14="http://schemas.microsoft.com/office/powerpoint/2010/main" val="289238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1A104E-2293-4E13-BA3F-408A26346916}"/>
              </a:ext>
            </a:extLst>
          </p:cNvPr>
          <p:cNvSpPr>
            <a:spLocks noGrp="1"/>
          </p:cNvSpPr>
          <p:nvPr>
            <p:ph type="title"/>
          </p:nvPr>
        </p:nvSpPr>
        <p:spPr>
          <a:xfrm>
            <a:off x="1183544" y="128452"/>
            <a:ext cx="10058400" cy="1450757"/>
          </a:xfrm>
        </p:spPr>
        <p:txBody>
          <a:bodyPr/>
          <a:lstStyle/>
          <a:p>
            <a:r>
              <a:rPr lang="es-ES" dirty="0">
                <a:solidFill>
                  <a:schemeClr val="bg1"/>
                </a:solidFill>
                <a:cs typeface="Calibri Light"/>
              </a:rPr>
              <a:t>CONDUCTA</a:t>
            </a:r>
          </a:p>
        </p:txBody>
      </p:sp>
      <p:sp>
        <p:nvSpPr>
          <p:cNvPr id="3" name="Marcador de contenido 2">
            <a:extLst>
              <a:ext uri="{FF2B5EF4-FFF2-40B4-BE49-F238E27FC236}">
                <a16:creationId xmlns:a16="http://schemas.microsoft.com/office/drawing/2014/main" id="{D187CCDF-5B92-4A69-B4A6-D505191BD4C3}"/>
              </a:ext>
            </a:extLst>
          </p:cNvPr>
          <p:cNvSpPr>
            <a:spLocks noGrp="1"/>
          </p:cNvSpPr>
          <p:nvPr>
            <p:ph idx="1"/>
          </p:nvPr>
        </p:nvSpPr>
        <p:spPr>
          <a:xfrm>
            <a:off x="1226675" y="2032640"/>
            <a:ext cx="9986513" cy="4008983"/>
          </a:xfrm>
        </p:spPr>
        <p:txBody>
          <a:bodyPr vert="horz" lIns="0" tIns="45720" rIns="0" bIns="45720" rtlCol="0" anchor="t">
            <a:noAutofit/>
          </a:bodyPr>
          <a:lstStyle/>
          <a:p>
            <a:pPr algn="just"/>
            <a:r>
              <a:rPr lang="es-ES" sz="2400" dirty="0">
                <a:solidFill>
                  <a:schemeClr val="bg1"/>
                </a:solidFill>
                <a:latin typeface="Calibri Light"/>
                <a:cs typeface="Calibri"/>
              </a:rPr>
              <a:t>Se realiza IC con </a:t>
            </a:r>
            <a:r>
              <a:rPr lang="es-ES" sz="2400" b="1" dirty="0">
                <a:solidFill>
                  <a:schemeClr val="bg1"/>
                </a:solidFill>
                <a:latin typeface="Calibri Light"/>
                <a:cs typeface="Calibri"/>
              </a:rPr>
              <a:t>neurocirugía</a:t>
            </a:r>
            <a:r>
              <a:rPr lang="es-ES" sz="2400" dirty="0">
                <a:solidFill>
                  <a:schemeClr val="bg1"/>
                </a:solidFill>
                <a:latin typeface="Calibri Light"/>
                <a:cs typeface="Calibri"/>
              </a:rPr>
              <a:t>: </a:t>
            </a:r>
            <a:r>
              <a:rPr lang="es-ES" sz="2400" dirty="0">
                <a:solidFill>
                  <a:schemeClr val="bg1"/>
                </a:solidFill>
                <a:latin typeface="Calibri Light"/>
                <a:ea typeface="+mn-lt"/>
                <a:cs typeface="+mn-lt"/>
              </a:rPr>
              <a:t>Paciente no pasible de tratamiento con trombolíticos ni </a:t>
            </a:r>
            <a:r>
              <a:rPr lang="es-ES" sz="2400" dirty="0" err="1">
                <a:solidFill>
                  <a:schemeClr val="bg1"/>
                </a:solidFill>
                <a:latin typeface="Calibri Light"/>
                <a:ea typeface="+mn-lt"/>
                <a:cs typeface="+mn-lt"/>
              </a:rPr>
              <a:t>trombectomia</a:t>
            </a:r>
            <a:r>
              <a:rPr lang="es-ES" sz="2400" dirty="0">
                <a:solidFill>
                  <a:schemeClr val="bg1"/>
                </a:solidFill>
                <a:latin typeface="Calibri Light"/>
                <a:ea typeface="+mn-lt"/>
                <a:cs typeface="+mn-lt"/>
              </a:rPr>
              <a:t> mecánica al momento de la evaluación. Seguimiento por clínica médica </a:t>
            </a:r>
            <a:endParaRPr lang="es-ES">
              <a:solidFill>
                <a:schemeClr val="bg1"/>
              </a:solidFill>
            </a:endParaRPr>
          </a:p>
          <a:p>
            <a:pPr algn="just"/>
            <a:r>
              <a:rPr lang="es-ES" sz="2400" dirty="0">
                <a:solidFill>
                  <a:schemeClr val="bg1"/>
                </a:solidFill>
                <a:latin typeface="Calibri Light"/>
                <a:ea typeface="+mn-lt"/>
                <a:cs typeface="+mn-lt"/>
              </a:rPr>
              <a:t>Evoluciona hipertenso (171/107), </a:t>
            </a:r>
            <a:r>
              <a:rPr lang="es-ES" sz="2400" err="1">
                <a:solidFill>
                  <a:schemeClr val="bg1"/>
                </a:solidFill>
                <a:latin typeface="Calibri Light"/>
                <a:ea typeface="+mn-lt"/>
                <a:cs typeface="+mn-lt"/>
              </a:rPr>
              <a:t>normocárdico</a:t>
            </a:r>
            <a:r>
              <a:rPr lang="es-ES" sz="2400" dirty="0">
                <a:solidFill>
                  <a:schemeClr val="bg1"/>
                </a:solidFill>
                <a:latin typeface="Calibri Light"/>
                <a:ea typeface="+mn-lt"/>
                <a:cs typeface="+mn-lt"/>
              </a:rPr>
              <a:t>. Diuresis espontánea normal.</a:t>
            </a:r>
            <a:br>
              <a:rPr lang="es-ES" sz="2400" dirty="0">
                <a:latin typeface="Calibri Light"/>
                <a:ea typeface="+mn-lt"/>
                <a:cs typeface="+mn-lt"/>
              </a:rPr>
            </a:br>
            <a:r>
              <a:rPr lang="es-ES" sz="2400" b="1" dirty="0">
                <a:solidFill>
                  <a:schemeClr val="bg1"/>
                </a:solidFill>
                <a:latin typeface="Calibri Light"/>
                <a:cs typeface="Calibri"/>
              </a:rPr>
              <a:t>Se administran 300 mg de AAS VO. </a:t>
            </a:r>
            <a:r>
              <a:rPr lang="es-ES" sz="2400" b="1" dirty="0">
                <a:solidFill>
                  <a:schemeClr val="bg1"/>
                </a:solidFill>
                <a:latin typeface="Calibri Light"/>
                <a:ea typeface="+mn-lt"/>
                <a:cs typeface="+mn-lt"/>
              </a:rPr>
              <a:t>Se coloca SV.</a:t>
            </a:r>
            <a:br>
              <a:rPr lang="es-ES" sz="2400" b="1" dirty="0">
                <a:latin typeface="Calibri Light"/>
                <a:ea typeface="+mn-lt"/>
                <a:cs typeface="+mn-lt"/>
              </a:rPr>
            </a:br>
            <a:r>
              <a:rPr lang="es-ES" sz="2400" dirty="0">
                <a:solidFill>
                  <a:schemeClr val="bg1"/>
                </a:solidFill>
                <a:latin typeface="Calibri Light"/>
                <a:ea typeface="+mn-lt"/>
                <a:cs typeface="+mn-lt"/>
              </a:rPr>
              <a:t>Se realiza extracción de laboratorio (15:22hs </a:t>
            </a:r>
            <a:r>
              <a:rPr lang="es-ES" sz="2400" err="1">
                <a:solidFill>
                  <a:schemeClr val="bg1"/>
                </a:solidFill>
                <a:latin typeface="Calibri Light"/>
                <a:ea typeface="+mn-lt"/>
                <a:cs typeface="+mn-lt"/>
              </a:rPr>
              <a:t>aprox</a:t>
            </a:r>
            <a:r>
              <a:rPr lang="es-ES" sz="2400" dirty="0">
                <a:solidFill>
                  <a:schemeClr val="bg1"/>
                </a:solidFill>
                <a:latin typeface="Calibri Light"/>
                <a:ea typeface="+mn-lt"/>
                <a:cs typeface="+mn-lt"/>
              </a:rPr>
              <a:t>). </a:t>
            </a:r>
          </a:p>
          <a:p>
            <a:pPr algn="just"/>
            <a:endParaRPr lang="es-ES" sz="2400" dirty="0">
              <a:latin typeface="Calibri Light"/>
              <a:ea typeface="+mn-lt"/>
              <a:cs typeface="+mn-lt"/>
            </a:endParaRPr>
          </a:p>
          <a:p>
            <a:pPr algn="just"/>
            <a:r>
              <a:rPr lang="es-ES" sz="2400" dirty="0">
                <a:solidFill>
                  <a:schemeClr val="bg1">
                    <a:lumMod val="95000"/>
                  </a:schemeClr>
                </a:solidFill>
                <a:ea typeface="+mn-lt"/>
                <a:cs typeface="+mn-lt"/>
              </a:rPr>
              <a:t>Se realiza interconsulta con </a:t>
            </a:r>
            <a:r>
              <a:rPr lang="es-ES" sz="2400" b="1" dirty="0">
                <a:solidFill>
                  <a:schemeClr val="bg1">
                    <a:lumMod val="95000"/>
                  </a:schemeClr>
                </a:solidFill>
                <a:ea typeface="+mn-lt"/>
                <a:cs typeface="+mn-lt"/>
              </a:rPr>
              <a:t>clínica médica</a:t>
            </a:r>
            <a:r>
              <a:rPr lang="es-ES" sz="2400" dirty="0">
                <a:solidFill>
                  <a:schemeClr val="bg1">
                    <a:lumMod val="95000"/>
                  </a:schemeClr>
                </a:solidFill>
                <a:ea typeface="+mn-lt"/>
                <a:cs typeface="+mn-lt"/>
              </a:rPr>
              <a:t> (</a:t>
            </a:r>
            <a:r>
              <a:rPr lang="es-ES" sz="2400" dirty="0" err="1">
                <a:solidFill>
                  <a:schemeClr val="bg1">
                    <a:lumMod val="95000"/>
                  </a:schemeClr>
                </a:solidFill>
                <a:ea typeface="+mn-lt"/>
                <a:cs typeface="+mn-lt"/>
              </a:rPr>
              <a:t>Dx</a:t>
            </a:r>
            <a:r>
              <a:rPr lang="es-ES" sz="2400" dirty="0">
                <a:solidFill>
                  <a:schemeClr val="bg1">
                    <a:lumMod val="95000"/>
                  </a:schemeClr>
                </a:solidFill>
                <a:ea typeface="+mn-lt"/>
                <a:cs typeface="+mn-lt"/>
              </a:rPr>
              <a:t> </a:t>
            </a:r>
            <a:r>
              <a:rPr lang="es-ES" sz="2400" b="1" dirty="0">
                <a:solidFill>
                  <a:schemeClr val="bg1">
                    <a:lumMod val="95000"/>
                  </a:schemeClr>
                </a:solidFill>
                <a:ea typeface="+mn-lt"/>
                <a:cs typeface="+mn-lt"/>
              </a:rPr>
              <a:t>ACV isquémico temporal izquierdo fuera de ventana</a:t>
            </a:r>
            <a:r>
              <a:rPr lang="es-ES" sz="2400" dirty="0">
                <a:solidFill>
                  <a:schemeClr val="bg1">
                    <a:lumMod val="95000"/>
                  </a:schemeClr>
                </a:solidFill>
                <a:ea typeface="+mn-lt"/>
                <a:cs typeface="+mn-lt"/>
              </a:rPr>
              <a:t>), que decide internación  para control evolutivo.</a:t>
            </a:r>
            <a:br>
              <a:rPr lang="es-ES" sz="1600" dirty="0">
                <a:latin typeface="Calibri Light"/>
                <a:ea typeface="+mn-lt"/>
                <a:cs typeface="+mn-lt"/>
              </a:rPr>
            </a:br>
            <a:endParaRPr lang="es-ES" sz="1600">
              <a:latin typeface="Calibri Light"/>
              <a:ea typeface="+mn-lt"/>
              <a:cs typeface="+mn-lt"/>
            </a:endParaRPr>
          </a:p>
          <a:p>
            <a:pPr marL="0" indent="0">
              <a:buNone/>
            </a:pPr>
            <a:endParaRPr lang="es-ES" sz="1600">
              <a:solidFill>
                <a:schemeClr val="bg1">
                  <a:lumMod val="95000"/>
                </a:schemeClr>
              </a:solidFill>
              <a:latin typeface="Calibri Light"/>
              <a:ea typeface="+mn-lt"/>
              <a:cs typeface="+mn-lt"/>
            </a:endParaRPr>
          </a:p>
        </p:txBody>
      </p:sp>
    </p:spTree>
    <p:extLst>
      <p:ext uri="{BB962C8B-B14F-4D97-AF65-F5344CB8AC3E}">
        <p14:creationId xmlns:p14="http://schemas.microsoft.com/office/powerpoint/2010/main" val="216092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576EE-6698-40CA-8C31-2D5762C7E599}"/>
              </a:ext>
            </a:extLst>
          </p:cNvPr>
          <p:cNvSpPr>
            <a:spLocks noGrp="1"/>
          </p:cNvSpPr>
          <p:nvPr>
            <p:ph type="title"/>
          </p:nvPr>
        </p:nvSpPr>
        <p:spPr>
          <a:xfrm>
            <a:off x="1068525" y="329735"/>
            <a:ext cx="10058400" cy="1450757"/>
          </a:xfrm>
        </p:spPr>
        <p:txBody>
          <a:bodyPr/>
          <a:lstStyle/>
          <a:p>
            <a:r>
              <a:rPr lang="es-ES" dirty="0">
                <a:solidFill>
                  <a:schemeClr val="bg1">
                    <a:lumMod val="95000"/>
                  </a:schemeClr>
                </a:solidFill>
                <a:cs typeface="Calibri Light"/>
              </a:rPr>
              <a:t>Internación en clínica médica</a:t>
            </a:r>
          </a:p>
        </p:txBody>
      </p:sp>
      <p:sp>
        <p:nvSpPr>
          <p:cNvPr id="3" name="Marcador de contenido 2">
            <a:extLst>
              <a:ext uri="{FF2B5EF4-FFF2-40B4-BE49-F238E27FC236}">
                <a16:creationId xmlns:a16="http://schemas.microsoft.com/office/drawing/2014/main" id="{45DA8E5B-5AA0-48DD-A934-26385506CCF4}"/>
              </a:ext>
            </a:extLst>
          </p:cNvPr>
          <p:cNvSpPr>
            <a:spLocks noGrp="1"/>
          </p:cNvSpPr>
          <p:nvPr>
            <p:ph idx="1"/>
          </p:nvPr>
        </p:nvSpPr>
        <p:spPr>
          <a:xfrm>
            <a:off x="1212298" y="2291432"/>
            <a:ext cx="9914627" cy="3347625"/>
          </a:xfrm>
        </p:spPr>
        <p:txBody>
          <a:bodyPr vert="horz" lIns="0" tIns="45720" rIns="0" bIns="45720" rtlCol="0" anchor="t">
            <a:normAutofit lnSpcReduction="10000"/>
          </a:bodyPr>
          <a:lstStyle/>
          <a:p>
            <a:pPr algn="just"/>
            <a:r>
              <a:rPr lang="es-ES" dirty="0">
                <a:solidFill>
                  <a:schemeClr val="bg1">
                    <a:lumMod val="95000"/>
                  </a:schemeClr>
                </a:solidFill>
                <a:latin typeface="Calibri Light"/>
                <a:cs typeface="Calibri Light"/>
              </a:rPr>
              <a:t>Se interconsulta con el servicio de fonoaudiología para evaluación y rehabilitación del lenguaje; evaluaron deglución (sin alteraciones) y expresaron que la rehabilitación debe comenzar en un segundo tiempo luego del episodio agudo.</a:t>
            </a:r>
            <a:endParaRPr lang="en-US" dirty="0">
              <a:solidFill>
                <a:schemeClr val="bg1">
                  <a:lumMod val="95000"/>
                </a:schemeClr>
              </a:solidFill>
              <a:latin typeface="Calibri" panose="020F0502020204030204"/>
              <a:cs typeface="Calibri" panose="020F0502020204030204"/>
            </a:endParaRPr>
          </a:p>
          <a:p>
            <a:pPr marL="0" indent="0" algn="just">
              <a:buNone/>
            </a:pPr>
            <a:br>
              <a:rPr lang="es-ES" dirty="0">
                <a:solidFill>
                  <a:schemeClr val="bg1">
                    <a:lumMod val="95000"/>
                  </a:schemeClr>
                </a:solidFill>
                <a:latin typeface="Calibri Light"/>
                <a:cs typeface="Calibri Light"/>
              </a:rPr>
            </a:br>
            <a:r>
              <a:rPr lang="es-ES" dirty="0">
                <a:solidFill>
                  <a:schemeClr val="bg1">
                    <a:lumMod val="95000"/>
                  </a:schemeClr>
                </a:solidFill>
                <a:latin typeface="Calibri Light"/>
                <a:cs typeface="Calibri Light"/>
              </a:rPr>
              <a:t>Evolucionó clínicamente estable, sin progresión del foco neurológico, con buen manejo de la TA sin requerimientos de drogas titulables, con buenos valores de glucemia, presentando al momento del alta afasia de expresión y comprensión con ecolalias, </a:t>
            </a:r>
            <a:r>
              <a:rPr lang="es-ES" dirty="0" err="1">
                <a:solidFill>
                  <a:schemeClr val="bg1">
                    <a:lumMod val="95000"/>
                  </a:schemeClr>
                </a:solidFill>
                <a:latin typeface="Calibri Light"/>
                <a:cs typeface="Calibri Light"/>
              </a:rPr>
              <a:t>normocárdico</a:t>
            </a:r>
            <a:r>
              <a:rPr lang="es-ES" dirty="0">
                <a:solidFill>
                  <a:schemeClr val="bg1">
                    <a:lumMod val="95000"/>
                  </a:schemeClr>
                </a:solidFill>
                <a:latin typeface="Calibri Light"/>
                <a:cs typeface="Calibri Light"/>
              </a:rPr>
              <a:t>, normotenso, con adecuados controles glucémicos.</a:t>
            </a:r>
            <a:endParaRPr lang="en-US">
              <a:solidFill>
                <a:schemeClr val="bg1">
                  <a:lumMod val="95000"/>
                </a:schemeClr>
              </a:solidFill>
              <a:latin typeface="Calibri" panose="020F0502020204030204"/>
              <a:cs typeface="Calibri" panose="020F0502020204030204"/>
            </a:endParaRPr>
          </a:p>
          <a:p>
            <a:pPr marL="0" indent="0" algn="just">
              <a:buNone/>
            </a:pPr>
            <a:endParaRPr lang="es-ES" dirty="0">
              <a:solidFill>
                <a:schemeClr val="bg1">
                  <a:lumMod val="95000"/>
                </a:schemeClr>
              </a:solidFill>
              <a:latin typeface="Calibri Light"/>
              <a:ea typeface="+mn-lt"/>
              <a:cs typeface="Calibri Light"/>
            </a:endParaRPr>
          </a:p>
          <a:p>
            <a:pPr marL="0" indent="0" algn="just">
              <a:buNone/>
            </a:pPr>
            <a:br>
              <a:rPr lang="es-ES" dirty="0">
                <a:latin typeface="Calibri Light"/>
                <a:ea typeface="+mn-lt"/>
                <a:cs typeface="Calibri Light"/>
              </a:rPr>
            </a:br>
            <a:endParaRPr lang="es-ES">
              <a:solidFill>
                <a:schemeClr val="bg1">
                  <a:lumMod val="95000"/>
                </a:schemeClr>
              </a:solidFill>
              <a:latin typeface="Calibri Light"/>
              <a:cs typeface="Calibri Light"/>
            </a:endParaRPr>
          </a:p>
        </p:txBody>
      </p:sp>
    </p:spTree>
    <p:extLst>
      <p:ext uri="{BB962C8B-B14F-4D97-AF65-F5344CB8AC3E}">
        <p14:creationId xmlns:p14="http://schemas.microsoft.com/office/powerpoint/2010/main" val="142408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9F3E4C-A055-4CE5-AACB-6F4A8D1E78A2}"/>
              </a:ext>
            </a:extLst>
          </p:cNvPr>
          <p:cNvSpPr>
            <a:spLocks noGrp="1"/>
          </p:cNvSpPr>
          <p:nvPr>
            <p:ph type="title"/>
          </p:nvPr>
        </p:nvSpPr>
        <p:spPr>
          <a:xfrm>
            <a:off x="1097280" y="703546"/>
            <a:ext cx="10058400" cy="1450757"/>
          </a:xfrm>
        </p:spPr>
        <p:txBody>
          <a:bodyPr/>
          <a:lstStyle/>
          <a:p>
            <a:r>
              <a:rPr lang="es-ES" dirty="0">
                <a:solidFill>
                  <a:schemeClr val="bg1">
                    <a:lumMod val="95000"/>
                  </a:schemeClr>
                </a:solidFill>
                <a:cs typeface="Calibri Light"/>
              </a:rPr>
              <a:t>Internación en clínica médica</a:t>
            </a:r>
            <a:endParaRPr lang="es-ES" dirty="0">
              <a:ea typeface="+mj-lt"/>
              <a:cs typeface="+mj-lt"/>
            </a:endParaRPr>
          </a:p>
          <a:p>
            <a:endParaRPr lang="es-ES" dirty="0">
              <a:cs typeface="Calibri Light"/>
            </a:endParaRPr>
          </a:p>
        </p:txBody>
      </p:sp>
      <p:sp>
        <p:nvSpPr>
          <p:cNvPr id="3" name="Marcador de contenido 2">
            <a:extLst>
              <a:ext uri="{FF2B5EF4-FFF2-40B4-BE49-F238E27FC236}">
                <a16:creationId xmlns:a16="http://schemas.microsoft.com/office/drawing/2014/main" id="{AA82D759-17EF-48A0-BC75-50114E9A4AFC}"/>
              </a:ext>
            </a:extLst>
          </p:cNvPr>
          <p:cNvSpPr>
            <a:spLocks noGrp="1"/>
          </p:cNvSpPr>
          <p:nvPr>
            <p:ph idx="1"/>
          </p:nvPr>
        </p:nvSpPr>
        <p:spPr>
          <a:xfrm>
            <a:off x="1169167" y="1917621"/>
            <a:ext cx="10058400" cy="4023360"/>
          </a:xfrm>
        </p:spPr>
        <p:txBody>
          <a:bodyPr vert="horz" lIns="0" tIns="45720" rIns="0" bIns="45720" rtlCol="0" anchor="t">
            <a:normAutofit fontScale="92500"/>
          </a:bodyPr>
          <a:lstStyle/>
          <a:p>
            <a:r>
              <a:rPr lang="es-ES" b="1" dirty="0">
                <a:solidFill>
                  <a:srgbClr val="FFFFFF"/>
                </a:solidFill>
                <a:ea typeface="+mn-lt"/>
                <a:cs typeface="+mn-lt"/>
              </a:rPr>
              <a:t>Tratamiento Recibido Durante La Internación</a:t>
            </a:r>
            <a:endParaRPr lang="es-ES" dirty="0">
              <a:solidFill>
                <a:srgbClr val="FFFFFF"/>
              </a:solidFill>
              <a:ea typeface="+mn-lt"/>
              <a:cs typeface="+mn-lt"/>
            </a:endParaRPr>
          </a:p>
          <a:p>
            <a:r>
              <a:rPr lang="es-ES" dirty="0">
                <a:solidFill>
                  <a:srgbClr val="FFFFFF"/>
                </a:solidFill>
                <a:ea typeface="+mn-lt"/>
                <a:cs typeface="+mn-lt"/>
              </a:rPr>
              <a:t>Heparina </a:t>
            </a:r>
            <a:r>
              <a:rPr lang="es-ES" dirty="0" err="1">
                <a:solidFill>
                  <a:srgbClr val="FFFFFF"/>
                </a:solidFill>
                <a:ea typeface="+mn-lt"/>
                <a:cs typeface="+mn-lt"/>
              </a:rPr>
              <a:t>sodica</a:t>
            </a:r>
            <a:r>
              <a:rPr lang="es-ES" dirty="0">
                <a:solidFill>
                  <a:srgbClr val="FFFFFF"/>
                </a:solidFill>
                <a:ea typeface="+mn-lt"/>
                <a:cs typeface="+mn-lt"/>
              </a:rPr>
              <a:t> 5000 U sc c/12</a:t>
            </a:r>
          </a:p>
          <a:p>
            <a:r>
              <a:rPr lang="es-ES" dirty="0">
                <a:solidFill>
                  <a:srgbClr val="FFFFFF"/>
                </a:solidFill>
                <a:ea typeface="+mn-lt"/>
                <a:cs typeface="+mn-lt"/>
              </a:rPr>
              <a:t>Ranitidina 50 mg ev c/8</a:t>
            </a:r>
          </a:p>
          <a:p>
            <a:r>
              <a:rPr lang="es-ES" dirty="0">
                <a:solidFill>
                  <a:srgbClr val="FFFFFF"/>
                </a:solidFill>
                <a:ea typeface="+mn-lt"/>
                <a:cs typeface="+mn-lt"/>
              </a:rPr>
              <a:t>Aspirina 200 mg </a:t>
            </a:r>
            <a:r>
              <a:rPr lang="es-ES" dirty="0" err="1">
                <a:solidFill>
                  <a:srgbClr val="FFFFFF"/>
                </a:solidFill>
                <a:ea typeface="+mn-lt"/>
                <a:cs typeface="+mn-lt"/>
              </a:rPr>
              <a:t>vo</a:t>
            </a:r>
            <a:r>
              <a:rPr lang="es-ES" dirty="0">
                <a:solidFill>
                  <a:srgbClr val="FFFFFF"/>
                </a:solidFill>
                <a:ea typeface="+mn-lt"/>
                <a:cs typeface="+mn-lt"/>
              </a:rPr>
              <a:t> c/24hs</a:t>
            </a:r>
          </a:p>
          <a:p>
            <a:r>
              <a:rPr lang="es-ES" dirty="0">
                <a:solidFill>
                  <a:srgbClr val="FFFFFF"/>
                </a:solidFill>
                <a:ea typeface="+mn-lt"/>
                <a:cs typeface="+mn-lt"/>
              </a:rPr>
              <a:t>Atorvastatina 40 mg </a:t>
            </a:r>
            <a:r>
              <a:rPr lang="es-ES" dirty="0" err="1">
                <a:solidFill>
                  <a:srgbClr val="FFFFFF"/>
                </a:solidFill>
                <a:ea typeface="+mn-lt"/>
                <a:cs typeface="+mn-lt"/>
              </a:rPr>
              <a:t>vo</a:t>
            </a:r>
            <a:r>
              <a:rPr lang="es-ES" dirty="0">
                <a:solidFill>
                  <a:srgbClr val="FFFFFF"/>
                </a:solidFill>
                <a:ea typeface="+mn-lt"/>
                <a:cs typeface="+mn-lt"/>
              </a:rPr>
              <a:t> c/24hs</a:t>
            </a:r>
          </a:p>
          <a:p>
            <a:r>
              <a:rPr lang="es-ES" dirty="0">
                <a:solidFill>
                  <a:srgbClr val="FFFFFF"/>
                </a:solidFill>
                <a:ea typeface="+mn-lt"/>
                <a:cs typeface="+mn-lt"/>
              </a:rPr>
              <a:t>Enalapril 10 mg </a:t>
            </a:r>
            <a:r>
              <a:rPr lang="es-ES" dirty="0" err="1">
                <a:solidFill>
                  <a:srgbClr val="FFFFFF"/>
                </a:solidFill>
                <a:ea typeface="+mn-lt"/>
                <a:cs typeface="+mn-lt"/>
              </a:rPr>
              <a:t>vo</a:t>
            </a:r>
            <a:r>
              <a:rPr lang="es-ES" dirty="0">
                <a:solidFill>
                  <a:srgbClr val="FFFFFF"/>
                </a:solidFill>
                <a:ea typeface="+mn-lt"/>
                <a:cs typeface="+mn-lt"/>
              </a:rPr>
              <a:t> c/12 </a:t>
            </a:r>
            <a:r>
              <a:rPr lang="es-ES" dirty="0" err="1">
                <a:solidFill>
                  <a:srgbClr val="FFFFFF"/>
                </a:solidFill>
                <a:ea typeface="+mn-lt"/>
                <a:cs typeface="+mn-lt"/>
              </a:rPr>
              <a:t>hs</a:t>
            </a:r>
          </a:p>
          <a:p>
            <a:pPr algn="just"/>
            <a:endParaRPr lang="es-ES" dirty="0">
              <a:solidFill>
                <a:srgbClr val="FFFFFF"/>
              </a:solidFill>
              <a:cs typeface="Calibri"/>
            </a:endParaRPr>
          </a:p>
          <a:p>
            <a:pPr algn="just"/>
            <a:r>
              <a:rPr lang="es-ES" dirty="0">
                <a:solidFill>
                  <a:schemeClr val="bg1">
                    <a:lumMod val="95000"/>
                  </a:schemeClr>
                </a:solidFill>
                <a:latin typeface="Calibri Light"/>
                <a:cs typeface="Calibri Light"/>
              </a:rPr>
              <a:t>En condiciones de alta hospitalaria al 3° día de internación por encontrarse </a:t>
            </a:r>
            <a:r>
              <a:rPr lang="es-ES" dirty="0" err="1">
                <a:solidFill>
                  <a:schemeClr val="bg1">
                    <a:lumMod val="95000"/>
                  </a:schemeClr>
                </a:solidFill>
                <a:latin typeface="Calibri Light"/>
                <a:cs typeface="Calibri Light"/>
              </a:rPr>
              <a:t>clinicamente</a:t>
            </a:r>
            <a:r>
              <a:rPr lang="es-ES" dirty="0">
                <a:solidFill>
                  <a:schemeClr val="bg1">
                    <a:lumMod val="95000"/>
                  </a:schemeClr>
                </a:solidFill>
                <a:latin typeface="Calibri Light"/>
                <a:cs typeface="Calibri Light"/>
              </a:rPr>
              <a:t> estable luego de monitoreo </a:t>
            </a:r>
            <a:r>
              <a:rPr lang="es-ES" dirty="0" err="1">
                <a:solidFill>
                  <a:schemeClr val="bg1">
                    <a:lumMod val="95000"/>
                  </a:schemeClr>
                </a:solidFill>
                <a:latin typeface="Calibri Light"/>
                <a:cs typeface="Calibri Light"/>
              </a:rPr>
              <a:t>neurologico</a:t>
            </a:r>
            <a:r>
              <a:rPr lang="es-ES" dirty="0">
                <a:solidFill>
                  <a:schemeClr val="bg1">
                    <a:lumMod val="95000"/>
                  </a:schemeClr>
                </a:solidFill>
                <a:latin typeface="Calibri Light"/>
                <a:cs typeface="Calibri Light"/>
              </a:rPr>
              <a:t>, por buen manejo de la </a:t>
            </a:r>
            <a:r>
              <a:rPr lang="es-ES" dirty="0" err="1">
                <a:solidFill>
                  <a:schemeClr val="bg1">
                    <a:lumMod val="95000"/>
                  </a:schemeClr>
                </a:solidFill>
                <a:latin typeface="Calibri Light"/>
                <a:cs typeface="Calibri Light"/>
              </a:rPr>
              <a:t>tension</a:t>
            </a:r>
            <a:r>
              <a:rPr lang="es-ES" dirty="0">
                <a:solidFill>
                  <a:schemeClr val="bg1">
                    <a:lumMod val="95000"/>
                  </a:schemeClr>
                </a:solidFill>
                <a:latin typeface="Calibri Light"/>
                <a:cs typeface="Calibri Light"/>
              </a:rPr>
              <a:t> arterial con drogas </a:t>
            </a:r>
            <a:r>
              <a:rPr lang="es-ES" dirty="0" err="1">
                <a:solidFill>
                  <a:schemeClr val="bg1">
                    <a:lumMod val="95000"/>
                  </a:schemeClr>
                </a:solidFill>
                <a:latin typeface="Calibri Light"/>
                <a:cs typeface="Calibri Light"/>
              </a:rPr>
              <a:t>via</a:t>
            </a:r>
            <a:r>
              <a:rPr lang="es-ES" dirty="0">
                <a:solidFill>
                  <a:schemeClr val="bg1">
                    <a:lumMod val="95000"/>
                  </a:schemeClr>
                </a:solidFill>
                <a:latin typeface="Calibri Light"/>
                <a:cs typeface="Calibri Light"/>
              </a:rPr>
              <a:t> oral.</a:t>
            </a:r>
            <a:br>
              <a:rPr lang="es-ES" dirty="0">
                <a:solidFill>
                  <a:schemeClr val="bg1">
                    <a:lumMod val="95000"/>
                  </a:schemeClr>
                </a:solidFill>
                <a:latin typeface="Calibri Light"/>
                <a:cs typeface="Calibri Light"/>
              </a:rPr>
            </a:br>
            <a:r>
              <a:rPr lang="es-ES" dirty="0" err="1">
                <a:solidFill>
                  <a:srgbClr val="FFFFFF"/>
                </a:solidFill>
                <a:ea typeface="+mn-lt"/>
                <a:cs typeface="+mn-lt"/>
              </a:rPr>
              <a:t>Sguimiento</a:t>
            </a:r>
            <a:r>
              <a:rPr lang="es-ES" dirty="0">
                <a:solidFill>
                  <a:srgbClr val="FFFFFF"/>
                </a:solidFill>
                <a:ea typeface="+mn-lt"/>
                <a:cs typeface="+mn-lt"/>
              </a:rPr>
              <a:t> y rehabilitación por ambulatorio.</a:t>
            </a:r>
            <a:endParaRPr lang="es-ES">
              <a:solidFill>
                <a:srgbClr val="FFFFFF"/>
              </a:solidFill>
              <a:latin typeface="Calibri Light"/>
              <a:cs typeface="Calibri Light"/>
            </a:endParaRPr>
          </a:p>
          <a:p>
            <a:endParaRPr lang="es-ES" dirty="0">
              <a:solidFill>
                <a:srgbClr val="FFFFFF"/>
              </a:solidFill>
              <a:cs typeface="Calibri"/>
            </a:endParaRPr>
          </a:p>
          <a:p>
            <a:endParaRPr lang="es-ES" dirty="0">
              <a:cs typeface="Calibri"/>
            </a:endParaRPr>
          </a:p>
        </p:txBody>
      </p:sp>
    </p:spTree>
    <p:extLst>
      <p:ext uri="{BB962C8B-B14F-4D97-AF65-F5344CB8AC3E}">
        <p14:creationId xmlns:p14="http://schemas.microsoft.com/office/powerpoint/2010/main" val="1167470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2">
            <a:extLst>
              <a:ext uri="{FF2B5EF4-FFF2-40B4-BE49-F238E27FC236}">
                <a16:creationId xmlns:a16="http://schemas.microsoft.com/office/drawing/2014/main" id="{58FDF8DC-1850-413C-B11C-E333B3727C0F}"/>
              </a:ext>
            </a:extLst>
          </p:cNvPr>
          <p:cNvGraphicFramePr/>
          <p:nvPr>
            <p:extLst>
              <p:ext uri="{D42A27DB-BD31-4B8C-83A1-F6EECF244321}">
                <p14:modId xmlns:p14="http://schemas.microsoft.com/office/powerpoint/2010/main" val="2947906028"/>
              </p:ext>
            </p:extLst>
          </p:nvPr>
        </p:nvGraphicFramePr>
        <p:xfrm>
          <a:off x="608133" y="1810971"/>
          <a:ext cx="10964173" cy="520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2" name="Cerrar corchete 101">
            <a:extLst>
              <a:ext uri="{FF2B5EF4-FFF2-40B4-BE49-F238E27FC236}">
                <a16:creationId xmlns:a16="http://schemas.microsoft.com/office/drawing/2014/main" id="{9B6A54C3-083F-40B1-A699-0F53C1669B2A}"/>
              </a:ext>
            </a:extLst>
          </p:cNvPr>
          <p:cNvSpPr/>
          <p:nvPr/>
        </p:nvSpPr>
        <p:spPr>
          <a:xfrm rot="16200000">
            <a:off x="2629524" y="318280"/>
            <a:ext cx="86264" cy="3838753"/>
          </a:xfrm>
          <a:prstGeom prst="rightBracke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s-ES">
              <a:solidFill>
                <a:srgbClr val="C00000"/>
              </a:solidFill>
            </a:endParaRPr>
          </a:p>
        </p:txBody>
      </p:sp>
      <p:sp>
        <p:nvSpPr>
          <p:cNvPr id="103" name="CuadroTexto 1">
            <a:extLst>
              <a:ext uri="{FF2B5EF4-FFF2-40B4-BE49-F238E27FC236}">
                <a16:creationId xmlns:a16="http://schemas.microsoft.com/office/drawing/2014/main" id="{D49245D6-2777-49DD-8E28-B8A3875CB104}"/>
              </a:ext>
            </a:extLst>
          </p:cNvPr>
          <p:cNvSpPr txBox="1"/>
          <p:nvPr/>
        </p:nvSpPr>
        <p:spPr>
          <a:xfrm>
            <a:off x="2278451" y="1832752"/>
            <a:ext cx="274320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b="1" dirty="0">
                <a:solidFill>
                  <a:schemeClr val="bg1"/>
                </a:solidFill>
                <a:latin typeface="Calibri"/>
                <a:cs typeface="Calibri"/>
              </a:rPr>
              <a:t>5:30 hs</a:t>
            </a:r>
          </a:p>
        </p:txBody>
      </p:sp>
      <p:sp>
        <p:nvSpPr>
          <p:cNvPr id="1419" name="CuadroTexto 1418">
            <a:extLst>
              <a:ext uri="{FF2B5EF4-FFF2-40B4-BE49-F238E27FC236}">
                <a16:creationId xmlns:a16="http://schemas.microsoft.com/office/drawing/2014/main" id="{13F88FF1-FCF6-4B59-A2BF-935A4BE6F57A}"/>
              </a:ext>
            </a:extLst>
          </p:cNvPr>
          <p:cNvSpPr txBox="1"/>
          <p:nvPr/>
        </p:nvSpPr>
        <p:spPr>
          <a:xfrm>
            <a:off x="612476" y="612475"/>
            <a:ext cx="451161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4800" dirty="0">
                <a:solidFill>
                  <a:srgbClr val="FFFFFF"/>
                </a:solidFill>
              </a:rPr>
              <a:t>CRONOLOGÍA</a:t>
            </a:r>
            <a:endParaRPr lang="es-ES" sz="4800">
              <a:solidFill>
                <a:srgbClr val="FFFFFF"/>
              </a:solidFill>
              <a:cs typeface="Calibri"/>
            </a:endParaRPr>
          </a:p>
        </p:txBody>
      </p:sp>
    </p:spTree>
    <p:extLst>
      <p:ext uri="{BB962C8B-B14F-4D97-AF65-F5344CB8AC3E}">
        <p14:creationId xmlns:p14="http://schemas.microsoft.com/office/powerpoint/2010/main" val="143895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836628-CE18-413C-8508-B15014533E50}"/>
              </a:ext>
            </a:extLst>
          </p:cNvPr>
          <p:cNvSpPr>
            <a:spLocks noGrp="1"/>
          </p:cNvSpPr>
          <p:nvPr>
            <p:ph type="title"/>
          </p:nvPr>
        </p:nvSpPr>
        <p:spPr/>
        <p:txBody>
          <a:bodyPr/>
          <a:lstStyle/>
          <a:p>
            <a:r>
              <a:rPr lang="es-ES" dirty="0">
                <a:solidFill>
                  <a:srgbClr val="FFFFFF"/>
                </a:solidFill>
                <a:cs typeface="Calibri Light"/>
              </a:rPr>
              <a:t>VENTANA TERAPÉUTICA </a:t>
            </a:r>
            <a:endParaRPr lang="es-ES">
              <a:solidFill>
                <a:srgbClr val="FFFFFF"/>
              </a:solidFill>
              <a:cs typeface="Calibri Light"/>
            </a:endParaRPr>
          </a:p>
        </p:txBody>
      </p:sp>
      <p:pic>
        <p:nvPicPr>
          <p:cNvPr id="4" name="Imagen 4" descr="Interfaz de usuario gráfica, Texto, Aplicación&#10;&#10;Descripción generada automáticamente">
            <a:extLst>
              <a:ext uri="{FF2B5EF4-FFF2-40B4-BE49-F238E27FC236}">
                <a16:creationId xmlns:a16="http://schemas.microsoft.com/office/drawing/2014/main" id="{A1468A56-3D43-4821-93DC-E980A268D051}"/>
              </a:ext>
            </a:extLst>
          </p:cNvPr>
          <p:cNvPicPr>
            <a:picLocks noGrp="1" noChangeAspect="1"/>
          </p:cNvPicPr>
          <p:nvPr>
            <p:ph idx="1"/>
          </p:nvPr>
        </p:nvPicPr>
        <p:blipFill>
          <a:blip r:embed="rId2"/>
          <a:stretch>
            <a:fillRect/>
          </a:stretch>
        </p:blipFill>
        <p:spPr>
          <a:xfrm>
            <a:off x="1091798" y="2164030"/>
            <a:ext cx="8315325" cy="2524125"/>
          </a:xfrm>
        </p:spPr>
      </p:pic>
    </p:spTree>
    <p:extLst>
      <p:ext uri="{BB962C8B-B14F-4D97-AF65-F5344CB8AC3E}">
        <p14:creationId xmlns:p14="http://schemas.microsoft.com/office/powerpoint/2010/main" val="2105705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69" name="Rectangle 61">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 name="Rectangle 63">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65">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D709CDA4-188B-4442-92C9-EE2B484CD87A}"/>
              </a:ext>
            </a:extLst>
          </p:cNvPr>
          <p:cNvSpPr>
            <a:spLocks noGrp="1"/>
          </p:cNvSpPr>
          <p:nvPr>
            <p:ph type="title"/>
          </p:nvPr>
        </p:nvSpPr>
        <p:spPr>
          <a:xfrm>
            <a:off x="1097280" y="758952"/>
            <a:ext cx="10058400" cy="3566160"/>
          </a:xfrm>
        </p:spPr>
        <p:txBody>
          <a:bodyPr vert="horz" lIns="91440" tIns="45720" rIns="91440" bIns="45720" rtlCol="0" anchor="b">
            <a:normAutofit/>
          </a:bodyPr>
          <a:lstStyle/>
          <a:p>
            <a:r>
              <a:rPr lang="en-US" sz="8000">
                <a:solidFill>
                  <a:srgbClr val="FFFFFF"/>
                </a:solidFill>
              </a:rPr>
              <a:t>BREVE RECUERDO ANATÓMICO</a:t>
            </a:r>
          </a:p>
        </p:txBody>
      </p:sp>
      <p:cxnSp>
        <p:nvCxnSpPr>
          <p:cNvPr id="74" name="Straight Connector 67">
            <a:extLst>
              <a:ext uri="{FF2B5EF4-FFF2-40B4-BE49-F238E27FC236}">
                <a16:creationId xmlns:a16="http://schemas.microsoft.com/office/drawing/2014/main" id="{E14BE1C0-923F-4557-952F-150367D02F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75" name="Rectangle 69">
            <a:extLst>
              <a:ext uri="{FF2B5EF4-FFF2-40B4-BE49-F238E27FC236}">
                <a16:creationId xmlns:a16="http://schemas.microsoft.com/office/drawing/2014/main" id="{BF1A0E2E-CDD4-46BC-BDBB-D276E3467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1">
            <a:extLst>
              <a:ext uri="{FF2B5EF4-FFF2-40B4-BE49-F238E27FC236}">
                <a16:creationId xmlns:a16="http://schemas.microsoft.com/office/drawing/2014/main" id="{8F2A5265-B923-4C48-AB84-FC98FD2024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CuadroTexto 8">
            <a:extLst>
              <a:ext uri="{FF2B5EF4-FFF2-40B4-BE49-F238E27FC236}">
                <a16:creationId xmlns:a16="http://schemas.microsoft.com/office/drawing/2014/main" id="{A4148552-395F-4902-A360-63207B5C9042}"/>
              </a:ext>
            </a:extLst>
          </p:cNvPr>
          <p:cNvSpPr txBox="1"/>
          <p:nvPr/>
        </p:nvSpPr>
        <p:spPr>
          <a:xfrm>
            <a:off x="1201947" y="452311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dirty="0">
              <a:cs typeface="Calibri"/>
            </a:endParaRPr>
          </a:p>
        </p:txBody>
      </p:sp>
    </p:spTree>
    <p:extLst>
      <p:ext uri="{BB962C8B-B14F-4D97-AF65-F5344CB8AC3E}">
        <p14:creationId xmlns:p14="http://schemas.microsoft.com/office/powerpoint/2010/main" val="26687394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id="{7C831132-F153-4F14-A1DC-015C491E7344}"/>
              </a:ext>
            </a:extLst>
          </p:cNvPr>
          <p:cNvPicPr>
            <a:picLocks noGrp="1" noChangeAspect="1"/>
          </p:cNvPicPr>
          <p:nvPr>
            <p:ph idx="1"/>
          </p:nvPr>
        </p:nvPicPr>
        <p:blipFill>
          <a:blip r:embed="rId2"/>
          <a:stretch>
            <a:fillRect/>
          </a:stretch>
        </p:blipFill>
        <p:spPr>
          <a:xfrm>
            <a:off x="2074968" y="689814"/>
            <a:ext cx="7869533" cy="5487149"/>
          </a:xfrm>
        </p:spPr>
      </p:pic>
    </p:spTree>
    <p:extLst>
      <p:ext uri="{BB962C8B-B14F-4D97-AF65-F5344CB8AC3E}">
        <p14:creationId xmlns:p14="http://schemas.microsoft.com/office/powerpoint/2010/main" val="1550223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4" descr="Diagrama&#10;&#10;Descripción generada automáticamente">
            <a:extLst>
              <a:ext uri="{FF2B5EF4-FFF2-40B4-BE49-F238E27FC236}">
                <a16:creationId xmlns:a16="http://schemas.microsoft.com/office/drawing/2014/main" id="{44245A72-7B42-46D2-B94C-7283045674B4}"/>
              </a:ext>
            </a:extLst>
          </p:cNvPr>
          <p:cNvPicPr>
            <a:picLocks noGrp="1" noChangeAspect="1"/>
          </p:cNvPicPr>
          <p:nvPr>
            <p:ph idx="1"/>
          </p:nvPr>
        </p:nvPicPr>
        <p:blipFill>
          <a:blip r:embed="rId2"/>
          <a:stretch>
            <a:fillRect/>
          </a:stretch>
        </p:blipFill>
        <p:spPr>
          <a:xfrm>
            <a:off x="484632" y="1352036"/>
            <a:ext cx="6716272" cy="4153929"/>
          </a:xfrm>
          <a:prstGeom prst="rect">
            <a:avLst/>
          </a:prstGeom>
        </p:spPr>
      </p:pic>
      <p:pic>
        <p:nvPicPr>
          <p:cNvPr id="5" name="Imagen 5">
            <a:extLst>
              <a:ext uri="{FF2B5EF4-FFF2-40B4-BE49-F238E27FC236}">
                <a16:creationId xmlns:a16="http://schemas.microsoft.com/office/drawing/2014/main" id="{C9828D73-6AB6-4DD7-B161-D3A718A4A967}"/>
              </a:ext>
            </a:extLst>
          </p:cNvPr>
          <p:cNvPicPr>
            <a:picLocks noChangeAspect="1"/>
          </p:cNvPicPr>
          <p:nvPr/>
        </p:nvPicPr>
        <p:blipFill rotWithShape="1">
          <a:blip r:embed="rId3"/>
          <a:srcRect t="-244" r="2439" b="244"/>
          <a:stretch/>
        </p:blipFill>
        <p:spPr>
          <a:xfrm>
            <a:off x="7534655" y="470255"/>
            <a:ext cx="4037496" cy="5888744"/>
          </a:xfrm>
          <a:prstGeom prst="rect">
            <a:avLst/>
          </a:prstGeom>
        </p:spPr>
      </p:pic>
    </p:spTree>
    <p:extLst>
      <p:ext uri="{BB962C8B-B14F-4D97-AF65-F5344CB8AC3E}">
        <p14:creationId xmlns:p14="http://schemas.microsoft.com/office/powerpoint/2010/main" val="174934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Diagrama&#10;&#10;Descripción generada automáticamente">
            <a:extLst>
              <a:ext uri="{FF2B5EF4-FFF2-40B4-BE49-F238E27FC236}">
                <a16:creationId xmlns:a16="http://schemas.microsoft.com/office/drawing/2014/main" id="{A1CE2EC2-F48E-420C-B291-CF927DC243FE}"/>
              </a:ext>
            </a:extLst>
          </p:cNvPr>
          <p:cNvPicPr>
            <a:picLocks noGrp="1" noChangeAspect="1"/>
          </p:cNvPicPr>
          <p:nvPr>
            <p:ph idx="1"/>
          </p:nvPr>
        </p:nvPicPr>
        <p:blipFill>
          <a:blip r:embed="rId2"/>
          <a:stretch>
            <a:fillRect/>
          </a:stretch>
        </p:blipFill>
        <p:spPr>
          <a:xfrm>
            <a:off x="5758222" y="595747"/>
            <a:ext cx="5578234" cy="5272716"/>
          </a:xfrm>
        </p:spPr>
      </p:pic>
      <p:pic>
        <p:nvPicPr>
          <p:cNvPr id="5" name="Imagen 5" descr="Diagrama&#10;&#10;Descripción generada automáticamente">
            <a:extLst>
              <a:ext uri="{FF2B5EF4-FFF2-40B4-BE49-F238E27FC236}">
                <a16:creationId xmlns:a16="http://schemas.microsoft.com/office/drawing/2014/main" id="{B407A21C-C4F9-4816-9F14-41A2EB7877BE}"/>
              </a:ext>
            </a:extLst>
          </p:cNvPr>
          <p:cNvPicPr>
            <a:picLocks noChangeAspect="1"/>
          </p:cNvPicPr>
          <p:nvPr/>
        </p:nvPicPr>
        <p:blipFill>
          <a:blip r:embed="rId3"/>
          <a:stretch>
            <a:fillRect/>
          </a:stretch>
        </p:blipFill>
        <p:spPr>
          <a:xfrm>
            <a:off x="1071922" y="602052"/>
            <a:ext cx="4139062" cy="5280085"/>
          </a:xfrm>
          <a:prstGeom prst="rect">
            <a:avLst/>
          </a:prstGeom>
        </p:spPr>
      </p:pic>
    </p:spTree>
    <p:extLst>
      <p:ext uri="{BB962C8B-B14F-4D97-AF65-F5344CB8AC3E}">
        <p14:creationId xmlns:p14="http://schemas.microsoft.com/office/powerpoint/2010/main" val="2648668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7" descr="Diagrama&#10;&#10;Descripción generada automáticamente">
            <a:extLst>
              <a:ext uri="{FF2B5EF4-FFF2-40B4-BE49-F238E27FC236}">
                <a16:creationId xmlns:a16="http://schemas.microsoft.com/office/drawing/2014/main" id="{11875225-6B4E-4397-994F-30C99AC1FDF0}"/>
              </a:ext>
            </a:extLst>
          </p:cNvPr>
          <p:cNvPicPr>
            <a:picLocks noGrp="1" noChangeAspect="1"/>
          </p:cNvPicPr>
          <p:nvPr>
            <p:ph idx="1"/>
          </p:nvPr>
        </p:nvPicPr>
        <p:blipFill>
          <a:blip r:embed="rId2"/>
          <a:stretch>
            <a:fillRect/>
          </a:stretch>
        </p:blipFill>
        <p:spPr>
          <a:xfrm>
            <a:off x="4544488" y="459776"/>
            <a:ext cx="7531249" cy="5932847"/>
          </a:xfrm>
        </p:spPr>
      </p:pic>
      <p:pic>
        <p:nvPicPr>
          <p:cNvPr id="8" name="Imagen 8">
            <a:extLst>
              <a:ext uri="{FF2B5EF4-FFF2-40B4-BE49-F238E27FC236}">
                <a16:creationId xmlns:a16="http://schemas.microsoft.com/office/drawing/2014/main" id="{FD825284-52F3-4641-B961-D35B1A03BEAC}"/>
              </a:ext>
            </a:extLst>
          </p:cNvPr>
          <p:cNvPicPr>
            <a:picLocks noChangeAspect="1"/>
          </p:cNvPicPr>
          <p:nvPr/>
        </p:nvPicPr>
        <p:blipFill>
          <a:blip r:embed="rId3"/>
          <a:stretch>
            <a:fillRect/>
          </a:stretch>
        </p:blipFill>
        <p:spPr>
          <a:xfrm>
            <a:off x="698740" y="1371300"/>
            <a:ext cx="3533954" cy="3569060"/>
          </a:xfrm>
          <a:prstGeom prst="rect">
            <a:avLst/>
          </a:prstGeom>
        </p:spPr>
      </p:pic>
    </p:spTree>
    <p:extLst>
      <p:ext uri="{BB962C8B-B14F-4D97-AF65-F5344CB8AC3E}">
        <p14:creationId xmlns:p14="http://schemas.microsoft.com/office/powerpoint/2010/main" val="3616214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a:extLst>
              <a:ext uri="{FF2B5EF4-FFF2-40B4-BE49-F238E27FC236}">
                <a16:creationId xmlns:a16="http://schemas.microsoft.com/office/drawing/2014/main" id="{F034AB65-3B2C-470C-9BD5-D4274A41FE1E}"/>
              </a:ext>
            </a:extLst>
          </p:cNvPr>
          <p:cNvPicPr>
            <a:picLocks noChangeAspect="1"/>
          </p:cNvPicPr>
          <p:nvPr/>
        </p:nvPicPr>
        <p:blipFill rotWithShape="1">
          <a:blip r:embed="rId2">
            <a:alphaModFix amt="35000"/>
          </a:blip>
          <a:srcRect t="7810" b="11833"/>
          <a:stretch/>
        </p:blipFill>
        <p:spPr>
          <a:xfrm>
            <a:off x="20" y="1"/>
            <a:ext cx="12191980" cy="6857999"/>
          </a:xfrm>
          <a:prstGeom prst="rect">
            <a:avLst/>
          </a:prstGeom>
        </p:spPr>
      </p:pic>
      <p:cxnSp>
        <p:nvCxnSpPr>
          <p:cNvPr id="29" name="Straight Connector 3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797FD847-1F8C-40F3-8258-2EA97AFEDCED}"/>
              </a:ext>
            </a:extLst>
          </p:cNvPr>
          <p:cNvSpPr>
            <a:spLocks noGrp="1"/>
          </p:cNvSpPr>
          <p:nvPr>
            <p:ph idx="1"/>
          </p:nvPr>
        </p:nvSpPr>
        <p:spPr>
          <a:xfrm>
            <a:off x="5155379" y="1065862"/>
            <a:ext cx="5744685" cy="4726276"/>
          </a:xfrm>
        </p:spPr>
        <p:txBody>
          <a:bodyPr vert="horz" lIns="91440" tIns="45720" rIns="91440" bIns="45720" rtlCol="0" anchor="ctr">
            <a:normAutofit/>
          </a:bodyPr>
          <a:lstStyle/>
          <a:p>
            <a:pPr marL="0" indent="0">
              <a:buNone/>
            </a:pPr>
            <a:r>
              <a:rPr lang="en-US" sz="2000" b="1" dirty="0">
                <a:solidFill>
                  <a:srgbClr val="FFFFFF"/>
                </a:solidFill>
                <a:ea typeface="+mn-lt"/>
                <a:cs typeface="+mn-lt"/>
              </a:rPr>
              <a:t>La cerebral media es, junto con la arteria cerebral anterior, </a:t>
            </a:r>
            <a:r>
              <a:rPr lang="en-US" sz="2000" b="1" dirty="0" err="1">
                <a:solidFill>
                  <a:srgbClr val="FFFFFF"/>
                </a:solidFill>
                <a:ea typeface="+mn-lt"/>
                <a:cs typeface="+mn-lt"/>
              </a:rPr>
              <a:t>rama</a:t>
            </a:r>
            <a:r>
              <a:rPr lang="en-US" sz="2000" b="1" dirty="0">
                <a:solidFill>
                  <a:srgbClr val="FFFFFF"/>
                </a:solidFill>
                <a:ea typeface="+mn-lt"/>
                <a:cs typeface="+mn-lt"/>
              </a:rPr>
              <a:t> terminal de la </a:t>
            </a:r>
            <a:r>
              <a:rPr lang="en-US" sz="2000" b="1" dirty="0" err="1">
                <a:solidFill>
                  <a:srgbClr val="FFFFFF"/>
                </a:solidFill>
                <a:ea typeface="+mn-lt"/>
                <a:cs typeface="+mn-lt"/>
              </a:rPr>
              <a:t>carótida</a:t>
            </a:r>
            <a:r>
              <a:rPr lang="en-US" sz="2000" b="1" dirty="0">
                <a:solidFill>
                  <a:srgbClr val="FFFFFF"/>
                </a:solidFill>
                <a:ea typeface="+mn-lt"/>
                <a:cs typeface="+mn-lt"/>
              </a:rPr>
              <a:t> interna. </a:t>
            </a:r>
          </a:p>
          <a:p>
            <a:pPr marL="0" indent="0">
              <a:buNone/>
            </a:pPr>
            <a:r>
              <a:rPr lang="en-US" sz="2000" b="1" dirty="0" err="1">
                <a:solidFill>
                  <a:srgbClr val="FFFFFF"/>
                </a:solidFill>
                <a:ea typeface="+mn-lt"/>
                <a:cs typeface="+mn-lt"/>
              </a:rPr>
              <a:t>Discurre</a:t>
            </a:r>
            <a:r>
              <a:rPr lang="en-US" sz="2000" b="1" dirty="0">
                <a:solidFill>
                  <a:srgbClr val="FFFFFF"/>
                </a:solidFill>
                <a:ea typeface="+mn-lt"/>
                <a:cs typeface="+mn-lt"/>
              </a:rPr>
              <a:t> </a:t>
            </a:r>
            <a:r>
              <a:rPr lang="en-US" sz="2000" b="1" dirty="0" err="1">
                <a:solidFill>
                  <a:srgbClr val="FFFFFF"/>
                </a:solidFill>
                <a:ea typeface="+mn-lt"/>
                <a:cs typeface="+mn-lt"/>
              </a:rPr>
              <a:t>lateralmente</a:t>
            </a:r>
            <a:r>
              <a:rPr lang="en-US" sz="2000" b="1" dirty="0">
                <a:solidFill>
                  <a:srgbClr val="FFFFFF"/>
                </a:solidFill>
                <a:ea typeface="+mn-lt"/>
                <a:cs typeface="+mn-lt"/>
              </a:rPr>
              <a:t> </a:t>
            </a:r>
            <a:r>
              <a:rPr lang="en-US" sz="2000" b="1" dirty="0" err="1">
                <a:solidFill>
                  <a:srgbClr val="FFFFFF"/>
                </a:solidFill>
                <a:ea typeface="+mn-lt"/>
                <a:cs typeface="+mn-lt"/>
              </a:rPr>
              <a:t>hacia</a:t>
            </a:r>
            <a:r>
              <a:rPr lang="en-US" sz="2000" b="1" dirty="0">
                <a:solidFill>
                  <a:srgbClr val="FFFFFF"/>
                </a:solidFill>
                <a:ea typeface="+mn-lt"/>
                <a:cs typeface="+mn-lt"/>
              </a:rPr>
              <a:t> el </a:t>
            </a:r>
            <a:r>
              <a:rPr lang="en-US" sz="2000" b="1" dirty="0" err="1">
                <a:solidFill>
                  <a:srgbClr val="FFFFFF"/>
                </a:solidFill>
                <a:ea typeface="+mn-lt"/>
                <a:cs typeface="+mn-lt"/>
              </a:rPr>
              <a:t>surco</a:t>
            </a:r>
            <a:r>
              <a:rPr lang="en-US" sz="2000" b="1" dirty="0">
                <a:solidFill>
                  <a:srgbClr val="FFFFFF"/>
                </a:solidFill>
                <a:ea typeface="+mn-lt"/>
                <a:cs typeface="+mn-lt"/>
              </a:rPr>
              <a:t> lateral </a:t>
            </a:r>
            <a:r>
              <a:rPr lang="en-US" sz="2000" b="1" dirty="0" err="1">
                <a:solidFill>
                  <a:srgbClr val="FFFFFF"/>
                </a:solidFill>
                <a:ea typeface="+mn-lt"/>
                <a:cs typeface="+mn-lt"/>
              </a:rPr>
              <a:t>donde</a:t>
            </a:r>
            <a:r>
              <a:rPr lang="en-US" sz="2000" b="1" dirty="0">
                <a:solidFill>
                  <a:srgbClr val="FFFFFF"/>
                </a:solidFill>
                <a:ea typeface="+mn-lt"/>
                <a:cs typeface="+mn-lt"/>
              </a:rPr>
              <a:t> se </a:t>
            </a:r>
            <a:r>
              <a:rPr lang="en-US" sz="2000" b="1" dirty="0" err="1">
                <a:solidFill>
                  <a:srgbClr val="FFFFFF"/>
                </a:solidFill>
                <a:ea typeface="+mn-lt"/>
                <a:cs typeface="+mn-lt"/>
              </a:rPr>
              <a:t>ramifica</a:t>
            </a:r>
            <a:r>
              <a:rPr lang="en-US" sz="2000" b="1" dirty="0">
                <a:solidFill>
                  <a:srgbClr val="FFFFFF"/>
                </a:solidFill>
                <a:ea typeface="+mn-lt"/>
                <a:cs typeface="+mn-lt"/>
              </a:rPr>
              <a:t> para </a:t>
            </a:r>
            <a:r>
              <a:rPr lang="en-US" sz="2000" b="1" dirty="0" err="1">
                <a:solidFill>
                  <a:srgbClr val="FFFFFF"/>
                </a:solidFill>
                <a:ea typeface="+mn-lt"/>
                <a:cs typeface="+mn-lt"/>
              </a:rPr>
              <a:t>perfundir</a:t>
            </a:r>
            <a:r>
              <a:rPr lang="en-US" sz="2000" b="1" dirty="0">
                <a:solidFill>
                  <a:srgbClr val="FFFFFF"/>
                </a:solidFill>
                <a:ea typeface="+mn-lt"/>
                <a:cs typeface="+mn-lt"/>
              </a:rPr>
              <a:t> la </a:t>
            </a:r>
            <a:r>
              <a:rPr lang="en-US" sz="2000" b="1" dirty="0" err="1">
                <a:solidFill>
                  <a:srgbClr val="FFFFFF"/>
                </a:solidFill>
                <a:ea typeface="+mn-lt"/>
                <a:cs typeface="+mn-lt"/>
              </a:rPr>
              <a:t>corteza</a:t>
            </a:r>
            <a:r>
              <a:rPr lang="en-US" sz="2000" b="1" dirty="0">
                <a:solidFill>
                  <a:srgbClr val="FFFFFF"/>
                </a:solidFill>
                <a:ea typeface="+mn-lt"/>
                <a:cs typeface="+mn-lt"/>
              </a:rPr>
              <a:t> cerebral.</a:t>
            </a:r>
            <a:endParaRPr lang="en-US" sz="2000" b="1" dirty="0">
              <a:solidFill>
                <a:srgbClr val="FFFFFF"/>
              </a:solidFill>
              <a:cs typeface="Calibri" panose="020F0502020204030204"/>
            </a:endParaRPr>
          </a:p>
        </p:txBody>
      </p:sp>
    </p:spTree>
    <p:extLst>
      <p:ext uri="{BB962C8B-B14F-4D97-AF65-F5344CB8AC3E}">
        <p14:creationId xmlns:p14="http://schemas.microsoft.com/office/powerpoint/2010/main" val="14647000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n 4" descr="Diagrama, Esquemático&#10;&#10;Descripción generada automáticamente">
            <a:extLst>
              <a:ext uri="{FF2B5EF4-FFF2-40B4-BE49-F238E27FC236}">
                <a16:creationId xmlns:a16="http://schemas.microsoft.com/office/drawing/2014/main" id="{68BD929B-C847-448D-BBC5-EF7818D90359}"/>
              </a:ext>
            </a:extLst>
          </p:cNvPr>
          <p:cNvPicPr>
            <a:picLocks noGrp="1" noChangeAspect="1"/>
          </p:cNvPicPr>
          <p:nvPr>
            <p:ph idx="1"/>
          </p:nvPr>
        </p:nvPicPr>
        <p:blipFill rotWithShape="1">
          <a:blip r:embed="rId2"/>
          <a:srcRect t="270" b="4409"/>
          <a:stretch/>
        </p:blipFill>
        <p:spPr>
          <a:xfrm>
            <a:off x="20" y="1282"/>
            <a:ext cx="12191980" cy="6856718"/>
          </a:xfrm>
          <a:prstGeom prst="rect">
            <a:avLst/>
          </a:prstGeom>
        </p:spPr>
      </p:pic>
    </p:spTree>
    <p:extLst>
      <p:ext uri="{BB962C8B-B14F-4D97-AF65-F5344CB8AC3E}">
        <p14:creationId xmlns:p14="http://schemas.microsoft.com/office/powerpoint/2010/main" val="3811378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EA01E5-E0DF-4D53-8A46-5634E3102D4F}"/>
              </a:ext>
            </a:extLst>
          </p:cNvPr>
          <p:cNvSpPr>
            <a:spLocks noGrp="1"/>
          </p:cNvSpPr>
          <p:nvPr>
            <p:ph type="title"/>
          </p:nvPr>
        </p:nvSpPr>
        <p:spPr>
          <a:xfrm>
            <a:off x="5069940" y="34444"/>
            <a:ext cx="7121104" cy="1828800"/>
          </a:xfrm>
        </p:spPr>
        <p:txBody>
          <a:bodyPr>
            <a:normAutofit/>
          </a:bodyPr>
          <a:lstStyle/>
          <a:p>
            <a:r>
              <a:rPr lang="es-ES" sz="3600" b="1" dirty="0">
                <a:cs typeface="Calibri Light"/>
              </a:rPr>
              <a:t>SEGMENTOS ACM</a:t>
            </a:r>
            <a:endParaRPr lang="es-ES" b="1" dirty="0">
              <a:cs typeface="Calibri Light"/>
            </a:endParaRPr>
          </a:p>
        </p:txBody>
      </p:sp>
      <p:pic>
        <p:nvPicPr>
          <p:cNvPr id="5" name="Imagen 5" descr="Diagrama&#10;&#10;Descripción generada automáticamente">
            <a:extLst>
              <a:ext uri="{FF2B5EF4-FFF2-40B4-BE49-F238E27FC236}">
                <a16:creationId xmlns:a16="http://schemas.microsoft.com/office/drawing/2014/main" id="{689F3800-D88E-483C-81CC-D1B15A8ED835}"/>
              </a:ext>
            </a:extLst>
          </p:cNvPr>
          <p:cNvPicPr>
            <a:picLocks noChangeAspect="1"/>
          </p:cNvPicPr>
          <p:nvPr/>
        </p:nvPicPr>
        <p:blipFill rotWithShape="1">
          <a:blip r:embed="rId2"/>
          <a:srcRect r="7954"/>
          <a:stretch/>
        </p:blipFill>
        <p:spPr>
          <a:xfrm>
            <a:off x="20" y="10"/>
            <a:ext cx="4639713" cy="6857990"/>
          </a:xfrm>
          <a:prstGeom prst="rect">
            <a:avLst/>
          </a:prstGeom>
        </p:spPr>
      </p:pic>
      <p:sp>
        <p:nvSpPr>
          <p:cNvPr id="3" name="Marcador de contenido 2">
            <a:extLst>
              <a:ext uri="{FF2B5EF4-FFF2-40B4-BE49-F238E27FC236}">
                <a16:creationId xmlns:a16="http://schemas.microsoft.com/office/drawing/2014/main" id="{E60D0BA9-DDF1-4A78-8046-B8AB99BD3A79}"/>
              </a:ext>
            </a:extLst>
          </p:cNvPr>
          <p:cNvSpPr>
            <a:spLocks noGrp="1"/>
          </p:cNvSpPr>
          <p:nvPr>
            <p:ph idx="1"/>
          </p:nvPr>
        </p:nvSpPr>
        <p:spPr>
          <a:xfrm>
            <a:off x="5069940" y="1517446"/>
            <a:ext cx="6847935" cy="5210238"/>
          </a:xfrm>
        </p:spPr>
        <p:txBody>
          <a:bodyPr vert="horz" lIns="91440" tIns="45720" rIns="91440" bIns="45720" rtlCol="0" anchor="t">
            <a:normAutofit/>
          </a:bodyPr>
          <a:lstStyle/>
          <a:p>
            <a:pPr marL="0" indent="0">
              <a:buNone/>
            </a:pPr>
            <a:r>
              <a:rPr lang="es-ES" sz="1600" b="1" dirty="0">
                <a:ea typeface="+mn-lt"/>
                <a:cs typeface="+mn-lt"/>
              </a:rPr>
              <a:t>M1</a:t>
            </a:r>
            <a:r>
              <a:rPr lang="es-ES" sz="1600" dirty="0">
                <a:ea typeface="+mn-lt"/>
                <a:cs typeface="+mn-lt"/>
              </a:rPr>
              <a:t> (segmento esfenoidal u horizontal)</a:t>
            </a:r>
            <a:br>
              <a:rPr lang="es-ES" sz="1600" dirty="0">
                <a:ea typeface="+mn-lt"/>
                <a:cs typeface="+mn-lt"/>
              </a:rPr>
            </a:br>
            <a:r>
              <a:rPr lang="es-ES" sz="1600" dirty="0">
                <a:ea typeface="+mn-lt"/>
                <a:cs typeface="+mn-lt"/>
              </a:rPr>
              <a:t>• se origina en la bifurcación terminal de la arteria carótida interna</a:t>
            </a:r>
            <a:br>
              <a:rPr lang="es-ES" sz="1600" dirty="0">
                <a:ea typeface="+mn-lt"/>
                <a:cs typeface="+mn-lt"/>
              </a:rPr>
            </a:br>
            <a:r>
              <a:rPr lang="es-ES" sz="1600" dirty="0">
                <a:ea typeface="+mn-lt"/>
                <a:cs typeface="+mn-lt"/>
              </a:rPr>
              <a:t>• cursa lateralmente paralela a la cresta </a:t>
            </a:r>
            <a:r>
              <a:rPr lang="es-ES" sz="1600" dirty="0" err="1">
                <a:ea typeface="+mn-lt"/>
                <a:cs typeface="+mn-lt"/>
              </a:rPr>
              <a:t>esfenoIal</a:t>
            </a:r>
            <a:br>
              <a:rPr lang="es-ES" sz="1600" dirty="0">
                <a:ea typeface="+mn-lt"/>
                <a:cs typeface="+mn-lt"/>
              </a:rPr>
            </a:br>
            <a:r>
              <a:rPr lang="es-ES" sz="1600" dirty="0">
                <a:ea typeface="+mn-lt"/>
                <a:cs typeface="+mn-lt"/>
              </a:rPr>
              <a:t>• termina ya sea:  en el limen de la ínsula, donde hace un giro de 90 grados en ángulo recto o en la bifurcación principal</a:t>
            </a:r>
            <a:endParaRPr lang="es-ES" sz="1600">
              <a:cs typeface="Calibri" panose="020F0502020204030204"/>
            </a:endParaRPr>
          </a:p>
          <a:p>
            <a:pPr marL="0" indent="0">
              <a:buNone/>
            </a:pPr>
            <a:r>
              <a:rPr lang="es-ES" sz="1600" b="1" dirty="0">
                <a:ea typeface="+mn-lt"/>
                <a:cs typeface="+mn-lt"/>
              </a:rPr>
              <a:t>M2</a:t>
            </a:r>
            <a:r>
              <a:rPr lang="es-ES" sz="1600" dirty="0">
                <a:ea typeface="+mn-lt"/>
                <a:cs typeface="+mn-lt"/>
              </a:rPr>
              <a:t> (segmento insular)</a:t>
            </a:r>
            <a:br>
              <a:rPr lang="es-ES" sz="1600" dirty="0">
                <a:ea typeface="+mn-lt"/>
                <a:cs typeface="+mn-lt"/>
              </a:rPr>
            </a:br>
            <a:r>
              <a:rPr lang="es-ES" sz="1600" dirty="0">
                <a:ea typeface="+mn-lt"/>
                <a:cs typeface="+mn-lt"/>
              </a:rPr>
              <a:t>• se origina en el limen de la ínsula o en la bifurcación principal</a:t>
            </a:r>
            <a:br>
              <a:rPr lang="es-ES" sz="1600" dirty="0">
                <a:ea typeface="+mn-lt"/>
                <a:cs typeface="+mn-lt"/>
              </a:rPr>
            </a:br>
            <a:r>
              <a:rPr lang="es-ES" sz="1600" dirty="0">
                <a:ea typeface="+mn-lt"/>
                <a:cs typeface="+mn-lt"/>
              </a:rPr>
              <a:t>• cursa </a:t>
            </a:r>
            <a:r>
              <a:rPr lang="es-ES" sz="1600" dirty="0" err="1">
                <a:ea typeface="+mn-lt"/>
                <a:cs typeface="+mn-lt"/>
              </a:rPr>
              <a:t>posterosuperiormente</a:t>
            </a:r>
            <a:r>
              <a:rPr lang="es-ES" sz="1600" dirty="0">
                <a:ea typeface="+mn-lt"/>
                <a:cs typeface="+mn-lt"/>
              </a:rPr>
              <a:t> en la hendidura insular</a:t>
            </a:r>
            <a:br>
              <a:rPr lang="es-ES" sz="1600" dirty="0">
                <a:ea typeface="+mn-lt"/>
                <a:cs typeface="+mn-lt"/>
              </a:rPr>
            </a:br>
            <a:r>
              <a:rPr lang="es-ES" sz="1600" dirty="0">
                <a:ea typeface="+mn-lt"/>
                <a:cs typeface="+mn-lt"/>
              </a:rPr>
              <a:t>• termina en el surco circular de la ínsula, donde forma un ángulo recto para girar la horquilla</a:t>
            </a:r>
            <a:endParaRPr lang="es-ES" sz="1600">
              <a:cs typeface="Calibri" panose="020F0502020204030204"/>
            </a:endParaRPr>
          </a:p>
          <a:p>
            <a:pPr marL="0" indent="0">
              <a:buNone/>
            </a:pPr>
            <a:r>
              <a:rPr lang="es-ES" sz="1600" b="1" dirty="0">
                <a:ea typeface="+mn-lt"/>
                <a:cs typeface="+mn-lt"/>
              </a:rPr>
              <a:t>M3</a:t>
            </a:r>
            <a:r>
              <a:rPr lang="es-ES" sz="1600" dirty="0">
                <a:ea typeface="+mn-lt"/>
                <a:cs typeface="+mn-lt"/>
              </a:rPr>
              <a:t> (segmento opercular)</a:t>
            </a:r>
            <a:br>
              <a:rPr lang="es-ES" sz="1600" dirty="0">
                <a:ea typeface="+mn-lt"/>
                <a:cs typeface="+mn-lt"/>
              </a:rPr>
            </a:br>
            <a:r>
              <a:rPr lang="es-ES" sz="1600" dirty="0">
                <a:ea typeface="+mn-lt"/>
                <a:cs typeface="+mn-lt"/>
              </a:rPr>
              <a:t>• se origina en el surco circular de la ínsula</a:t>
            </a:r>
            <a:br>
              <a:rPr lang="es-ES" sz="1600" dirty="0">
                <a:ea typeface="+mn-lt"/>
                <a:cs typeface="+mn-lt"/>
              </a:rPr>
            </a:br>
            <a:r>
              <a:rPr lang="es-ES" sz="1600" dirty="0">
                <a:ea typeface="+mn-lt"/>
                <a:cs typeface="+mn-lt"/>
              </a:rPr>
              <a:t>• cursa lateralmente a lo largo del opérculo frontoparietal</a:t>
            </a:r>
            <a:br>
              <a:rPr lang="es-ES" sz="1600" dirty="0">
                <a:ea typeface="+mn-lt"/>
                <a:cs typeface="+mn-lt"/>
              </a:rPr>
            </a:br>
            <a:r>
              <a:rPr lang="es-ES" sz="1600" dirty="0">
                <a:ea typeface="+mn-lt"/>
                <a:cs typeface="+mn-lt"/>
              </a:rPr>
              <a:t>• termina en la superficie externa/superior de la cisura de Silvio</a:t>
            </a:r>
            <a:endParaRPr lang="es-ES" sz="1600">
              <a:cs typeface="Calibri" panose="020F0502020204030204"/>
            </a:endParaRPr>
          </a:p>
          <a:p>
            <a:pPr marL="0" indent="0">
              <a:buNone/>
            </a:pPr>
            <a:r>
              <a:rPr lang="es-ES" sz="1600" dirty="0">
                <a:ea typeface="+mn-lt"/>
                <a:cs typeface="+mn-lt"/>
              </a:rPr>
              <a:t>M4 (segmento cortical)</a:t>
            </a:r>
            <a:br>
              <a:rPr lang="es-ES" sz="1600" dirty="0">
                <a:ea typeface="+mn-lt"/>
                <a:cs typeface="+mn-lt"/>
              </a:rPr>
            </a:br>
            <a:r>
              <a:rPr lang="es-ES" sz="1600" dirty="0">
                <a:ea typeface="+mn-lt"/>
                <a:cs typeface="+mn-lt"/>
              </a:rPr>
              <a:t>• se origina en la superficie externa superior de la cisura de Silvio</a:t>
            </a:r>
            <a:br>
              <a:rPr lang="es-ES" sz="1600" dirty="0">
                <a:ea typeface="+mn-lt"/>
                <a:cs typeface="+mn-lt"/>
              </a:rPr>
            </a:br>
            <a:r>
              <a:rPr lang="es-ES" sz="1600" dirty="0">
                <a:ea typeface="+mn-lt"/>
                <a:cs typeface="+mn-lt"/>
              </a:rPr>
              <a:t>• cursa superiormente sobre la convexidad lateral</a:t>
            </a:r>
            <a:br>
              <a:rPr lang="es-ES" sz="1600" dirty="0">
                <a:ea typeface="+mn-lt"/>
                <a:cs typeface="+mn-lt"/>
              </a:rPr>
            </a:br>
            <a:r>
              <a:rPr lang="es-ES" sz="1600" dirty="0">
                <a:ea typeface="+mn-lt"/>
                <a:cs typeface="+mn-lt"/>
              </a:rPr>
              <a:t>• termina en su territorio cortical final</a:t>
            </a:r>
            <a:endParaRPr lang="es-ES" sz="1600">
              <a:cs typeface="Calibri"/>
            </a:endParaRPr>
          </a:p>
          <a:p>
            <a:endParaRPr lang="es-ES" sz="1300">
              <a:cs typeface="Calibri"/>
            </a:endParaRPr>
          </a:p>
        </p:txBody>
      </p:sp>
    </p:spTree>
    <p:extLst>
      <p:ext uri="{BB962C8B-B14F-4D97-AF65-F5344CB8AC3E}">
        <p14:creationId xmlns:p14="http://schemas.microsoft.com/office/powerpoint/2010/main" val="35525080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7" descr="Diagrama&#10;&#10;Descripción generada automáticamente">
            <a:extLst>
              <a:ext uri="{FF2B5EF4-FFF2-40B4-BE49-F238E27FC236}">
                <a16:creationId xmlns:a16="http://schemas.microsoft.com/office/drawing/2014/main" id="{819390E0-A8F6-4CC4-9318-8DE08C919FBA}"/>
              </a:ext>
            </a:extLst>
          </p:cNvPr>
          <p:cNvPicPr>
            <a:picLocks noGrp="1" noChangeAspect="1"/>
          </p:cNvPicPr>
          <p:nvPr>
            <p:ph idx="1"/>
          </p:nvPr>
        </p:nvPicPr>
        <p:blipFill>
          <a:blip r:embed="rId2"/>
          <a:stretch>
            <a:fillRect/>
          </a:stretch>
        </p:blipFill>
        <p:spPr>
          <a:xfrm>
            <a:off x="729202" y="1697861"/>
            <a:ext cx="4925143" cy="3672336"/>
          </a:xfrm>
        </p:spPr>
      </p:pic>
      <p:pic>
        <p:nvPicPr>
          <p:cNvPr id="8" name="Imagen 8" descr="Diagrama&#10;&#10;Descripción generada automáticamente">
            <a:extLst>
              <a:ext uri="{FF2B5EF4-FFF2-40B4-BE49-F238E27FC236}">
                <a16:creationId xmlns:a16="http://schemas.microsoft.com/office/drawing/2014/main" id="{FE2C146B-70A9-4045-8B9A-9EAAEDF3B333}"/>
              </a:ext>
            </a:extLst>
          </p:cNvPr>
          <p:cNvPicPr>
            <a:picLocks noChangeAspect="1"/>
          </p:cNvPicPr>
          <p:nvPr/>
        </p:nvPicPr>
        <p:blipFill>
          <a:blip r:embed="rId3"/>
          <a:stretch>
            <a:fillRect/>
          </a:stretch>
        </p:blipFill>
        <p:spPr>
          <a:xfrm>
            <a:off x="5845834" y="1701862"/>
            <a:ext cx="5834331" cy="3669939"/>
          </a:xfrm>
          <a:prstGeom prst="rect">
            <a:avLst/>
          </a:prstGeom>
        </p:spPr>
      </p:pic>
    </p:spTree>
    <p:extLst>
      <p:ext uri="{BB962C8B-B14F-4D97-AF65-F5344CB8AC3E}">
        <p14:creationId xmlns:p14="http://schemas.microsoft.com/office/powerpoint/2010/main" val="3060579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Diagrama&#10;&#10;Descripción generada automáticamente">
            <a:extLst>
              <a:ext uri="{FF2B5EF4-FFF2-40B4-BE49-F238E27FC236}">
                <a16:creationId xmlns:a16="http://schemas.microsoft.com/office/drawing/2014/main" id="{BE4AE55D-F857-4468-A931-3B6E50B98B8E}"/>
              </a:ext>
            </a:extLst>
          </p:cNvPr>
          <p:cNvPicPr>
            <a:picLocks noGrp="1" noChangeAspect="1"/>
          </p:cNvPicPr>
          <p:nvPr>
            <p:ph idx="1"/>
          </p:nvPr>
        </p:nvPicPr>
        <p:blipFill>
          <a:blip r:embed="rId2"/>
          <a:stretch>
            <a:fillRect/>
          </a:stretch>
        </p:blipFill>
        <p:spPr>
          <a:xfrm>
            <a:off x="591628" y="1633343"/>
            <a:ext cx="4999007" cy="3887637"/>
          </a:xfrm>
        </p:spPr>
      </p:pic>
      <p:pic>
        <p:nvPicPr>
          <p:cNvPr id="5" name="Imagen 5" descr="Diagrama&#10;&#10;Descripción generada automáticamente">
            <a:extLst>
              <a:ext uri="{FF2B5EF4-FFF2-40B4-BE49-F238E27FC236}">
                <a16:creationId xmlns:a16="http://schemas.microsoft.com/office/drawing/2014/main" id="{236AD4A3-7EAC-4DE6-A621-FF6CFCD1706F}"/>
              </a:ext>
            </a:extLst>
          </p:cNvPr>
          <p:cNvPicPr>
            <a:picLocks noChangeAspect="1"/>
          </p:cNvPicPr>
          <p:nvPr/>
        </p:nvPicPr>
        <p:blipFill>
          <a:blip r:embed="rId3"/>
          <a:stretch>
            <a:fillRect/>
          </a:stretch>
        </p:blipFill>
        <p:spPr>
          <a:xfrm>
            <a:off x="5874588" y="1635283"/>
            <a:ext cx="5877464" cy="3889357"/>
          </a:xfrm>
          <a:prstGeom prst="rect">
            <a:avLst/>
          </a:prstGeom>
        </p:spPr>
      </p:pic>
      <p:sp>
        <p:nvSpPr>
          <p:cNvPr id="6" name="Elipse 5">
            <a:extLst>
              <a:ext uri="{FF2B5EF4-FFF2-40B4-BE49-F238E27FC236}">
                <a16:creationId xmlns:a16="http://schemas.microsoft.com/office/drawing/2014/main" id="{5A13D848-C64B-48FF-932B-104686CBBD6C}"/>
              </a:ext>
            </a:extLst>
          </p:cNvPr>
          <p:cNvSpPr/>
          <p:nvPr/>
        </p:nvSpPr>
        <p:spPr>
          <a:xfrm>
            <a:off x="1656271" y="2899913"/>
            <a:ext cx="2444150" cy="189781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1166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3" descr="Tabla&#10;&#10;Descripción generada automáticamente">
            <a:extLst>
              <a:ext uri="{FF2B5EF4-FFF2-40B4-BE49-F238E27FC236}">
                <a16:creationId xmlns:a16="http://schemas.microsoft.com/office/drawing/2014/main" id="{C5677C4E-8945-4FDA-9B2B-AEFA78412FBC}"/>
              </a:ext>
            </a:extLst>
          </p:cNvPr>
          <p:cNvPicPr>
            <a:picLocks noChangeAspect="1"/>
          </p:cNvPicPr>
          <p:nvPr/>
        </p:nvPicPr>
        <p:blipFill>
          <a:blip r:embed="rId2"/>
          <a:stretch>
            <a:fillRect/>
          </a:stretch>
        </p:blipFill>
        <p:spPr>
          <a:xfrm>
            <a:off x="727495" y="1049859"/>
            <a:ext cx="10636369" cy="5088961"/>
          </a:xfrm>
          <a:prstGeom prst="rect">
            <a:avLst/>
          </a:prstGeom>
        </p:spPr>
      </p:pic>
    </p:spTree>
    <p:extLst>
      <p:ext uri="{BB962C8B-B14F-4D97-AF65-F5344CB8AC3E}">
        <p14:creationId xmlns:p14="http://schemas.microsoft.com/office/powerpoint/2010/main" val="3270062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Texto&#10;&#10;Descripción generada automáticamente">
            <a:extLst>
              <a:ext uri="{FF2B5EF4-FFF2-40B4-BE49-F238E27FC236}">
                <a16:creationId xmlns:a16="http://schemas.microsoft.com/office/drawing/2014/main" id="{54A69D53-9DAF-4F3A-8710-B3F7BCEA6D84}"/>
              </a:ext>
            </a:extLst>
          </p:cNvPr>
          <p:cNvPicPr>
            <a:picLocks noGrp="1" noChangeAspect="1"/>
          </p:cNvPicPr>
          <p:nvPr>
            <p:ph idx="1"/>
          </p:nvPr>
        </p:nvPicPr>
        <p:blipFill>
          <a:blip r:embed="rId2"/>
          <a:stretch>
            <a:fillRect/>
          </a:stretch>
        </p:blipFill>
        <p:spPr>
          <a:xfrm>
            <a:off x="2276071" y="373512"/>
            <a:ext cx="7999293" cy="6019111"/>
          </a:xfrm>
        </p:spPr>
      </p:pic>
    </p:spTree>
    <p:extLst>
      <p:ext uri="{BB962C8B-B14F-4D97-AF65-F5344CB8AC3E}">
        <p14:creationId xmlns:p14="http://schemas.microsoft.com/office/powerpoint/2010/main" val="4274288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Texto&#10;&#10;Descripción generada automáticamente">
            <a:extLst>
              <a:ext uri="{FF2B5EF4-FFF2-40B4-BE49-F238E27FC236}">
                <a16:creationId xmlns:a16="http://schemas.microsoft.com/office/drawing/2014/main" id="{9343A6A8-93C4-43AF-AD71-01FFE9AB9785}"/>
              </a:ext>
            </a:extLst>
          </p:cNvPr>
          <p:cNvPicPr>
            <a:picLocks noGrp="1" noChangeAspect="1"/>
          </p:cNvPicPr>
          <p:nvPr>
            <p:ph idx="1"/>
          </p:nvPr>
        </p:nvPicPr>
        <p:blipFill rotWithShape="1">
          <a:blip r:embed="rId2"/>
          <a:srcRect l="-1396" r="-175" b="7258"/>
          <a:stretch/>
        </p:blipFill>
        <p:spPr>
          <a:xfrm>
            <a:off x="1729580" y="1078002"/>
            <a:ext cx="8373504" cy="4955553"/>
          </a:xfrm>
        </p:spPr>
      </p:pic>
    </p:spTree>
    <p:extLst>
      <p:ext uri="{BB962C8B-B14F-4D97-AF65-F5344CB8AC3E}">
        <p14:creationId xmlns:p14="http://schemas.microsoft.com/office/powerpoint/2010/main" val="2178834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1DFE635C-C432-47DA-AEAB-A593345C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8">
            <a:extLst>
              <a:ext uri="{FF2B5EF4-FFF2-40B4-BE49-F238E27FC236}">
                <a16:creationId xmlns:a16="http://schemas.microsoft.com/office/drawing/2014/main" id="{79FBF3D3-2448-4FF3-B57B-852CB3B85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E040C66D-4F1C-4AC9-9214-C9E6DA54AA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4DBC3FF3-4556-4371-8E07-2DD61C4DA6EE}"/>
              </a:ext>
            </a:extLst>
          </p:cNvPr>
          <p:cNvSpPr txBox="1"/>
          <p:nvPr/>
        </p:nvSpPr>
        <p:spPr>
          <a:xfrm>
            <a:off x="965201" y="643467"/>
            <a:ext cx="6255026" cy="505400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defTabSz="914400">
              <a:lnSpc>
                <a:spcPct val="85000"/>
              </a:lnSpc>
              <a:spcBef>
                <a:spcPct val="0"/>
              </a:spcBef>
              <a:spcAft>
                <a:spcPts val="600"/>
              </a:spcAft>
            </a:pPr>
            <a:r>
              <a:rPr lang="en-US" sz="8000" spc="-50" dirty="0">
                <a:solidFill>
                  <a:schemeClr val="bg1"/>
                </a:solidFill>
                <a:latin typeface="+mj-lt"/>
                <a:ea typeface="+mj-ea"/>
                <a:cs typeface="+mj-cs"/>
              </a:rPr>
              <a:t>GRACIAS</a:t>
            </a:r>
            <a:endParaRPr lang="en-US" sz="8000" spc="-50" dirty="0">
              <a:solidFill>
                <a:schemeClr val="bg1"/>
              </a:solidFill>
              <a:latin typeface="+mj-lt"/>
              <a:ea typeface="+mj-ea"/>
              <a:cs typeface="Calibri Light"/>
            </a:endParaRPr>
          </a:p>
        </p:txBody>
      </p:sp>
      <p:cxnSp>
        <p:nvCxnSpPr>
          <p:cNvPr id="15" name="Straight Connector 14">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094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64515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2">
            <a:extLst>
              <a:ext uri="{FF2B5EF4-FFF2-40B4-BE49-F238E27FC236}">
                <a16:creationId xmlns:a16="http://schemas.microsoft.com/office/drawing/2014/main" id="{A55C03F8-8B6E-47FE-A5F1-8E254F481FB8}"/>
              </a:ext>
            </a:extLst>
          </p:cNvPr>
          <p:cNvPicPr>
            <a:picLocks noChangeAspect="1"/>
          </p:cNvPicPr>
          <p:nvPr/>
        </p:nvPicPr>
        <p:blipFill>
          <a:blip r:embed="rId2"/>
          <a:stretch>
            <a:fillRect/>
          </a:stretch>
        </p:blipFill>
        <p:spPr>
          <a:xfrm>
            <a:off x="4163683" y="664511"/>
            <a:ext cx="4109049" cy="5097657"/>
          </a:xfrm>
          <a:prstGeom prst="rect">
            <a:avLst/>
          </a:prstGeom>
        </p:spPr>
      </p:pic>
    </p:spTree>
    <p:extLst>
      <p:ext uri="{BB962C8B-B14F-4D97-AF65-F5344CB8AC3E}">
        <p14:creationId xmlns:p14="http://schemas.microsoft.com/office/powerpoint/2010/main" val="2545984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4FC365-0950-4205-BB92-7DFC8E723B8C}"/>
              </a:ext>
            </a:extLst>
          </p:cNvPr>
          <p:cNvSpPr>
            <a:spLocks noGrp="1"/>
          </p:cNvSpPr>
          <p:nvPr>
            <p:ph type="title"/>
          </p:nvPr>
        </p:nvSpPr>
        <p:spPr>
          <a:xfrm>
            <a:off x="578634" y="2601552"/>
            <a:ext cx="3084844" cy="2103875"/>
          </a:xfrm>
        </p:spPr>
        <p:txBody>
          <a:bodyPr>
            <a:normAutofit fontScale="90000"/>
          </a:bodyPr>
          <a:lstStyle/>
          <a:p>
            <a:r>
              <a:rPr lang="es-ES" sz="3600" b="1" dirty="0">
                <a:solidFill>
                  <a:srgbClr val="FFFFFF"/>
                </a:solidFill>
                <a:cs typeface="Calibri Light"/>
              </a:rPr>
              <a:t>ESCALA NIHSS </a:t>
            </a:r>
            <a:br>
              <a:rPr lang="es-ES" sz="3600" b="1" dirty="0">
                <a:solidFill>
                  <a:srgbClr val="FFFFFF"/>
                </a:solidFill>
                <a:cs typeface="Calibri Light"/>
              </a:rPr>
            </a:br>
            <a:br>
              <a:rPr lang="es-ES" sz="3600" b="1" dirty="0">
                <a:solidFill>
                  <a:srgbClr val="FFFFFF"/>
                </a:solidFill>
                <a:cs typeface="Calibri Light"/>
              </a:rPr>
            </a:br>
            <a:r>
              <a:rPr lang="es-ES" sz="3600" b="1" dirty="0">
                <a:solidFill>
                  <a:srgbClr val="FFFFFF"/>
                </a:solidFill>
                <a:cs typeface="Calibri Light"/>
              </a:rPr>
              <a:t>Predicción obstrucción proximal circulación anterior &gt; 15ptos S 90 % E 88%  </a:t>
            </a:r>
          </a:p>
        </p:txBody>
      </p:sp>
      <p:pic>
        <p:nvPicPr>
          <p:cNvPr id="4" name="Imagen 4" descr="Tabla&#10;&#10;Descripción generada automáticamente">
            <a:extLst>
              <a:ext uri="{FF2B5EF4-FFF2-40B4-BE49-F238E27FC236}">
                <a16:creationId xmlns:a16="http://schemas.microsoft.com/office/drawing/2014/main" id="{01CF2CBF-764D-4B99-A315-142DEF7BBD6D}"/>
              </a:ext>
            </a:extLst>
          </p:cNvPr>
          <p:cNvPicPr>
            <a:picLocks noChangeAspect="1"/>
          </p:cNvPicPr>
          <p:nvPr/>
        </p:nvPicPr>
        <p:blipFill>
          <a:blip r:embed="rId2"/>
          <a:stretch>
            <a:fillRect/>
          </a:stretch>
        </p:blipFill>
        <p:spPr>
          <a:xfrm>
            <a:off x="5925695" y="93740"/>
            <a:ext cx="4473858" cy="6670519"/>
          </a:xfrm>
          <a:prstGeom prst="rect">
            <a:avLst/>
          </a:prstGeom>
        </p:spPr>
      </p:pic>
    </p:spTree>
    <p:extLst>
      <p:ext uri="{BB962C8B-B14F-4D97-AF65-F5344CB8AC3E}">
        <p14:creationId xmlns:p14="http://schemas.microsoft.com/office/powerpoint/2010/main" val="2283783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n 5" descr="Tabla&#10;&#10;Descripción generada automáticamente">
            <a:extLst>
              <a:ext uri="{FF2B5EF4-FFF2-40B4-BE49-F238E27FC236}">
                <a16:creationId xmlns:a16="http://schemas.microsoft.com/office/drawing/2014/main" id="{836D7B94-F3A1-49A0-A4B4-3047164AA32A}"/>
              </a:ext>
            </a:extLst>
          </p:cNvPr>
          <p:cNvPicPr>
            <a:picLocks noChangeAspect="1"/>
          </p:cNvPicPr>
          <p:nvPr/>
        </p:nvPicPr>
        <p:blipFill>
          <a:blip r:embed="rId2"/>
          <a:stretch>
            <a:fillRect/>
          </a:stretch>
        </p:blipFill>
        <p:spPr>
          <a:xfrm>
            <a:off x="713117" y="205977"/>
            <a:ext cx="10348822" cy="6014724"/>
          </a:xfrm>
          <a:prstGeom prst="rect">
            <a:avLst/>
          </a:prstGeom>
        </p:spPr>
      </p:pic>
    </p:spTree>
    <p:extLst>
      <p:ext uri="{BB962C8B-B14F-4D97-AF65-F5344CB8AC3E}">
        <p14:creationId xmlns:p14="http://schemas.microsoft.com/office/powerpoint/2010/main" val="759517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481659-4856-494D-B917-A0E4B13FA8BD}"/>
              </a:ext>
            </a:extLst>
          </p:cNvPr>
          <p:cNvSpPr>
            <a:spLocks noGrp="1"/>
          </p:cNvSpPr>
          <p:nvPr>
            <p:ph type="title"/>
          </p:nvPr>
        </p:nvSpPr>
        <p:spPr/>
        <p:txBody>
          <a:bodyPr>
            <a:normAutofit/>
          </a:bodyPr>
          <a:lstStyle/>
          <a:p>
            <a:r>
              <a:rPr lang="es-ES" b="1" dirty="0">
                <a:ea typeface="+mj-lt"/>
                <a:cs typeface="Calibri Light"/>
              </a:rPr>
              <a:t>ESCALA RACE </a:t>
            </a:r>
            <a:br>
              <a:rPr lang="es-ES" dirty="0">
                <a:cs typeface="Calibri Light"/>
              </a:rPr>
            </a:br>
            <a:r>
              <a:rPr lang="es-ES" sz="2800" b="1" dirty="0">
                <a:latin typeface="Rockwell"/>
                <a:ea typeface="+mj-lt"/>
                <a:cs typeface="Calibri Light"/>
              </a:rPr>
              <a:t>(Útil para predicción de obstrucción proximal de  la circulación anterior –&gt;  </a:t>
            </a:r>
            <a:r>
              <a:rPr lang="es-ES" sz="2800" b="1" dirty="0">
                <a:solidFill>
                  <a:srgbClr val="7030A0"/>
                </a:solidFill>
                <a:latin typeface="Rockwell"/>
                <a:ea typeface="+mj-lt"/>
                <a:cs typeface="Calibri Light"/>
              </a:rPr>
              <a:t>&gt;5ptos  </a:t>
            </a:r>
            <a:r>
              <a:rPr lang="es-ES" sz="2800" b="1" dirty="0">
                <a:latin typeface="Rockwell"/>
                <a:ea typeface="+mj-lt"/>
                <a:cs typeface="Calibri Light"/>
              </a:rPr>
              <a:t>   </a:t>
            </a:r>
            <a:r>
              <a:rPr lang="es-ES" sz="2800" dirty="0">
                <a:latin typeface="Franklin Gothic Medium"/>
                <a:ea typeface="+mj-lt"/>
                <a:cs typeface="Calibri Light"/>
              </a:rPr>
              <a:t>S 85%   E  69% </a:t>
            </a:r>
          </a:p>
        </p:txBody>
      </p:sp>
      <p:sp>
        <p:nvSpPr>
          <p:cNvPr id="3" name="Marcador de contenido 2">
            <a:extLst>
              <a:ext uri="{FF2B5EF4-FFF2-40B4-BE49-F238E27FC236}">
                <a16:creationId xmlns:a16="http://schemas.microsoft.com/office/drawing/2014/main" id="{5A0D4CE4-020D-449B-8728-0787DB48E704}"/>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1162429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2958D-59A6-4C9C-B891-CA68107F4904}"/>
              </a:ext>
            </a:extLst>
          </p:cNvPr>
          <p:cNvSpPr>
            <a:spLocks noGrp="1"/>
          </p:cNvSpPr>
          <p:nvPr>
            <p:ph type="title"/>
          </p:nvPr>
        </p:nvSpPr>
        <p:spPr>
          <a:xfrm>
            <a:off x="1258588" y="976063"/>
            <a:ext cx="2556390" cy="4491015"/>
          </a:xfrm>
        </p:spPr>
        <p:txBody>
          <a:bodyPr anchor="t">
            <a:normAutofit/>
          </a:bodyPr>
          <a:lstStyle/>
          <a:p>
            <a:pPr algn="r"/>
            <a:r>
              <a:rPr lang="es-ES" sz="3200" b="1" dirty="0">
                <a:solidFill>
                  <a:schemeClr val="tx1"/>
                </a:solidFill>
                <a:latin typeface="Franklin Gothic Medium"/>
                <a:cs typeface="Calibri Light"/>
              </a:rPr>
              <a:t>ASPECTS</a:t>
            </a:r>
            <a:br>
              <a:rPr lang="es-ES" sz="3200" b="1" dirty="0">
                <a:solidFill>
                  <a:schemeClr val="tx1"/>
                </a:solidFill>
                <a:latin typeface="Franklin Gothic Medium"/>
                <a:cs typeface="Calibri Light"/>
              </a:rPr>
            </a:br>
            <a:br>
              <a:rPr lang="es-ES" sz="3200" b="1" dirty="0">
                <a:solidFill>
                  <a:schemeClr val="tx1"/>
                </a:solidFill>
                <a:latin typeface="Franklin Gothic Medium"/>
                <a:cs typeface="Calibri Light"/>
              </a:rPr>
            </a:br>
            <a:r>
              <a:rPr lang="es-ES" sz="3200" b="1" i="1" dirty="0">
                <a:solidFill>
                  <a:schemeClr val="tx1"/>
                </a:solidFill>
                <a:ea typeface="+mj-lt"/>
                <a:cs typeface="+mj-lt"/>
              </a:rPr>
              <a:t>Alberta </a:t>
            </a:r>
            <a:r>
              <a:rPr lang="es-ES" sz="3200" b="1" i="1" err="1">
                <a:solidFill>
                  <a:schemeClr val="tx1"/>
                </a:solidFill>
                <a:ea typeface="+mj-lt"/>
                <a:cs typeface="+mj-lt"/>
              </a:rPr>
              <a:t>Stroke</a:t>
            </a:r>
            <a:r>
              <a:rPr lang="es-ES" sz="3200" b="1" i="1" dirty="0">
                <a:solidFill>
                  <a:schemeClr val="tx1"/>
                </a:solidFill>
                <a:ea typeface="+mj-lt"/>
                <a:cs typeface="+mj-lt"/>
              </a:rPr>
              <a:t> </a:t>
            </a:r>
            <a:r>
              <a:rPr lang="es-ES" sz="3200" b="1" i="1" err="1">
                <a:solidFill>
                  <a:schemeClr val="tx1"/>
                </a:solidFill>
                <a:ea typeface="+mj-lt"/>
                <a:cs typeface="+mj-lt"/>
              </a:rPr>
              <a:t>Protocol</a:t>
            </a:r>
            <a:r>
              <a:rPr lang="es-ES" sz="3200" b="1" i="1" dirty="0">
                <a:solidFill>
                  <a:schemeClr val="tx1"/>
                </a:solidFill>
                <a:ea typeface="+mj-lt"/>
                <a:cs typeface="+mj-lt"/>
              </a:rPr>
              <a:t> </a:t>
            </a:r>
            <a:r>
              <a:rPr lang="es-ES" sz="3200" b="1" i="1" err="1">
                <a:solidFill>
                  <a:schemeClr val="tx1"/>
                </a:solidFill>
                <a:ea typeface="+mj-lt"/>
                <a:cs typeface="+mj-lt"/>
              </a:rPr>
              <a:t>Programme</a:t>
            </a:r>
            <a:r>
              <a:rPr lang="es-ES" sz="3200" b="1" i="1" dirty="0">
                <a:solidFill>
                  <a:schemeClr val="tx1"/>
                </a:solidFill>
                <a:ea typeface="+mj-lt"/>
                <a:cs typeface="+mj-lt"/>
              </a:rPr>
              <a:t> </a:t>
            </a:r>
            <a:r>
              <a:rPr lang="es-ES" sz="3200" b="1" i="1" err="1">
                <a:solidFill>
                  <a:schemeClr val="tx1"/>
                </a:solidFill>
                <a:ea typeface="+mj-lt"/>
                <a:cs typeface="+mj-lt"/>
              </a:rPr>
              <a:t>Early</a:t>
            </a:r>
            <a:r>
              <a:rPr lang="es-ES" sz="3200" b="1" i="1" dirty="0">
                <a:solidFill>
                  <a:schemeClr val="tx1"/>
                </a:solidFill>
                <a:ea typeface="+mj-lt"/>
                <a:cs typeface="+mj-lt"/>
              </a:rPr>
              <a:t> CT Score</a:t>
            </a:r>
            <a:endParaRPr lang="es-ES" sz="3200" b="1">
              <a:solidFill>
                <a:schemeClr val="tx1"/>
              </a:solidFill>
              <a:ea typeface="+mj-lt"/>
              <a:cs typeface="+mj-lt"/>
            </a:endParaRPr>
          </a:p>
        </p:txBody>
      </p:sp>
      <p:sp>
        <p:nvSpPr>
          <p:cNvPr id="3" name="Marcador de contenido 2">
            <a:extLst>
              <a:ext uri="{FF2B5EF4-FFF2-40B4-BE49-F238E27FC236}">
                <a16:creationId xmlns:a16="http://schemas.microsoft.com/office/drawing/2014/main" id="{30510C8A-C2B5-48F5-82B2-9AC1012BE1D2}"/>
              </a:ext>
            </a:extLst>
          </p:cNvPr>
          <p:cNvSpPr>
            <a:spLocks noGrp="1"/>
          </p:cNvSpPr>
          <p:nvPr>
            <p:ph idx="1"/>
          </p:nvPr>
        </p:nvSpPr>
        <p:spPr>
          <a:xfrm>
            <a:off x="4544708" y="1709308"/>
            <a:ext cx="6981354" cy="4491015"/>
          </a:xfrm>
        </p:spPr>
        <p:txBody>
          <a:bodyPr vert="horz" lIns="0" tIns="45720" rIns="0" bIns="45720" rtlCol="0" anchor="t">
            <a:normAutofit/>
          </a:bodyPr>
          <a:lstStyle/>
          <a:p>
            <a:r>
              <a:rPr lang="es-ES">
                <a:ea typeface="+mn-lt"/>
                <a:cs typeface="+mn-lt"/>
              </a:rPr>
              <a:t>Test tomográfico semicuantitativo, desarrollado para optimizar la </a:t>
            </a:r>
            <a:r>
              <a:rPr lang="es-ES" b="1">
                <a:ea typeface="+mn-lt"/>
                <a:cs typeface="+mn-lt"/>
              </a:rPr>
              <a:t>identificación de los cambios isquémicos cerebrales</a:t>
            </a:r>
            <a:r>
              <a:rPr lang="es-ES">
                <a:ea typeface="+mn-lt"/>
                <a:cs typeface="+mn-lt"/>
              </a:rPr>
              <a:t> en la ventana de tres horas d</a:t>
            </a:r>
            <a:r>
              <a:rPr lang="es-ES" b="1">
                <a:ea typeface="+mn-lt"/>
                <a:cs typeface="+mn-lt"/>
              </a:rPr>
              <a:t>e la trombólisis intravenosa con activador tisular plasminógeno recombinante (rtPA). </a:t>
            </a:r>
            <a:endParaRPr lang="es-ES" i="1" dirty="0">
              <a:ea typeface="+mn-lt"/>
              <a:cs typeface="+mn-lt"/>
            </a:endParaRPr>
          </a:p>
          <a:p>
            <a:endParaRPr lang="es-ES" b="1" dirty="0">
              <a:ea typeface="+mn-lt"/>
              <a:cs typeface="+mn-lt"/>
            </a:endParaRPr>
          </a:p>
          <a:p>
            <a:r>
              <a:rPr lang="es-ES">
                <a:ea typeface="+mn-lt"/>
                <a:cs typeface="+mn-lt"/>
              </a:rPr>
              <a:t>Predice el pronóstico funcional y el riesgo de hemorragia cerebral sintomática después de la infusión de rtPA en pacientes con infartos en el territorio de la arteria cerebral media</a:t>
            </a:r>
            <a:endParaRPr lang="es-ES" i="1">
              <a:ea typeface="+mn-lt"/>
              <a:cs typeface="+mn-lt"/>
            </a:endParaRPr>
          </a:p>
          <a:p>
            <a:endParaRPr lang="es-ES" dirty="0">
              <a:solidFill>
                <a:srgbClr val="FFFFFF"/>
              </a:solidFill>
              <a:cs typeface="Calibri"/>
            </a:endParaRPr>
          </a:p>
          <a:p>
            <a:r>
              <a:rPr lang="es-ES" i="1">
                <a:cs typeface="Calibri"/>
              </a:rPr>
              <a:t>Dos cortes permiten evaluar el ASPECT score, en ganglios basales y una más arriba en ventriculos laterales pero en este recorrido cualquier hipodensidad dentro de estos territorios se debe penalizar en la puntuación final.</a:t>
            </a:r>
            <a:endParaRPr lang="es-ES">
              <a:ea typeface="+mn-lt"/>
              <a:cs typeface="+mn-lt"/>
            </a:endParaRPr>
          </a:p>
          <a:p>
            <a:endParaRPr lang="es-ES" dirty="0">
              <a:solidFill>
                <a:srgbClr val="FFFFFF"/>
              </a:solidFill>
              <a:cs typeface="Calibri"/>
            </a:endParaRPr>
          </a:p>
          <a:p>
            <a:endParaRPr lang="es-ES">
              <a:solidFill>
                <a:srgbClr val="FFFFFF"/>
              </a:solidFill>
              <a:cs typeface="Calibri"/>
            </a:endParaRPr>
          </a:p>
        </p:txBody>
      </p:sp>
    </p:spTree>
    <p:extLst>
      <p:ext uri="{BB962C8B-B14F-4D97-AF65-F5344CB8AC3E}">
        <p14:creationId xmlns:p14="http://schemas.microsoft.com/office/powerpoint/2010/main" val="2389968180"/>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2958D-59A6-4C9C-B891-CA68107F4904}"/>
              </a:ext>
            </a:extLst>
          </p:cNvPr>
          <p:cNvSpPr>
            <a:spLocks noGrp="1"/>
          </p:cNvSpPr>
          <p:nvPr>
            <p:ph type="title"/>
          </p:nvPr>
        </p:nvSpPr>
        <p:spPr>
          <a:xfrm>
            <a:off x="223418" y="1522403"/>
            <a:ext cx="2556390" cy="4491015"/>
          </a:xfrm>
        </p:spPr>
        <p:txBody>
          <a:bodyPr anchor="t">
            <a:normAutofit/>
          </a:bodyPr>
          <a:lstStyle/>
          <a:p>
            <a:pPr algn="r"/>
            <a:r>
              <a:rPr lang="es-ES" sz="3200" dirty="0">
                <a:solidFill>
                  <a:schemeClr val="bg1">
                    <a:lumMod val="75000"/>
                    <a:lumOff val="25000"/>
                  </a:schemeClr>
                </a:solidFill>
                <a:latin typeface="Franklin Gothic Medium"/>
                <a:cs typeface="Calibri Light"/>
              </a:rPr>
              <a:t>ASPECTS</a:t>
            </a:r>
            <a:br>
              <a:rPr lang="es-ES" sz="3200" dirty="0">
                <a:solidFill>
                  <a:schemeClr val="bg1">
                    <a:lumMod val="75000"/>
                    <a:lumOff val="25000"/>
                  </a:schemeClr>
                </a:solidFill>
                <a:latin typeface="Franklin Gothic Medium"/>
                <a:cs typeface="Calibri Light"/>
              </a:rPr>
            </a:br>
            <a:br>
              <a:rPr lang="es-ES" sz="3200" dirty="0">
                <a:solidFill>
                  <a:schemeClr val="bg1">
                    <a:lumMod val="75000"/>
                    <a:lumOff val="25000"/>
                  </a:schemeClr>
                </a:solidFill>
                <a:latin typeface="Franklin Gothic Medium"/>
                <a:cs typeface="Calibri Light"/>
              </a:rPr>
            </a:br>
            <a:r>
              <a:rPr lang="es-ES" sz="3200" i="1" dirty="0">
                <a:solidFill>
                  <a:schemeClr val="bg1">
                    <a:lumMod val="75000"/>
                    <a:lumOff val="25000"/>
                  </a:schemeClr>
                </a:solidFill>
                <a:ea typeface="+mj-lt"/>
                <a:cs typeface="+mj-lt"/>
              </a:rPr>
              <a:t>Alberta </a:t>
            </a:r>
            <a:r>
              <a:rPr lang="es-ES" sz="3200" i="1" dirty="0" err="1">
                <a:solidFill>
                  <a:schemeClr val="bg1">
                    <a:lumMod val="75000"/>
                    <a:lumOff val="25000"/>
                  </a:schemeClr>
                </a:solidFill>
                <a:ea typeface="+mj-lt"/>
                <a:cs typeface="+mj-lt"/>
              </a:rPr>
              <a:t>Stroke</a:t>
            </a:r>
            <a:r>
              <a:rPr lang="es-ES" sz="3200" i="1" dirty="0">
                <a:solidFill>
                  <a:schemeClr val="bg1">
                    <a:lumMod val="75000"/>
                    <a:lumOff val="25000"/>
                  </a:schemeClr>
                </a:solidFill>
                <a:ea typeface="+mj-lt"/>
                <a:cs typeface="+mj-lt"/>
              </a:rPr>
              <a:t> </a:t>
            </a:r>
            <a:r>
              <a:rPr lang="es-ES" sz="3200" i="1" dirty="0" err="1">
                <a:solidFill>
                  <a:schemeClr val="bg1">
                    <a:lumMod val="75000"/>
                    <a:lumOff val="25000"/>
                  </a:schemeClr>
                </a:solidFill>
                <a:ea typeface="+mj-lt"/>
                <a:cs typeface="+mj-lt"/>
              </a:rPr>
              <a:t>Protocol</a:t>
            </a:r>
            <a:r>
              <a:rPr lang="es-ES" sz="3200" i="1" dirty="0">
                <a:solidFill>
                  <a:schemeClr val="bg1">
                    <a:lumMod val="75000"/>
                    <a:lumOff val="25000"/>
                  </a:schemeClr>
                </a:solidFill>
                <a:ea typeface="+mj-lt"/>
                <a:cs typeface="+mj-lt"/>
              </a:rPr>
              <a:t> </a:t>
            </a:r>
            <a:r>
              <a:rPr lang="es-ES" sz="3200" i="1" dirty="0" err="1">
                <a:solidFill>
                  <a:schemeClr val="bg1">
                    <a:lumMod val="75000"/>
                    <a:lumOff val="25000"/>
                  </a:schemeClr>
                </a:solidFill>
                <a:ea typeface="+mj-lt"/>
                <a:cs typeface="+mj-lt"/>
              </a:rPr>
              <a:t>Programme</a:t>
            </a:r>
            <a:r>
              <a:rPr lang="es-ES" sz="3200" i="1" dirty="0">
                <a:solidFill>
                  <a:schemeClr val="bg1">
                    <a:lumMod val="75000"/>
                    <a:lumOff val="25000"/>
                  </a:schemeClr>
                </a:solidFill>
                <a:ea typeface="+mj-lt"/>
                <a:cs typeface="+mj-lt"/>
              </a:rPr>
              <a:t> </a:t>
            </a:r>
            <a:r>
              <a:rPr lang="es-ES" sz="3200" i="1" dirty="0" err="1">
                <a:solidFill>
                  <a:schemeClr val="bg1">
                    <a:lumMod val="75000"/>
                    <a:lumOff val="25000"/>
                  </a:schemeClr>
                </a:solidFill>
                <a:ea typeface="+mj-lt"/>
                <a:cs typeface="+mj-lt"/>
              </a:rPr>
              <a:t>Early</a:t>
            </a:r>
            <a:r>
              <a:rPr lang="es-ES" sz="3200" i="1" dirty="0">
                <a:solidFill>
                  <a:schemeClr val="bg1">
                    <a:lumMod val="75000"/>
                    <a:lumOff val="25000"/>
                  </a:schemeClr>
                </a:solidFill>
                <a:ea typeface="+mj-lt"/>
                <a:cs typeface="+mj-lt"/>
              </a:rPr>
              <a:t> CT Score</a:t>
            </a:r>
            <a:endParaRPr lang="es-ES" sz="3200" dirty="0">
              <a:solidFill>
                <a:schemeClr val="bg1">
                  <a:lumMod val="75000"/>
                  <a:lumOff val="25000"/>
                </a:schemeClr>
              </a:solidFill>
              <a:ea typeface="+mj-lt"/>
              <a:cs typeface="+mj-lt"/>
            </a:endParaRPr>
          </a:p>
        </p:txBody>
      </p:sp>
      <p:pic>
        <p:nvPicPr>
          <p:cNvPr id="4" name="Imagen 4" descr="Diagrama, Texto&#10;&#10;Descripción generada automáticamente">
            <a:extLst>
              <a:ext uri="{FF2B5EF4-FFF2-40B4-BE49-F238E27FC236}">
                <a16:creationId xmlns:a16="http://schemas.microsoft.com/office/drawing/2014/main" id="{89B89CE6-B4EF-44C2-BD50-8D8EDBED8159}"/>
              </a:ext>
            </a:extLst>
          </p:cNvPr>
          <p:cNvPicPr>
            <a:picLocks noChangeAspect="1"/>
          </p:cNvPicPr>
          <p:nvPr/>
        </p:nvPicPr>
        <p:blipFill>
          <a:blip r:embed="rId3"/>
          <a:stretch>
            <a:fillRect/>
          </a:stretch>
        </p:blipFill>
        <p:spPr>
          <a:xfrm>
            <a:off x="3387307" y="-1533"/>
            <a:ext cx="8494141" cy="6415367"/>
          </a:xfrm>
          <a:prstGeom prst="rect">
            <a:avLst/>
          </a:prstGeom>
        </p:spPr>
      </p:pic>
    </p:spTree>
    <p:extLst>
      <p:ext uri="{BB962C8B-B14F-4D97-AF65-F5344CB8AC3E}">
        <p14:creationId xmlns:p14="http://schemas.microsoft.com/office/powerpoint/2010/main" val="32650823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0</Words>
  <Application>Microsoft Office PowerPoint</Application>
  <PresentationFormat>Panorámica</PresentationFormat>
  <Paragraphs>0</Paragraphs>
  <Slides>35</Slides>
  <Notes>4</Notes>
  <HiddenSlides>6</HiddenSlides>
  <MMClips>0</MMClips>
  <ScaleCrop>false</ScaleCrop>
  <HeadingPairs>
    <vt:vector size="4" baseType="variant">
      <vt:variant>
        <vt:lpstr>Tema</vt:lpstr>
      </vt:variant>
      <vt:variant>
        <vt:i4>3</vt:i4>
      </vt:variant>
      <vt:variant>
        <vt:lpstr>Títulos de diapositiva</vt:lpstr>
      </vt:variant>
      <vt:variant>
        <vt:i4>35</vt:i4>
      </vt:variant>
    </vt:vector>
  </HeadingPairs>
  <TitlesOfParts>
    <vt:vector size="38" baseType="lpstr">
      <vt:lpstr>Retrospect</vt:lpstr>
      <vt:lpstr>Tema de Office</vt:lpstr>
      <vt:lpstr>Tema de Office</vt:lpstr>
      <vt:lpstr>STROKE Presentación  de caso clínico </vt:lpstr>
      <vt:lpstr>Presentación de PowerPoint</vt:lpstr>
      <vt:lpstr>Presentación de PowerPoint</vt:lpstr>
      <vt:lpstr>ANTECEDENTES MÉDICOS / MEDICACIÓN HABITUAL </vt:lpstr>
      <vt:lpstr>ATENCIÓN MÉDICA</vt:lpstr>
      <vt:lpstr>Se solicita laboratorio (perfil stroke)  </vt:lpstr>
      <vt:lpstr>Se solicita TC de cráneo sin contaste + eventual  angioTC  Se informa NIHSS (4) y tiempo de evolución (5:30hs aprox) </vt:lpstr>
      <vt:lpstr>Presentación de PowerPoint</vt:lpstr>
      <vt:lpstr>Presentación de PowerPoint</vt:lpstr>
      <vt:lpstr>AngioTC</vt:lpstr>
      <vt:lpstr>CONDUCTA</vt:lpstr>
      <vt:lpstr>Internación en clínica médica</vt:lpstr>
      <vt:lpstr>Internación en clínica médica </vt:lpstr>
      <vt:lpstr>Presentación de PowerPoint</vt:lpstr>
      <vt:lpstr>VENTANA TERAPÉUTICA </vt:lpstr>
      <vt:lpstr>BREVE RECUERDO ANATÓMICO</vt:lpstr>
      <vt:lpstr>Presentación de PowerPoint</vt:lpstr>
      <vt:lpstr>Presentación de PowerPoint</vt:lpstr>
      <vt:lpstr>Presentación de PowerPoint</vt:lpstr>
      <vt:lpstr>Presentación de PowerPoint</vt:lpstr>
      <vt:lpstr>Presentación de PowerPoint</vt:lpstr>
      <vt:lpstr>Presentación de PowerPoint</vt:lpstr>
      <vt:lpstr>SEGMENTOS ACM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ESCALA NIHSS   Predicción obstrucción proximal circulación anterior &gt; 15ptos S 90 % E 88%  </vt:lpstr>
      <vt:lpstr>Presentación de PowerPoint</vt:lpstr>
      <vt:lpstr>ESCALA RACE  (Útil para predicción de obstrucción proximal de  la circulación anterior –&gt;  &gt;5ptos     S 85%   E  69% </vt:lpstr>
      <vt:lpstr>ASPECTS  Alberta Stroke Protocol Programme Early CT Score</vt:lpstr>
      <vt:lpstr>ASPECTS  Alberta Stroke Protocol Programme Early CT Score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
  <cp:revision>1472</cp:revision>
  <dcterms:created xsi:type="dcterms:W3CDTF">2021-04-19T01:56:33Z</dcterms:created>
  <dcterms:modified xsi:type="dcterms:W3CDTF">2021-04-23T05:26:29Z</dcterms:modified>
</cp:coreProperties>
</file>