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55"/>
  </p:notesMasterIdLst>
  <p:handoutMasterIdLst>
    <p:handoutMasterId r:id="rId56"/>
  </p:handoutMasterIdLst>
  <p:sldIdLst>
    <p:sldId id="332" r:id="rId2"/>
    <p:sldId id="257" r:id="rId3"/>
    <p:sldId id="258" r:id="rId4"/>
    <p:sldId id="281" r:id="rId5"/>
    <p:sldId id="270" r:id="rId6"/>
    <p:sldId id="296" r:id="rId7"/>
    <p:sldId id="315" r:id="rId8"/>
    <p:sldId id="312" r:id="rId9"/>
    <p:sldId id="335" r:id="rId10"/>
    <p:sldId id="269" r:id="rId11"/>
    <p:sldId id="271" r:id="rId12"/>
    <p:sldId id="260" r:id="rId13"/>
    <p:sldId id="316" r:id="rId14"/>
    <p:sldId id="278" r:id="rId15"/>
    <p:sldId id="311" r:id="rId16"/>
    <p:sldId id="259" r:id="rId17"/>
    <p:sldId id="282" r:id="rId18"/>
    <p:sldId id="313" r:id="rId19"/>
    <p:sldId id="279" r:id="rId20"/>
    <p:sldId id="266" r:id="rId21"/>
    <p:sldId id="299" r:id="rId22"/>
    <p:sldId id="284" r:id="rId23"/>
    <p:sldId id="283" r:id="rId24"/>
    <p:sldId id="323" r:id="rId25"/>
    <p:sldId id="322" r:id="rId26"/>
    <p:sldId id="263" r:id="rId27"/>
    <p:sldId id="298" r:id="rId28"/>
    <p:sldId id="324" r:id="rId29"/>
    <p:sldId id="300" r:id="rId30"/>
    <p:sldId id="301" r:id="rId31"/>
    <p:sldId id="310" r:id="rId32"/>
    <p:sldId id="325" r:id="rId33"/>
    <p:sldId id="326" r:id="rId34"/>
    <p:sldId id="303" r:id="rId35"/>
    <p:sldId id="317" r:id="rId36"/>
    <p:sldId id="275" r:id="rId37"/>
    <p:sldId id="327" r:id="rId38"/>
    <p:sldId id="329" r:id="rId39"/>
    <p:sldId id="330" r:id="rId40"/>
    <p:sldId id="328" r:id="rId41"/>
    <p:sldId id="320" r:id="rId42"/>
    <p:sldId id="273" r:id="rId43"/>
    <p:sldId id="309" r:id="rId44"/>
    <p:sldId id="308" r:id="rId45"/>
    <p:sldId id="304" r:id="rId46"/>
    <p:sldId id="305" r:id="rId47"/>
    <p:sldId id="331" r:id="rId48"/>
    <p:sldId id="307" r:id="rId49"/>
    <p:sldId id="319" r:id="rId50"/>
    <p:sldId id="285" r:id="rId51"/>
    <p:sldId id="294" r:id="rId52"/>
    <p:sldId id="286" r:id="rId53"/>
    <p:sldId id="334" r:id="rId54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AAD8F8-445A-4D7A-A67B-698AE5AC5ED3}" v="2483" dt="2021-11-22T17:27:26.031"/>
    <p1510:client id="{9D30C29A-4721-4DD2-86DF-95CD1A51D2F9}" v="2649" dt="2021-11-15T01:22:28.182"/>
    <p1510:client id="{B67EACD1-56A3-4121-B5C1-869E729EE491}" v="173" dt="2021-11-15T23:32:49.704"/>
    <p1510:client id="{C003A774-48C2-4757-91F7-1AFD64573C4A}" v="560" dt="2021-11-19T20:44:01.398"/>
    <p1510:client id="{DABAAC38-3219-4CF1-B501-3E1ACDC20004}" v="536" dt="2021-11-19T23:45:13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418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32183D-83EA-4245-9435-8B7C73E2E0A9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791961E-EEE0-4395-BC12-3022D30BC471}">
      <dgm:prSet/>
      <dgm:spPr/>
      <dgm:t>
        <a:bodyPr/>
        <a:lstStyle/>
        <a:p>
          <a:pPr rtl="0"/>
          <a:r>
            <a:rPr lang="es-ES">
              <a:latin typeface="Rockwell Condensed" panose="02060603050405020104"/>
            </a:rPr>
            <a:t>Análisis del RITMO </a:t>
          </a:r>
          <a:endParaRPr lang="es-ES"/>
        </a:p>
      </dgm:t>
    </dgm:pt>
    <dgm:pt modelId="{B5E4D548-3874-4008-8FDA-8E04ABE483B2}" type="parTrans" cxnId="{5B3AACB3-8849-41E9-BCA2-E787830D8939}">
      <dgm:prSet/>
      <dgm:spPr/>
      <dgm:t>
        <a:bodyPr/>
        <a:lstStyle/>
        <a:p>
          <a:endParaRPr lang="en-US"/>
        </a:p>
      </dgm:t>
    </dgm:pt>
    <dgm:pt modelId="{F4EE666B-6C5C-4C27-853B-9E75708604B4}" type="sibTrans" cxnId="{5B3AACB3-8849-41E9-BCA2-E787830D8939}">
      <dgm:prSet/>
      <dgm:spPr/>
      <dgm:t>
        <a:bodyPr/>
        <a:lstStyle/>
        <a:p>
          <a:endParaRPr lang="en-US"/>
        </a:p>
      </dgm:t>
    </dgm:pt>
    <dgm:pt modelId="{AB0CE5B9-BB10-43C4-99F3-0D8B69F61F14}">
      <dgm:prSet/>
      <dgm:spPr/>
      <dgm:t>
        <a:bodyPr/>
        <a:lstStyle/>
        <a:p>
          <a:pPr rtl="0"/>
          <a:r>
            <a:rPr lang="es-ES">
              <a:latin typeface="Rockwell Condensed" panose="02060603050405020104"/>
            </a:rPr>
            <a:t>Cálculo de FRECUENCIA</a:t>
          </a:r>
          <a:endParaRPr lang="en-US"/>
        </a:p>
      </dgm:t>
    </dgm:pt>
    <dgm:pt modelId="{E02D0A65-9AE8-4F78-9427-544B4E9085B4}" type="parTrans" cxnId="{7E82A265-D5EF-451D-92C7-42D043D83EAC}">
      <dgm:prSet/>
      <dgm:spPr/>
      <dgm:t>
        <a:bodyPr/>
        <a:lstStyle/>
        <a:p>
          <a:endParaRPr lang="en-US"/>
        </a:p>
      </dgm:t>
    </dgm:pt>
    <dgm:pt modelId="{6308271B-BAD0-495C-A1FC-4D6F0E3F29D1}" type="sibTrans" cxnId="{7E82A265-D5EF-451D-92C7-42D043D83EAC}">
      <dgm:prSet/>
      <dgm:spPr/>
      <dgm:t>
        <a:bodyPr/>
        <a:lstStyle/>
        <a:p>
          <a:endParaRPr lang="en-US"/>
        </a:p>
      </dgm:t>
    </dgm:pt>
    <dgm:pt modelId="{F75D5896-30CE-42BE-B6E8-76595F9B77D2}">
      <dgm:prSet phldr="0"/>
      <dgm:spPr/>
      <dgm:t>
        <a:bodyPr/>
        <a:lstStyle/>
        <a:p>
          <a:pPr rtl="0"/>
          <a:r>
            <a:rPr lang="es-ES" dirty="0">
              <a:latin typeface="Rockwell Condensed" panose="02060603050405020104"/>
            </a:rPr>
            <a:t>Identificación del EJE ELÉCTRICO DEL QRS </a:t>
          </a:r>
          <a:endParaRPr lang="es-ES" dirty="0"/>
        </a:p>
      </dgm:t>
    </dgm:pt>
    <dgm:pt modelId="{130207B5-49E2-41FA-8859-B4BE417F5F12}" type="parTrans" cxnId="{EFD1DF87-E032-4079-9EC2-681EB091930C}">
      <dgm:prSet/>
      <dgm:spPr/>
      <dgm:t>
        <a:bodyPr/>
        <a:lstStyle/>
        <a:p>
          <a:endParaRPr lang="en-US"/>
        </a:p>
      </dgm:t>
    </dgm:pt>
    <dgm:pt modelId="{D7834CDE-ABDF-4C42-A268-789918FC5ED1}" type="sibTrans" cxnId="{EFD1DF87-E032-4079-9EC2-681EB091930C}">
      <dgm:prSet/>
      <dgm:spPr/>
      <dgm:t>
        <a:bodyPr/>
        <a:lstStyle/>
        <a:p>
          <a:endParaRPr lang="en-US"/>
        </a:p>
      </dgm:t>
    </dgm:pt>
    <dgm:pt modelId="{1ECE92FE-8413-47F6-9B18-8C7017DD5FC8}">
      <dgm:prSet/>
      <dgm:spPr/>
      <dgm:t>
        <a:bodyPr/>
        <a:lstStyle/>
        <a:p>
          <a:pPr rtl="0"/>
          <a:r>
            <a:rPr lang="en-US">
              <a:latin typeface="Rockwell Condensed" panose="02060603050405020104"/>
            </a:rPr>
            <a:t>Análisis de la morfología, duración y amplitud de cada segmento, intervalo  y onda.</a:t>
          </a:r>
          <a:r>
            <a:rPr lang="en-US" dirty="0">
              <a:latin typeface="Rockwell Condensed" panose="02060603050405020104"/>
            </a:rPr>
            <a:t> </a:t>
          </a:r>
          <a:endParaRPr lang="en-US" dirty="0"/>
        </a:p>
      </dgm:t>
    </dgm:pt>
    <dgm:pt modelId="{FFEF832F-E377-420D-AEEE-3E00F1F6521B}" type="parTrans" cxnId="{CEF26C27-08F2-419A-B226-22342B26312C}">
      <dgm:prSet/>
      <dgm:spPr/>
      <dgm:t>
        <a:bodyPr/>
        <a:lstStyle/>
        <a:p>
          <a:endParaRPr lang="en-US"/>
        </a:p>
      </dgm:t>
    </dgm:pt>
    <dgm:pt modelId="{F5E70825-A89F-426E-B78A-D6EE068B9942}" type="sibTrans" cxnId="{CEF26C27-08F2-419A-B226-22342B26312C}">
      <dgm:prSet/>
      <dgm:spPr/>
      <dgm:t>
        <a:bodyPr/>
        <a:lstStyle/>
        <a:p>
          <a:endParaRPr lang="en-US"/>
        </a:p>
      </dgm:t>
    </dgm:pt>
    <dgm:pt modelId="{0B7B47CB-1BF0-4D60-965C-7FADB418ACD3}">
      <dgm:prSet/>
      <dgm:spPr/>
      <dgm:t>
        <a:bodyPr/>
        <a:lstStyle/>
        <a:p>
          <a:pPr rtl="0"/>
          <a:r>
            <a:rPr lang="es-ES">
              <a:latin typeface="Rockwell Condensed" panose="02060603050405020104"/>
            </a:rPr>
            <a:t>Isquemia- Infarto</a:t>
          </a:r>
          <a:r>
            <a:rPr lang="es-ES" dirty="0">
              <a:latin typeface="Rockwell Condensed" panose="02060603050405020104"/>
            </a:rPr>
            <a:t> </a:t>
          </a:r>
          <a:endParaRPr lang="en-US" dirty="0"/>
        </a:p>
      </dgm:t>
    </dgm:pt>
    <dgm:pt modelId="{CB9CC180-F01C-4BF0-9449-D107A8F70F19}" type="parTrans" cxnId="{94D74851-D53A-47A5-90EB-7CF8A4CD5413}">
      <dgm:prSet/>
      <dgm:spPr/>
      <dgm:t>
        <a:bodyPr/>
        <a:lstStyle/>
        <a:p>
          <a:endParaRPr lang="en-US"/>
        </a:p>
      </dgm:t>
    </dgm:pt>
    <dgm:pt modelId="{83BF3CD6-4189-46BD-8755-564299DCCDD8}" type="sibTrans" cxnId="{94D74851-D53A-47A5-90EB-7CF8A4CD5413}">
      <dgm:prSet/>
      <dgm:spPr/>
      <dgm:t>
        <a:bodyPr/>
        <a:lstStyle/>
        <a:p>
          <a:endParaRPr lang="en-US"/>
        </a:p>
      </dgm:t>
    </dgm:pt>
    <dgm:pt modelId="{3FF9F906-0D7A-4782-ACAE-64A937ACE98D}" type="pres">
      <dgm:prSet presAssocID="{1632183D-83EA-4245-9435-8B7C73E2E0A9}" presName="vert0" presStyleCnt="0">
        <dgm:presLayoutVars>
          <dgm:dir/>
          <dgm:animOne val="branch"/>
          <dgm:animLvl val="lvl"/>
        </dgm:presLayoutVars>
      </dgm:prSet>
      <dgm:spPr/>
    </dgm:pt>
    <dgm:pt modelId="{633F9FB5-68DD-43F6-8E48-350F2C0AFF61}" type="pres">
      <dgm:prSet presAssocID="{C791961E-EEE0-4395-BC12-3022D30BC471}" presName="thickLine" presStyleLbl="alignNode1" presStyleIdx="0" presStyleCnt="5"/>
      <dgm:spPr/>
    </dgm:pt>
    <dgm:pt modelId="{19EB9B32-C081-4799-BFEA-BDCEFF4E8325}" type="pres">
      <dgm:prSet presAssocID="{C791961E-EEE0-4395-BC12-3022D30BC471}" presName="horz1" presStyleCnt="0"/>
      <dgm:spPr/>
    </dgm:pt>
    <dgm:pt modelId="{D07D6731-6B16-4D70-865E-A819D8C9A17A}" type="pres">
      <dgm:prSet presAssocID="{C791961E-EEE0-4395-BC12-3022D30BC471}" presName="tx1" presStyleLbl="revTx" presStyleIdx="0" presStyleCnt="5"/>
      <dgm:spPr/>
    </dgm:pt>
    <dgm:pt modelId="{E07D5E5B-A94B-4C6A-8FF2-496481B5E258}" type="pres">
      <dgm:prSet presAssocID="{C791961E-EEE0-4395-BC12-3022D30BC471}" presName="vert1" presStyleCnt="0"/>
      <dgm:spPr/>
    </dgm:pt>
    <dgm:pt modelId="{475C08AB-1F79-4183-A210-F93BC7D6487C}" type="pres">
      <dgm:prSet presAssocID="{AB0CE5B9-BB10-43C4-99F3-0D8B69F61F14}" presName="thickLine" presStyleLbl="alignNode1" presStyleIdx="1" presStyleCnt="5"/>
      <dgm:spPr/>
    </dgm:pt>
    <dgm:pt modelId="{1554E9A9-4999-4511-9987-CE853104F8AE}" type="pres">
      <dgm:prSet presAssocID="{AB0CE5B9-BB10-43C4-99F3-0D8B69F61F14}" presName="horz1" presStyleCnt="0"/>
      <dgm:spPr/>
    </dgm:pt>
    <dgm:pt modelId="{622E723A-FE35-44F4-A1CD-7F680D168996}" type="pres">
      <dgm:prSet presAssocID="{AB0CE5B9-BB10-43C4-99F3-0D8B69F61F14}" presName="tx1" presStyleLbl="revTx" presStyleIdx="1" presStyleCnt="5"/>
      <dgm:spPr/>
    </dgm:pt>
    <dgm:pt modelId="{9ECBE369-2DA2-4846-9A87-F46933CC35EA}" type="pres">
      <dgm:prSet presAssocID="{AB0CE5B9-BB10-43C4-99F3-0D8B69F61F14}" presName="vert1" presStyleCnt="0"/>
      <dgm:spPr/>
    </dgm:pt>
    <dgm:pt modelId="{1DC7AE45-1F84-4A69-8101-1447933BA40C}" type="pres">
      <dgm:prSet presAssocID="{F75D5896-30CE-42BE-B6E8-76595F9B77D2}" presName="thickLine" presStyleLbl="alignNode1" presStyleIdx="2" presStyleCnt="5"/>
      <dgm:spPr/>
    </dgm:pt>
    <dgm:pt modelId="{A1459551-0CC6-4E2D-8909-0D4A4117E935}" type="pres">
      <dgm:prSet presAssocID="{F75D5896-30CE-42BE-B6E8-76595F9B77D2}" presName="horz1" presStyleCnt="0"/>
      <dgm:spPr/>
    </dgm:pt>
    <dgm:pt modelId="{652994BC-FEB7-4F49-840F-95BD68316DA5}" type="pres">
      <dgm:prSet presAssocID="{F75D5896-30CE-42BE-B6E8-76595F9B77D2}" presName="tx1" presStyleLbl="revTx" presStyleIdx="2" presStyleCnt="5"/>
      <dgm:spPr/>
    </dgm:pt>
    <dgm:pt modelId="{B37C1A49-9A67-4AFE-B4E9-3FF9F6564CE4}" type="pres">
      <dgm:prSet presAssocID="{F75D5896-30CE-42BE-B6E8-76595F9B77D2}" presName="vert1" presStyleCnt="0"/>
      <dgm:spPr/>
    </dgm:pt>
    <dgm:pt modelId="{2DDB2776-AD5C-4769-8AC5-3F6B46440CE2}" type="pres">
      <dgm:prSet presAssocID="{1ECE92FE-8413-47F6-9B18-8C7017DD5FC8}" presName="thickLine" presStyleLbl="alignNode1" presStyleIdx="3" presStyleCnt="5"/>
      <dgm:spPr/>
    </dgm:pt>
    <dgm:pt modelId="{5C8EED98-DEC3-4052-9564-B9C0EFC45F5B}" type="pres">
      <dgm:prSet presAssocID="{1ECE92FE-8413-47F6-9B18-8C7017DD5FC8}" presName="horz1" presStyleCnt="0"/>
      <dgm:spPr/>
    </dgm:pt>
    <dgm:pt modelId="{3035BB5B-8DEC-4E07-BD63-0A0B4C3FA388}" type="pres">
      <dgm:prSet presAssocID="{1ECE92FE-8413-47F6-9B18-8C7017DD5FC8}" presName="tx1" presStyleLbl="revTx" presStyleIdx="3" presStyleCnt="5"/>
      <dgm:spPr/>
    </dgm:pt>
    <dgm:pt modelId="{5607B05F-C143-4D88-963D-37113FB3A445}" type="pres">
      <dgm:prSet presAssocID="{1ECE92FE-8413-47F6-9B18-8C7017DD5FC8}" presName="vert1" presStyleCnt="0"/>
      <dgm:spPr/>
    </dgm:pt>
    <dgm:pt modelId="{F055666F-166B-4A37-A125-59BBE335C589}" type="pres">
      <dgm:prSet presAssocID="{0B7B47CB-1BF0-4D60-965C-7FADB418ACD3}" presName="thickLine" presStyleLbl="alignNode1" presStyleIdx="4" presStyleCnt="5"/>
      <dgm:spPr/>
    </dgm:pt>
    <dgm:pt modelId="{B7FA14B7-4112-4226-B7CF-4A342CE5994C}" type="pres">
      <dgm:prSet presAssocID="{0B7B47CB-1BF0-4D60-965C-7FADB418ACD3}" presName="horz1" presStyleCnt="0"/>
      <dgm:spPr/>
    </dgm:pt>
    <dgm:pt modelId="{AEC16A29-D21D-4E84-9D5E-03F7F55D494A}" type="pres">
      <dgm:prSet presAssocID="{0B7B47CB-1BF0-4D60-965C-7FADB418ACD3}" presName="tx1" presStyleLbl="revTx" presStyleIdx="4" presStyleCnt="5"/>
      <dgm:spPr/>
    </dgm:pt>
    <dgm:pt modelId="{954963B3-1814-4755-90AD-B5DE0B2756DC}" type="pres">
      <dgm:prSet presAssocID="{0B7B47CB-1BF0-4D60-965C-7FADB418ACD3}" presName="vert1" presStyleCnt="0"/>
      <dgm:spPr/>
    </dgm:pt>
  </dgm:ptLst>
  <dgm:cxnLst>
    <dgm:cxn modelId="{F20BD315-D671-402F-B11C-D788EA52711C}" type="presOf" srcId="{0B7B47CB-1BF0-4D60-965C-7FADB418ACD3}" destId="{AEC16A29-D21D-4E84-9D5E-03F7F55D494A}" srcOrd="0" destOrd="0" presId="urn:microsoft.com/office/officeart/2008/layout/LinedList"/>
    <dgm:cxn modelId="{36599C1C-D601-431E-B28E-1F3F81532580}" type="presOf" srcId="{1632183D-83EA-4245-9435-8B7C73E2E0A9}" destId="{3FF9F906-0D7A-4782-ACAE-64A937ACE98D}" srcOrd="0" destOrd="0" presId="urn:microsoft.com/office/officeart/2008/layout/LinedList"/>
    <dgm:cxn modelId="{CEF26C27-08F2-419A-B226-22342B26312C}" srcId="{1632183D-83EA-4245-9435-8B7C73E2E0A9}" destId="{1ECE92FE-8413-47F6-9B18-8C7017DD5FC8}" srcOrd="3" destOrd="0" parTransId="{FFEF832F-E377-420D-AEEE-3E00F1F6521B}" sibTransId="{F5E70825-A89F-426E-B78A-D6EE068B9942}"/>
    <dgm:cxn modelId="{DDDA112D-8651-4CFE-97C5-552E226A125B}" type="presOf" srcId="{F75D5896-30CE-42BE-B6E8-76595F9B77D2}" destId="{652994BC-FEB7-4F49-840F-95BD68316DA5}" srcOrd="0" destOrd="0" presId="urn:microsoft.com/office/officeart/2008/layout/LinedList"/>
    <dgm:cxn modelId="{CE725E5E-1F05-4CC3-9EC9-42D453031B23}" type="presOf" srcId="{1ECE92FE-8413-47F6-9B18-8C7017DD5FC8}" destId="{3035BB5B-8DEC-4E07-BD63-0A0B4C3FA388}" srcOrd="0" destOrd="0" presId="urn:microsoft.com/office/officeart/2008/layout/LinedList"/>
    <dgm:cxn modelId="{7E82A265-D5EF-451D-92C7-42D043D83EAC}" srcId="{1632183D-83EA-4245-9435-8B7C73E2E0A9}" destId="{AB0CE5B9-BB10-43C4-99F3-0D8B69F61F14}" srcOrd="1" destOrd="0" parTransId="{E02D0A65-9AE8-4F78-9427-544B4E9085B4}" sibTransId="{6308271B-BAD0-495C-A1FC-4D6F0E3F29D1}"/>
    <dgm:cxn modelId="{94D74851-D53A-47A5-90EB-7CF8A4CD5413}" srcId="{1632183D-83EA-4245-9435-8B7C73E2E0A9}" destId="{0B7B47CB-1BF0-4D60-965C-7FADB418ACD3}" srcOrd="4" destOrd="0" parTransId="{CB9CC180-F01C-4BF0-9449-D107A8F70F19}" sibTransId="{83BF3CD6-4189-46BD-8755-564299DCCDD8}"/>
    <dgm:cxn modelId="{71A71D7D-D3E5-4370-9CB6-25E93E4B3570}" type="presOf" srcId="{C791961E-EEE0-4395-BC12-3022D30BC471}" destId="{D07D6731-6B16-4D70-865E-A819D8C9A17A}" srcOrd="0" destOrd="0" presId="urn:microsoft.com/office/officeart/2008/layout/LinedList"/>
    <dgm:cxn modelId="{CBFB1881-4657-48AA-8C76-9D935A8C2BEE}" type="presOf" srcId="{AB0CE5B9-BB10-43C4-99F3-0D8B69F61F14}" destId="{622E723A-FE35-44F4-A1CD-7F680D168996}" srcOrd="0" destOrd="0" presId="urn:microsoft.com/office/officeart/2008/layout/LinedList"/>
    <dgm:cxn modelId="{EFD1DF87-E032-4079-9EC2-681EB091930C}" srcId="{1632183D-83EA-4245-9435-8B7C73E2E0A9}" destId="{F75D5896-30CE-42BE-B6E8-76595F9B77D2}" srcOrd="2" destOrd="0" parTransId="{130207B5-49E2-41FA-8859-B4BE417F5F12}" sibTransId="{D7834CDE-ABDF-4C42-A268-789918FC5ED1}"/>
    <dgm:cxn modelId="{5B3AACB3-8849-41E9-BCA2-E787830D8939}" srcId="{1632183D-83EA-4245-9435-8B7C73E2E0A9}" destId="{C791961E-EEE0-4395-BC12-3022D30BC471}" srcOrd="0" destOrd="0" parTransId="{B5E4D548-3874-4008-8FDA-8E04ABE483B2}" sibTransId="{F4EE666B-6C5C-4C27-853B-9E75708604B4}"/>
    <dgm:cxn modelId="{ADFDD854-2909-4239-AA8C-35D535607C85}" type="presParOf" srcId="{3FF9F906-0D7A-4782-ACAE-64A937ACE98D}" destId="{633F9FB5-68DD-43F6-8E48-350F2C0AFF61}" srcOrd="0" destOrd="0" presId="urn:microsoft.com/office/officeart/2008/layout/LinedList"/>
    <dgm:cxn modelId="{84B0CD43-7173-4BA1-A3CC-2F8F465E58CC}" type="presParOf" srcId="{3FF9F906-0D7A-4782-ACAE-64A937ACE98D}" destId="{19EB9B32-C081-4799-BFEA-BDCEFF4E8325}" srcOrd="1" destOrd="0" presId="urn:microsoft.com/office/officeart/2008/layout/LinedList"/>
    <dgm:cxn modelId="{A3CAB701-DE46-4BD8-8409-350AC0751320}" type="presParOf" srcId="{19EB9B32-C081-4799-BFEA-BDCEFF4E8325}" destId="{D07D6731-6B16-4D70-865E-A819D8C9A17A}" srcOrd="0" destOrd="0" presId="urn:microsoft.com/office/officeart/2008/layout/LinedList"/>
    <dgm:cxn modelId="{E567917F-EBD3-4B1F-9125-6E07D53A0734}" type="presParOf" srcId="{19EB9B32-C081-4799-BFEA-BDCEFF4E8325}" destId="{E07D5E5B-A94B-4C6A-8FF2-496481B5E258}" srcOrd="1" destOrd="0" presId="urn:microsoft.com/office/officeart/2008/layout/LinedList"/>
    <dgm:cxn modelId="{7BA00457-3F55-493C-8B45-C800757DC3AE}" type="presParOf" srcId="{3FF9F906-0D7A-4782-ACAE-64A937ACE98D}" destId="{475C08AB-1F79-4183-A210-F93BC7D6487C}" srcOrd="2" destOrd="0" presId="urn:microsoft.com/office/officeart/2008/layout/LinedList"/>
    <dgm:cxn modelId="{C4E237BF-7901-4787-BAB4-0FD3B3CF448D}" type="presParOf" srcId="{3FF9F906-0D7A-4782-ACAE-64A937ACE98D}" destId="{1554E9A9-4999-4511-9987-CE853104F8AE}" srcOrd="3" destOrd="0" presId="urn:microsoft.com/office/officeart/2008/layout/LinedList"/>
    <dgm:cxn modelId="{3C87EA65-2D58-4E3C-8076-A22ADD40F622}" type="presParOf" srcId="{1554E9A9-4999-4511-9987-CE853104F8AE}" destId="{622E723A-FE35-44F4-A1CD-7F680D168996}" srcOrd="0" destOrd="0" presId="urn:microsoft.com/office/officeart/2008/layout/LinedList"/>
    <dgm:cxn modelId="{E027B530-F2A8-42D1-9235-6160699F3E0C}" type="presParOf" srcId="{1554E9A9-4999-4511-9987-CE853104F8AE}" destId="{9ECBE369-2DA2-4846-9A87-F46933CC35EA}" srcOrd="1" destOrd="0" presId="urn:microsoft.com/office/officeart/2008/layout/LinedList"/>
    <dgm:cxn modelId="{69C5EFAB-BB89-426E-8DC3-CFCE74074F96}" type="presParOf" srcId="{3FF9F906-0D7A-4782-ACAE-64A937ACE98D}" destId="{1DC7AE45-1F84-4A69-8101-1447933BA40C}" srcOrd="4" destOrd="0" presId="urn:microsoft.com/office/officeart/2008/layout/LinedList"/>
    <dgm:cxn modelId="{B09892D8-18FB-42DC-8515-FDCA3131457C}" type="presParOf" srcId="{3FF9F906-0D7A-4782-ACAE-64A937ACE98D}" destId="{A1459551-0CC6-4E2D-8909-0D4A4117E935}" srcOrd="5" destOrd="0" presId="urn:microsoft.com/office/officeart/2008/layout/LinedList"/>
    <dgm:cxn modelId="{34B77370-0E86-4EE4-8AE5-E366266D56DA}" type="presParOf" srcId="{A1459551-0CC6-4E2D-8909-0D4A4117E935}" destId="{652994BC-FEB7-4F49-840F-95BD68316DA5}" srcOrd="0" destOrd="0" presId="urn:microsoft.com/office/officeart/2008/layout/LinedList"/>
    <dgm:cxn modelId="{11107899-C40E-4059-9644-7B29A77666CF}" type="presParOf" srcId="{A1459551-0CC6-4E2D-8909-0D4A4117E935}" destId="{B37C1A49-9A67-4AFE-B4E9-3FF9F6564CE4}" srcOrd="1" destOrd="0" presId="urn:microsoft.com/office/officeart/2008/layout/LinedList"/>
    <dgm:cxn modelId="{97DD64A7-DE29-42BE-B8FB-8D6E6FF7FC3B}" type="presParOf" srcId="{3FF9F906-0D7A-4782-ACAE-64A937ACE98D}" destId="{2DDB2776-AD5C-4769-8AC5-3F6B46440CE2}" srcOrd="6" destOrd="0" presId="urn:microsoft.com/office/officeart/2008/layout/LinedList"/>
    <dgm:cxn modelId="{EE8DD125-D20E-42A0-8B3B-A7244622A7E6}" type="presParOf" srcId="{3FF9F906-0D7A-4782-ACAE-64A937ACE98D}" destId="{5C8EED98-DEC3-4052-9564-B9C0EFC45F5B}" srcOrd="7" destOrd="0" presId="urn:microsoft.com/office/officeart/2008/layout/LinedList"/>
    <dgm:cxn modelId="{D527A168-FAD7-4EAA-8085-6C243D3743B2}" type="presParOf" srcId="{5C8EED98-DEC3-4052-9564-B9C0EFC45F5B}" destId="{3035BB5B-8DEC-4E07-BD63-0A0B4C3FA388}" srcOrd="0" destOrd="0" presId="urn:microsoft.com/office/officeart/2008/layout/LinedList"/>
    <dgm:cxn modelId="{4B9BA863-4218-400F-A59A-8C00BEB4B43C}" type="presParOf" srcId="{5C8EED98-DEC3-4052-9564-B9C0EFC45F5B}" destId="{5607B05F-C143-4D88-963D-37113FB3A445}" srcOrd="1" destOrd="0" presId="urn:microsoft.com/office/officeart/2008/layout/LinedList"/>
    <dgm:cxn modelId="{6B465A76-17CB-4847-96FD-C5738D95EA9B}" type="presParOf" srcId="{3FF9F906-0D7A-4782-ACAE-64A937ACE98D}" destId="{F055666F-166B-4A37-A125-59BBE335C589}" srcOrd="8" destOrd="0" presId="urn:microsoft.com/office/officeart/2008/layout/LinedList"/>
    <dgm:cxn modelId="{FFA99A2F-3176-40F3-A6F0-C39CCE12E3BD}" type="presParOf" srcId="{3FF9F906-0D7A-4782-ACAE-64A937ACE98D}" destId="{B7FA14B7-4112-4226-B7CF-4A342CE5994C}" srcOrd="9" destOrd="0" presId="urn:microsoft.com/office/officeart/2008/layout/LinedList"/>
    <dgm:cxn modelId="{6DC2B80D-A6D9-41DA-9F50-614A941AD37E}" type="presParOf" srcId="{B7FA14B7-4112-4226-B7CF-4A342CE5994C}" destId="{AEC16A29-D21D-4E84-9D5E-03F7F55D494A}" srcOrd="0" destOrd="0" presId="urn:microsoft.com/office/officeart/2008/layout/LinedList"/>
    <dgm:cxn modelId="{29BBEA67-CF20-4BD5-9468-031D1CCEF9FA}" type="presParOf" srcId="{B7FA14B7-4112-4226-B7CF-4A342CE5994C}" destId="{954963B3-1814-4755-90AD-B5DE0B2756D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F9FB5-68DD-43F6-8E48-350F2C0AFF61}">
      <dsp:nvSpPr>
        <dsp:cNvPr id="0" name=""/>
        <dsp:cNvSpPr/>
      </dsp:nvSpPr>
      <dsp:spPr>
        <a:xfrm>
          <a:off x="0" y="441"/>
          <a:ext cx="10058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7D6731-6B16-4D70-865E-A819D8C9A17A}">
      <dsp:nvSpPr>
        <dsp:cNvPr id="0" name=""/>
        <dsp:cNvSpPr/>
      </dsp:nvSpPr>
      <dsp:spPr>
        <a:xfrm>
          <a:off x="0" y="441"/>
          <a:ext cx="10058399" cy="723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>
              <a:latin typeface="Rockwell Condensed" panose="02060603050405020104"/>
            </a:rPr>
            <a:t>Análisis del RITMO </a:t>
          </a:r>
          <a:endParaRPr lang="es-ES" sz="2800" kern="1200"/>
        </a:p>
      </dsp:txBody>
      <dsp:txXfrm>
        <a:off x="0" y="441"/>
        <a:ext cx="10058399" cy="723392"/>
      </dsp:txXfrm>
    </dsp:sp>
    <dsp:sp modelId="{475C08AB-1F79-4183-A210-F93BC7D6487C}">
      <dsp:nvSpPr>
        <dsp:cNvPr id="0" name=""/>
        <dsp:cNvSpPr/>
      </dsp:nvSpPr>
      <dsp:spPr>
        <a:xfrm>
          <a:off x="0" y="723833"/>
          <a:ext cx="10058399" cy="0"/>
        </a:xfrm>
        <a:prstGeom prst="line">
          <a:avLst/>
        </a:prstGeom>
        <a:solidFill>
          <a:schemeClr val="accent5">
            <a:hueOff val="-5330780"/>
            <a:satOff val="3030"/>
            <a:lumOff val="-2500"/>
            <a:alphaOff val="0"/>
          </a:schemeClr>
        </a:solidFill>
        <a:ln w="12700" cap="flat" cmpd="sng" algn="ctr">
          <a:solidFill>
            <a:schemeClr val="accent5">
              <a:hueOff val="-5330780"/>
              <a:satOff val="3030"/>
              <a:lumOff val="-25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2E723A-FE35-44F4-A1CD-7F680D168996}">
      <dsp:nvSpPr>
        <dsp:cNvPr id="0" name=""/>
        <dsp:cNvSpPr/>
      </dsp:nvSpPr>
      <dsp:spPr>
        <a:xfrm>
          <a:off x="0" y="723833"/>
          <a:ext cx="10058399" cy="723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>
              <a:latin typeface="Rockwell Condensed" panose="02060603050405020104"/>
            </a:rPr>
            <a:t>Cálculo de FRECUENCIA</a:t>
          </a:r>
          <a:endParaRPr lang="en-US" sz="2800" kern="1200"/>
        </a:p>
      </dsp:txBody>
      <dsp:txXfrm>
        <a:off x="0" y="723833"/>
        <a:ext cx="10058399" cy="723392"/>
      </dsp:txXfrm>
    </dsp:sp>
    <dsp:sp modelId="{1DC7AE45-1F84-4A69-8101-1447933BA40C}">
      <dsp:nvSpPr>
        <dsp:cNvPr id="0" name=""/>
        <dsp:cNvSpPr/>
      </dsp:nvSpPr>
      <dsp:spPr>
        <a:xfrm>
          <a:off x="0" y="1447226"/>
          <a:ext cx="10058399" cy="0"/>
        </a:xfrm>
        <a:prstGeom prst="line">
          <a:avLst/>
        </a:prstGeom>
        <a:solidFill>
          <a:schemeClr val="accent5">
            <a:hueOff val="-10661560"/>
            <a:satOff val="6060"/>
            <a:lumOff val="-5000"/>
            <a:alphaOff val="0"/>
          </a:schemeClr>
        </a:solidFill>
        <a:ln w="12700" cap="flat" cmpd="sng" algn="ctr">
          <a:solidFill>
            <a:schemeClr val="accent5">
              <a:hueOff val="-10661560"/>
              <a:satOff val="6060"/>
              <a:lumOff val="-50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2994BC-FEB7-4F49-840F-95BD68316DA5}">
      <dsp:nvSpPr>
        <dsp:cNvPr id="0" name=""/>
        <dsp:cNvSpPr/>
      </dsp:nvSpPr>
      <dsp:spPr>
        <a:xfrm>
          <a:off x="0" y="1447226"/>
          <a:ext cx="10058399" cy="723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latin typeface="Rockwell Condensed" panose="02060603050405020104"/>
            </a:rPr>
            <a:t>Identificación del EJE ELÉCTRICO DEL QRS </a:t>
          </a:r>
          <a:endParaRPr lang="es-ES" sz="2800" kern="1200" dirty="0"/>
        </a:p>
      </dsp:txBody>
      <dsp:txXfrm>
        <a:off x="0" y="1447226"/>
        <a:ext cx="10058399" cy="723392"/>
      </dsp:txXfrm>
    </dsp:sp>
    <dsp:sp modelId="{2DDB2776-AD5C-4769-8AC5-3F6B46440CE2}">
      <dsp:nvSpPr>
        <dsp:cNvPr id="0" name=""/>
        <dsp:cNvSpPr/>
      </dsp:nvSpPr>
      <dsp:spPr>
        <a:xfrm>
          <a:off x="0" y="2170618"/>
          <a:ext cx="10058399" cy="0"/>
        </a:xfrm>
        <a:prstGeom prst="line">
          <a:avLst/>
        </a:prstGeom>
        <a:solidFill>
          <a:schemeClr val="accent5">
            <a:hueOff val="-15992340"/>
            <a:satOff val="9089"/>
            <a:lumOff val="-7500"/>
            <a:alphaOff val="0"/>
          </a:schemeClr>
        </a:solidFill>
        <a:ln w="12700" cap="flat" cmpd="sng" algn="ctr">
          <a:solidFill>
            <a:schemeClr val="accent5">
              <a:hueOff val="-15992340"/>
              <a:satOff val="9089"/>
              <a:lumOff val="-75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35BB5B-8DEC-4E07-BD63-0A0B4C3FA388}">
      <dsp:nvSpPr>
        <dsp:cNvPr id="0" name=""/>
        <dsp:cNvSpPr/>
      </dsp:nvSpPr>
      <dsp:spPr>
        <a:xfrm>
          <a:off x="0" y="2170618"/>
          <a:ext cx="10058399" cy="723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Rockwell Condensed" panose="02060603050405020104"/>
            </a:rPr>
            <a:t>Análisis de la morfología, duración y amplitud de cada segmento, intervalo  y onda.</a:t>
          </a:r>
          <a:r>
            <a:rPr lang="en-US" sz="2800" kern="1200" dirty="0">
              <a:latin typeface="Rockwell Condensed" panose="02060603050405020104"/>
            </a:rPr>
            <a:t> </a:t>
          </a:r>
          <a:endParaRPr lang="en-US" sz="2800" kern="1200" dirty="0"/>
        </a:p>
      </dsp:txBody>
      <dsp:txXfrm>
        <a:off x="0" y="2170618"/>
        <a:ext cx="10058399" cy="723392"/>
      </dsp:txXfrm>
    </dsp:sp>
    <dsp:sp modelId="{F055666F-166B-4A37-A125-59BBE335C589}">
      <dsp:nvSpPr>
        <dsp:cNvPr id="0" name=""/>
        <dsp:cNvSpPr/>
      </dsp:nvSpPr>
      <dsp:spPr>
        <a:xfrm>
          <a:off x="0" y="2894011"/>
          <a:ext cx="10058399" cy="0"/>
        </a:xfrm>
        <a:prstGeom prst="line">
          <a:avLst/>
        </a:prstGeom>
        <a:solidFill>
          <a:schemeClr val="accent5">
            <a:hueOff val="-21323121"/>
            <a:satOff val="12119"/>
            <a:lumOff val="-10000"/>
            <a:alphaOff val="0"/>
          </a:schemeClr>
        </a:solidFill>
        <a:ln w="12700" cap="flat" cmpd="sng" algn="ctr">
          <a:solidFill>
            <a:schemeClr val="accent5">
              <a:hueOff val="-21323121"/>
              <a:satOff val="12119"/>
              <a:lumOff val="-100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16A29-D21D-4E84-9D5E-03F7F55D494A}">
      <dsp:nvSpPr>
        <dsp:cNvPr id="0" name=""/>
        <dsp:cNvSpPr/>
      </dsp:nvSpPr>
      <dsp:spPr>
        <a:xfrm>
          <a:off x="0" y="2894011"/>
          <a:ext cx="10058399" cy="723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>
              <a:latin typeface="Rockwell Condensed" panose="02060603050405020104"/>
            </a:rPr>
            <a:t>Isquemia- Infarto</a:t>
          </a:r>
          <a:r>
            <a:rPr lang="es-ES" sz="2800" kern="1200" dirty="0">
              <a:latin typeface="Rockwell Condensed" panose="02060603050405020104"/>
            </a:rPr>
            <a:t> </a:t>
          </a:r>
          <a:endParaRPr lang="en-US" sz="2800" kern="1200" dirty="0"/>
        </a:p>
      </dsp:txBody>
      <dsp:txXfrm>
        <a:off x="0" y="2894011"/>
        <a:ext cx="10058399" cy="723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96220A2-3719-4C88-BEC6-D85464DD00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5FE7F27-2662-43F6-B052-8899EDE03B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6F8C3-AA81-4E15-877A-9FD96AB82D17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DD079AF-5F4C-4691-899B-98C7B0BD90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5F8AE69-314E-47C5-A1F7-0FFB0373867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4BF42-734C-4FC5-8C2C-167BCC6750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26294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3FA5B-05DC-473C-8C97-F3293A49B41A}" type="datetimeFigureOut">
              <a:rPr lang="es-ES" noProof="0" smtClean="0"/>
              <a:t>22/11/2021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1D3E8-ADE8-4E11-B73D-9565CAA5C054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5316045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41D3E8-ADE8-4E11-B73D-9565CAA5C05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267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Puede</a:t>
            </a:r>
            <a:r>
              <a:rPr lang="en-US" dirty="0"/>
              <a:t> </a:t>
            </a:r>
            <a:r>
              <a:rPr lang="en-US" dirty="0" err="1"/>
              <a:t>aumentarse</a:t>
            </a:r>
            <a:r>
              <a:rPr lang="en-US" dirty="0"/>
              <a:t> la </a:t>
            </a:r>
            <a:r>
              <a:rPr lang="en-US" dirty="0" err="1"/>
              <a:t>velocidad</a:t>
            </a:r>
            <a:r>
              <a:rPr lang="en-US" dirty="0"/>
              <a:t> del </a:t>
            </a:r>
            <a:r>
              <a:rPr lang="en-US" dirty="0" err="1"/>
              <a:t>papel</a:t>
            </a:r>
            <a:r>
              <a:rPr lang="en-US" dirty="0"/>
              <a:t> (para </a:t>
            </a:r>
            <a:r>
              <a:rPr lang="en-US" dirty="0" err="1"/>
              <a:t>ver</a:t>
            </a:r>
            <a:r>
              <a:rPr lang="en-US" dirty="0"/>
              <a:t> </a:t>
            </a:r>
            <a:r>
              <a:rPr lang="en-US" dirty="0" err="1"/>
              <a:t>trastornos</a:t>
            </a:r>
            <a:r>
              <a:rPr lang="en-US" dirty="0"/>
              <a:t> </a:t>
            </a:r>
            <a:r>
              <a:rPr lang="en-US" dirty="0" err="1"/>
              <a:t>en</a:t>
            </a:r>
            <a:r>
              <a:rPr lang="en-US" dirty="0"/>
              <a:t> las </a:t>
            </a:r>
            <a:r>
              <a:rPr lang="en-US" dirty="0" err="1"/>
              <a:t>ondas</a:t>
            </a:r>
            <a:r>
              <a:rPr lang="en-US" dirty="0"/>
              <a:t>), o </a:t>
            </a:r>
            <a:r>
              <a:rPr lang="en-US" dirty="0" err="1"/>
              <a:t>disminuirla</a:t>
            </a:r>
            <a:r>
              <a:rPr lang="en-US" dirty="0"/>
              <a:t> (para </a:t>
            </a:r>
            <a:r>
              <a:rPr lang="en-US" dirty="0" err="1"/>
              <a:t>alteraciones</a:t>
            </a:r>
            <a:r>
              <a:rPr lang="en-US" dirty="0"/>
              <a:t> del </a:t>
            </a:r>
            <a:r>
              <a:rPr lang="en-US" dirty="0" err="1"/>
              <a:t>ritmo</a:t>
            </a:r>
            <a:r>
              <a:rPr lang="en-US" dirty="0"/>
              <a:t>), o </a:t>
            </a:r>
            <a:r>
              <a:rPr lang="en-US" dirty="0" err="1"/>
              <a:t>aumentar</a:t>
            </a:r>
            <a:r>
              <a:rPr lang="en-US" dirty="0"/>
              <a:t> la </a:t>
            </a:r>
            <a:r>
              <a:rPr lang="en-US" dirty="0" err="1"/>
              <a:t>amplitud</a:t>
            </a:r>
            <a:r>
              <a:rPr lang="en-US" dirty="0"/>
              <a:t> (</a:t>
            </a:r>
            <a:r>
              <a:rPr lang="en-US" dirty="0" err="1"/>
              <a:t>si</a:t>
            </a:r>
            <a:r>
              <a:rPr lang="en-US" dirty="0"/>
              <a:t> hay </a:t>
            </a:r>
            <a:r>
              <a:rPr lang="en-US" dirty="0" err="1"/>
              <a:t>microvoltaje</a:t>
            </a:r>
            <a:r>
              <a:rPr lang="en-US" dirty="0"/>
              <a:t>) o </a:t>
            </a:r>
            <a:r>
              <a:rPr lang="en-US" dirty="0" err="1"/>
              <a:t>disminuirla</a:t>
            </a:r>
            <a:r>
              <a:rPr lang="en-US" dirty="0"/>
              <a:t> (</a:t>
            </a:r>
            <a:r>
              <a:rPr lang="en-US" dirty="0" err="1"/>
              <a:t>complejos</a:t>
            </a:r>
            <a:r>
              <a:rPr lang="en-US" dirty="0"/>
              <a:t> QRS </a:t>
            </a:r>
            <a:r>
              <a:rPr lang="en-US" dirty="0" err="1"/>
              <a:t>demasiado</a:t>
            </a:r>
            <a:r>
              <a:rPr lang="en-US" dirty="0"/>
              <a:t> altos)</a:t>
            </a:r>
            <a:endParaRPr lang="es-ES" dirty="0">
              <a:cs typeface="Calibri" panose="020F0502020204030204"/>
            </a:endParaRPr>
          </a:p>
          <a:p>
            <a:endParaRPr lang="en-US" dirty="0">
              <a:cs typeface="Calibri"/>
            </a:endParaRP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s-ES" b="1" dirty="0"/>
              <a:t>EJE VERTICAL</a:t>
            </a:r>
            <a:endParaRPr lang="en-US" dirty="0"/>
          </a:p>
          <a:p>
            <a:pPr algn="just">
              <a:lnSpc>
                <a:spcPct val="90000"/>
              </a:lnSpc>
              <a:spcBef>
                <a:spcPts val="1200"/>
              </a:spcBef>
            </a:pPr>
            <a:r>
              <a:rPr lang="es-ES" dirty="0"/>
              <a:t>Mide la amplitud de la corriente eléctrica del corazón y se da en milivoltios. </a:t>
            </a:r>
            <a:br>
              <a:rPr lang="es-ES" dirty="0"/>
            </a:br>
            <a:r>
              <a:rPr lang="es-ES" dirty="0"/>
              <a:t>Por norma, 10 mm de altura equivalen a 1 </a:t>
            </a:r>
            <a:r>
              <a:rPr lang="es-ES" dirty="0" err="1"/>
              <a:t>mV</a:t>
            </a:r>
            <a:r>
              <a:rPr lang="es-ES" dirty="0"/>
              <a:t>. </a:t>
            </a:r>
            <a:br>
              <a:rPr lang="es-ES" dirty="0"/>
            </a:br>
            <a:r>
              <a:rPr lang="es-ES" dirty="0"/>
              <a:t>1mm altura del papel equivale a 0 .1 </a:t>
            </a:r>
            <a:r>
              <a:rPr lang="es-ES" dirty="0" err="1"/>
              <a:t>mV</a:t>
            </a:r>
            <a:r>
              <a:rPr lang="es-ES" dirty="0"/>
              <a:t> y </a:t>
            </a:r>
            <a:r>
              <a:rPr lang="es-ES" dirty="0" err="1"/>
              <a:t>cadade</a:t>
            </a:r>
            <a:r>
              <a:rPr lang="es-ES" dirty="0"/>
              <a:t> cuadro grande de 5mm a 0.5 </a:t>
            </a:r>
            <a:r>
              <a:rPr lang="es-ES" dirty="0" err="1"/>
              <a:t>mV</a:t>
            </a:r>
            <a:r>
              <a:rPr lang="es-ES" dirty="0"/>
              <a:t>.</a:t>
            </a:r>
            <a:endParaRPr lang="en-US" dirty="0">
              <a:cs typeface="Calibri" panose="020F0502020204030204"/>
            </a:endParaRPr>
          </a:p>
          <a:p>
            <a:pPr algn="just">
              <a:lnSpc>
                <a:spcPct val="90000"/>
              </a:lnSpc>
              <a:spcBef>
                <a:spcPts val="1200"/>
              </a:spcBef>
            </a:pPr>
            <a:endParaRPr lang="es-ES" dirty="0">
              <a:cs typeface="Calibri"/>
            </a:endParaRPr>
          </a:p>
          <a:p>
            <a:pPr algn="just">
              <a:lnSpc>
                <a:spcPct val="90000"/>
              </a:lnSpc>
              <a:spcBef>
                <a:spcPts val="1200"/>
              </a:spcBef>
            </a:pPr>
            <a:r>
              <a:rPr lang="es-ES" b="1" dirty="0"/>
              <a:t>EJE HORIZONTAL: m</a:t>
            </a:r>
            <a:r>
              <a:rPr lang="es-ES" dirty="0"/>
              <a:t>ide el tiempo.</a:t>
            </a:r>
            <a:br>
              <a:rPr lang="es-ES" dirty="0">
                <a:cs typeface="+mn-lt"/>
              </a:rPr>
            </a:br>
            <a:r>
              <a:rPr lang="es-ES" dirty="0"/>
              <a:t> En un ECG estándar el papel corre a una velocidad de 25 mm/s, 1 mm horizontal equivale a 0.04 s y un cuadrado grande equivale a 0.20 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41D3E8-ADE8-4E11-B73D-9565CAA5C054}" type="slidenum">
              <a:rPr lang="es-ES" noProof="0" smtClean="0"/>
              <a:t>9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783434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Nódulo sinusal: ubicado entre la desembocadura de la VCS y la aurícula derecha. </a:t>
            </a:r>
            <a:br>
              <a:rPr lang="en-US" dirty="0">
                <a:cs typeface="+mn-lt"/>
              </a:rPr>
            </a:br>
            <a:r>
              <a:rPr lang="en-US">
                <a:cs typeface="Calibri"/>
              </a:rPr>
              <a:t>ES NUTRIDO POR LA ARTERIA DEL NÓDULO SINUSAL; rama de la coronaria derecha (55%) y de la circunfleja en los restantes. </a:t>
            </a:r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Inervación simpática y parasimpática. </a:t>
            </a:r>
          </a:p>
          <a:p>
            <a:r>
              <a:rPr lang="en-US">
                <a:cs typeface="Calibri"/>
              </a:rPr>
              <a:t>Nódulo AV: ubicado en la región inferior del tabiqure interauricular, irrigado por una rama de la arteria interventricular posterior, rama (90%) de la coronaria derecha y en el 10% restante de la circunfleja. Abundan fibras dependientes de CALCIO (respuesta y conducción lentas), lo que unido a su estructura laberíntica retrasa la conducción del estímulo (permite contracción de las aurículas antes de que se contraigan los ventrículos, optimizando el LLENADO VENTRICULAR -diastólico-).</a:t>
            </a:r>
            <a:endParaRPr lang="en-US">
              <a:cs typeface="+mn-lt"/>
            </a:endParaRPr>
          </a:p>
          <a:p>
            <a:r>
              <a:rPr lang="en-US" dirty="0">
                <a:cs typeface="Calibri"/>
              </a:rPr>
              <a:t>HAZ DE HIS: ubicado en la parte alta del tabique interventricular muscular. Se divide en rama derecha, que corre por el subendocardi odel VD, y rama izquierda. Rama derecha: delgada y larga, por lo que se compromete frecuentemente en corazones sanos. </a:t>
            </a:r>
            <a:br>
              <a:rPr lang="en-US" dirty="0">
                <a:cs typeface="+mn-lt"/>
              </a:rPr>
            </a:br>
            <a:r>
              <a:rPr lang="en-US">
                <a:cs typeface="Calibri"/>
              </a:rPr>
              <a:t>Rama izquierda: corta y gruesa; el bloqueo de esta rama casi siempre implica patología subyacente. 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41D3E8-ADE8-4E11-B73D-9565CAA5C054}" type="slidenum">
              <a:rPr lang="es-ES" noProof="0" smtClean="0"/>
              <a:t>11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521348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41D3E8-ADE8-4E11-B73D-9565CAA5C054}" type="slidenum">
              <a:rPr lang="es-ES" noProof="0" smtClean="0"/>
              <a:t>15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707740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NSA- HACES INTERNODALES- NODO AV- HAS DE HIS (rama derecha más fina y endocárdica, izquierda: anterior más fina y propensa a lesiones y posterior ) FIBRAS DE PURKINJE miocárdicas, con despolarización ventricular. 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41D3E8-ADE8-4E11-B73D-9565CAA5C054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64875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En jóvenes deportistas es normal encontrar 1mm de elevación (síndrome de repolarización precoz por vagotonismo)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41D3E8-ADE8-4E11-B73D-9565CAA5C054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81835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003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507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29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383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745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245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484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23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11/22/2021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718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719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60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286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4.jpe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2.wdp"/><Relationship Id="rId9" Type="http://schemas.microsoft.com/office/2007/relationships/diagramDrawing" Target="../diagrams/drawing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2.pn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y-ekg.com/metabolicas-drogas/hipercalcemia-ekg.html" TargetMode="External"/><Relationship Id="rId2" Type="http://schemas.openxmlformats.org/officeDocument/2006/relationships/hyperlink" Target="https://www.my-ekg.com/enfermedades/hipotermia-ekg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y-ekg.com/infarto-ekg/localizacion-arteria-infarto.html" TargetMode="External"/><Relationship Id="rId2" Type="http://schemas.openxmlformats.org/officeDocument/2006/relationships/hyperlink" Target="https://www.my-ekg.com/como-leer-ekg/segmento-st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hyperlink" Target="https://www.my-ekg.com/infarto-ekg/infarto-ekg.html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y-ekg.com/generalidades-ekg/derivaciones-cardiacas.html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8">
            <a:extLst>
              <a:ext uri="{FF2B5EF4-FFF2-40B4-BE49-F238E27FC236}">
                <a16:creationId xmlns:a16="http://schemas.microsoft.com/office/drawing/2014/main" id="{E8035907-EB9C-4E11-8A9B-D25B0AD8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3467" y="643467"/>
            <a:ext cx="6516241" cy="3849020"/>
          </a:xfrm>
        </p:spPr>
        <p:txBody>
          <a:bodyPr rtlCol="0" anchor="b">
            <a:normAutofit/>
          </a:bodyPr>
          <a:lstStyle/>
          <a:p>
            <a:pPr algn="r"/>
            <a:r>
              <a:rPr lang="es-ES" sz="8800"/>
              <a:t>TALLER ECG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43467" y="4653786"/>
            <a:ext cx="6485956" cy="109988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r"/>
            <a:r>
              <a:rPr lang="es-ES"/>
              <a:t>Belén De María  RMG SMA </a:t>
            </a:r>
          </a:p>
          <a:p>
            <a:pPr algn="r"/>
            <a:r>
              <a:rPr lang="es-ES"/>
              <a:t>Soledad </a:t>
            </a:r>
            <a:r>
              <a:rPr lang="es-ES" err="1"/>
              <a:t>Orazi</a:t>
            </a:r>
            <a:r>
              <a:rPr lang="es-ES"/>
              <a:t> (Cardióloga)</a:t>
            </a:r>
          </a:p>
          <a:p>
            <a:pPr algn="r"/>
            <a:r>
              <a:rPr lang="es-ES">
                <a:ea typeface="+mn-lt"/>
                <a:cs typeface="+mn-lt"/>
              </a:rPr>
              <a:t>Noviembre 2021</a:t>
            </a:r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D9C69FA7-0958-4ED9-A0DF-E87A0C13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702709" y="3388657"/>
            <a:ext cx="3657600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Imagen 7" descr="Diagrama&#10;&#10;Descripción generada automáticamente">
            <a:extLst>
              <a:ext uri="{FF2B5EF4-FFF2-40B4-BE49-F238E27FC236}">
                <a16:creationId xmlns:a16="http://schemas.microsoft.com/office/drawing/2014/main" id="{74F214CF-83E2-450B-8A2D-2A6030A0B3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419" r="9939" b="3"/>
          <a:stretch/>
        </p:blipFill>
        <p:spPr>
          <a:xfrm>
            <a:off x="7966237" y="1903298"/>
            <a:ext cx="3051400" cy="3051400"/>
          </a:xfrm>
          <a:custGeom>
            <a:avLst/>
            <a:gdLst/>
            <a:ahLst/>
            <a:cxnLst/>
            <a:rect l="l" t="t" r="r" b="b"/>
            <a:pathLst>
              <a:path w="3051400" h="3051400">
                <a:moveTo>
                  <a:pt x="1525700" y="171641"/>
                </a:moveTo>
                <a:cubicBezTo>
                  <a:pt x="2273526" y="171641"/>
                  <a:pt x="2879759" y="777874"/>
                  <a:pt x="2879759" y="1525700"/>
                </a:cubicBezTo>
                <a:cubicBezTo>
                  <a:pt x="2879759" y="2273526"/>
                  <a:pt x="2273526" y="2879759"/>
                  <a:pt x="1525700" y="2879759"/>
                </a:cubicBezTo>
                <a:cubicBezTo>
                  <a:pt x="777874" y="2879759"/>
                  <a:pt x="171641" y="2273526"/>
                  <a:pt x="171641" y="1525700"/>
                </a:cubicBezTo>
                <a:cubicBezTo>
                  <a:pt x="171641" y="777874"/>
                  <a:pt x="777874" y="171641"/>
                  <a:pt x="1525700" y="171641"/>
                </a:cubicBezTo>
                <a:close/>
                <a:moveTo>
                  <a:pt x="1525700" y="133499"/>
                </a:moveTo>
                <a:cubicBezTo>
                  <a:pt x="756809" y="133499"/>
                  <a:pt x="133499" y="756809"/>
                  <a:pt x="133499" y="1525700"/>
                </a:cubicBezTo>
                <a:cubicBezTo>
                  <a:pt x="133499" y="2294591"/>
                  <a:pt x="756809" y="2917901"/>
                  <a:pt x="1525700" y="2917901"/>
                </a:cubicBezTo>
                <a:cubicBezTo>
                  <a:pt x="2294591" y="2917901"/>
                  <a:pt x="2917901" y="2294591"/>
                  <a:pt x="2917901" y="1525700"/>
                </a:cubicBezTo>
                <a:cubicBezTo>
                  <a:pt x="2917901" y="756809"/>
                  <a:pt x="2294591" y="133499"/>
                  <a:pt x="1525700" y="133499"/>
                </a:cubicBezTo>
                <a:close/>
                <a:moveTo>
                  <a:pt x="1525700" y="0"/>
                </a:moveTo>
                <a:cubicBezTo>
                  <a:pt x="2368321" y="0"/>
                  <a:pt x="3051400" y="683079"/>
                  <a:pt x="3051400" y="1525700"/>
                </a:cubicBezTo>
                <a:cubicBezTo>
                  <a:pt x="3051400" y="2368321"/>
                  <a:pt x="2368321" y="3051400"/>
                  <a:pt x="1525700" y="3051400"/>
                </a:cubicBezTo>
                <a:cubicBezTo>
                  <a:pt x="683079" y="3051400"/>
                  <a:pt x="0" y="2368321"/>
                  <a:pt x="0" y="1525700"/>
                </a:cubicBezTo>
                <a:cubicBezTo>
                  <a:pt x="0" y="683079"/>
                  <a:pt x="683079" y="0"/>
                  <a:pt x="1525700" y="0"/>
                </a:cubicBezTo>
                <a:close/>
              </a:path>
            </a:pathLst>
          </a:custGeom>
        </p:spPr>
      </p:pic>
      <p:sp>
        <p:nvSpPr>
          <p:cNvPr id="18" name="Freeform: Shape 22">
            <a:extLst>
              <a:ext uri="{FF2B5EF4-FFF2-40B4-BE49-F238E27FC236}">
                <a16:creationId xmlns:a16="http://schemas.microsoft.com/office/drawing/2014/main" id="{F89E8A61-4429-4D20-ACFB-BA75A17B9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6237" y="1903298"/>
            <a:ext cx="3051400" cy="3051400"/>
          </a:xfrm>
          <a:custGeom>
            <a:avLst/>
            <a:gdLst>
              <a:gd name="connsiteX0" fmla="*/ 3657600 w 7315200"/>
              <a:gd name="connsiteY0" fmla="*/ 411480 h 7315200"/>
              <a:gd name="connsiteX1" fmla="*/ 6903720 w 7315200"/>
              <a:gd name="connsiteY1" fmla="*/ 3657600 h 7315200"/>
              <a:gd name="connsiteX2" fmla="*/ 3657600 w 7315200"/>
              <a:gd name="connsiteY2" fmla="*/ 6903720 h 7315200"/>
              <a:gd name="connsiteX3" fmla="*/ 411480 w 7315200"/>
              <a:gd name="connsiteY3" fmla="*/ 3657600 h 7315200"/>
              <a:gd name="connsiteX4" fmla="*/ 3657600 w 7315200"/>
              <a:gd name="connsiteY4" fmla="*/ 411480 h 7315200"/>
              <a:gd name="connsiteX5" fmla="*/ 3657600 w 7315200"/>
              <a:gd name="connsiteY5" fmla="*/ 320040 h 7315200"/>
              <a:gd name="connsiteX6" fmla="*/ 320040 w 7315200"/>
              <a:gd name="connsiteY6" fmla="*/ 3657600 h 7315200"/>
              <a:gd name="connsiteX7" fmla="*/ 3657600 w 7315200"/>
              <a:gd name="connsiteY7" fmla="*/ 6995160 h 7315200"/>
              <a:gd name="connsiteX8" fmla="*/ 6995160 w 7315200"/>
              <a:gd name="connsiteY8" fmla="*/ 3657600 h 7315200"/>
              <a:gd name="connsiteX9" fmla="*/ 3657600 w 7315200"/>
              <a:gd name="connsiteY9" fmla="*/ 320040 h 7315200"/>
              <a:gd name="connsiteX10" fmla="*/ 3657600 w 7315200"/>
              <a:gd name="connsiteY10" fmla="*/ 0 h 7315200"/>
              <a:gd name="connsiteX11" fmla="*/ 7315200 w 7315200"/>
              <a:gd name="connsiteY11" fmla="*/ 3657600 h 7315200"/>
              <a:gd name="connsiteX12" fmla="*/ 3657600 w 7315200"/>
              <a:gd name="connsiteY12" fmla="*/ 7315200 h 7315200"/>
              <a:gd name="connsiteX13" fmla="*/ 0 w 7315200"/>
              <a:gd name="connsiteY13" fmla="*/ 3657600 h 7315200"/>
              <a:gd name="connsiteX14" fmla="*/ 3657600 w 7315200"/>
              <a:gd name="connsiteY14" fmla="*/ 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15200" h="7315200">
                <a:moveTo>
                  <a:pt x="3657600" y="411480"/>
                </a:moveTo>
                <a:cubicBezTo>
                  <a:pt x="5450383" y="411480"/>
                  <a:pt x="6903720" y="1864817"/>
                  <a:pt x="6903720" y="3657600"/>
                </a:cubicBezTo>
                <a:cubicBezTo>
                  <a:pt x="6903720" y="5450383"/>
                  <a:pt x="5450383" y="6903720"/>
                  <a:pt x="3657600" y="6903720"/>
                </a:cubicBezTo>
                <a:cubicBezTo>
                  <a:pt x="1864817" y="6903720"/>
                  <a:pt x="411480" y="5450383"/>
                  <a:pt x="411480" y="3657600"/>
                </a:cubicBezTo>
                <a:cubicBezTo>
                  <a:pt x="411480" y="1864817"/>
                  <a:pt x="1864817" y="411480"/>
                  <a:pt x="3657600" y="411480"/>
                </a:cubicBezTo>
                <a:close/>
                <a:moveTo>
                  <a:pt x="3657600" y="320040"/>
                </a:moveTo>
                <a:cubicBezTo>
                  <a:pt x="1814317" y="320040"/>
                  <a:pt x="320040" y="1814317"/>
                  <a:pt x="320040" y="3657600"/>
                </a:cubicBezTo>
                <a:cubicBezTo>
                  <a:pt x="320040" y="5500883"/>
                  <a:pt x="1814317" y="6995160"/>
                  <a:pt x="3657600" y="6995160"/>
                </a:cubicBezTo>
                <a:cubicBezTo>
                  <a:pt x="5500883" y="6995160"/>
                  <a:pt x="6995160" y="5500883"/>
                  <a:pt x="6995160" y="3657600"/>
                </a:cubicBezTo>
                <a:cubicBezTo>
                  <a:pt x="6995160" y="1814317"/>
                  <a:pt x="5500883" y="320040"/>
                  <a:pt x="3657600" y="320040"/>
                </a:cubicBezTo>
                <a:close/>
                <a:moveTo>
                  <a:pt x="3657600" y="0"/>
                </a:moveTo>
                <a:cubicBezTo>
                  <a:pt x="5677637" y="0"/>
                  <a:pt x="7315200" y="1637563"/>
                  <a:pt x="7315200" y="3657600"/>
                </a:cubicBezTo>
                <a:cubicBezTo>
                  <a:pt x="7315200" y="5677637"/>
                  <a:pt x="5677637" y="7315200"/>
                  <a:pt x="3657600" y="7315200"/>
                </a:cubicBezTo>
                <a:cubicBezTo>
                  <a:pt x="1637563" y="7315200"/>
                  <a:pt x="0" y="5677637"/>
                  <a:pt x="0" y="3657600"/>
                </a:cubicBezTo>
                <a:cubicBezTo>
                  <a:pt x="0" y="1637563"/>
                  <a:pt x="1637563" y="0"/>
                  <a:pt x="3657600" y="0"/>
                </a:cubicBezTo>
                <a:close/>
              </a:path>
            </a:pathLst>
          </a:custGeom>
          <a:blipFill dpi="0" rotWithShape="1">
            <a:blip r:embed="rId6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959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05CA1-AB66-496E-8104-743F86621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Objetivos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BB82ED-AF79-491D-92DF-0BFE7462F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endParaRPr lang="es-ES" dirty="0"/>
          </a:p>
          <a:p>
            <a:pPr algn="just">
              <a:buClr>
                <a:srgbClr val="9E3611"/>
              </a:buClr>
            </a:pPr>
            <a:r>
              <a:rPr lang="es-ES" dirty="0">
                <a:ea typeface="+mn-lt"/>
                <a:cs typeface="+mn-lt"/>
              </a:rPr>
              <a:t>Adquirir las bases para la realización correcta de un ECG</a:t>
            </a:r>
          </a:p>
          <a:p>
            <a:pPr algn="just">
              <a:buClr>
                <a:srgbClr val="9E3611"/>
              </a:buClr>
            </a:pPr>
            <a:r>
              <a:rPr lang="es-ES" dirty="0"/>
              <a:t>Saber identificar un ECG normal</a:t>
            </a:r>
          </a:p>
          <a:p>
            <a:pPr algn="just">
              <a:buClr>
                <a:srgbClr val="9E3611"/>
              </a:buClr>
            </a:pPr>
            <a:r>
              <a:rPr lang="es-ES" dirty="0"/>
              <a:t>Aprender a implementar una sistemática de lectura para identificar anomalías en el electrocardiograma. </a:t>
            </a:r>
          </a:p>
        </p:txBody>
      </p:sp>
    </p:spTree>
    <p:extLst>
      <p:ext uri="{BB962C8B-B14F-4D97-AF65-F5344CB8AC3E}">
        <p14:creationId xmlns:p14="http://schemas.microsoft.com/office/powerpoint/2010/main" val="1651220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6FA2B99-73E6-4C39-A256-19D79CDC5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es-ES" sz="3000">
                <a:solidFill>
                  <a:srgbClr val="FFFFFF"/>
                </a:solidFill>
              </a:rPr>
              <a:t>ECG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7D7AFD-8232-4A04-9EC1-DA11275DF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es-ES" dirty="0"/>
              <a:t>Registro de la actividad eléctrica del corazón</a:t>
            </a:r>
            <a:endParaRPr lang="es-ES"/>
          </a:p>
          <a:p>
            <a:pPr algn="just">
              <a:buClr>
                <a:srgbClr val="9E3611"/>
              </a:buClr>
            </a:pPr>
            <a:r>
              <a:rPr lang="es-ES" dirty="0"/>
              <a:t>Método complementario: de la clínica al ECG. </a:t>
            </a:r>
          </a:p>
          <a:p>
            <a:pPr marL="0" indent="0">
              <a:buClr>
                <a:srgbClr val="9E3611"/>
              </a:buClr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8750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68883-50F7-4DCC-BA3D-2EA83187B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112" y="182708"/>
            <a:ext cx="10000891" cy="81859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z="3600"/>
              <a:t>UTILIDAD DIAGNÓSTICA </a:t>
            </a:r>
            <a:r>
              <a:rPr lang="es-ES" sz="3600" dirty="0">
                <a:latin typeface="Rockwell Condensed"/>
              </a:rPr>
              <a:t> </a:t>
            </a:r>
            <a:r>
              <a:rPr lang="es-ES" sz="2200">
                <a:latin typeface="Rockwell Condensed"/>
              </a:rPr>
              <a:t>(PARA QUÉ, A QUIÉN y cuándo)</a:t>
            </a:r>
            <a:r>
              <a:rPr lang="es-ES" sz="5300" dirty="0">
                <a:latin typeface="Rockwell Condensed"/>
              </a:rPr>
              <a:t>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3B3591-1095-4151-BE76-615C93DFB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12" y="1186881"/>
            <a:ext cx="10806022" cy="5445395"/>
          </a:xfrm>
          <a:solidFill>
            <a:srgbClr val="570A0A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b="1"/>
              <a:t>TRASTORNOS DE LA GENERACIÓN DEL ESTÍMULO: </a:t>
            </a:r>
            <a:r>
              <a:rPr lang="es-ES"/>
              <a:t>Extrasístoles, taquicardias (fibrilación, </a:t>
            </a:r>
            <a:r>
              <a:rPr lang="es-ES" dirty="0"/>
              <a:t>aleteo), bradicardias, etc. </a:t>
            </a:r>
            <a:endParaRPr lang="es-ES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b="1" dirty="0"/>
              <a:t>TRASTORNOS DE LA CONDUCCIÓN DEL ESTÍMULO: </a:t>
            </a:r>
            <a:r>
              <a:rPr lang="es-ES" dirty="0"/>
              <a:t>Bloqueos completos de rama, hemibloqueos, bloqueos AV, etc. </a:t>
            </a:r>
            <a:br>
              <a:rPr lang="es-ES" dirty="0"/>
            </a:br>
            <a:br>
              <a:rPr lang="es-ES" dirty="0"/>
            </a:br>
            <a:br>
              <a:rPr lang="es-ES" dirty="0"/>
            </a:br>
            <a:r>
              <a:rPr lang="es-ES" b="1"/>
              <a:t>LESIÓN MIOCÁRDICA Y PERICÁRDICA: </a:t>
            </a:r>
            <a:r>
              <a:rPr lang="es-ES">
                <a:ea typeface="+mn-lt"/>
                <a:cs typeface="+mn-lt"/>
              </a:rPr>
              <a:t>Cardiopatía isquémica, miocarditis, </a:t>
            </a:r>
            <a:r>
              <a:rPr lang="es-ES" dirty="0">
                <a:ea typeface="+mn-lt"/>
                <a:cs typeface="+mn-lt"/>
              </a:rPr>
              <a:t>pericarditis.</a:t>
            </a:r>
            <a:br>
              <a:rPr lang="es-ES" b="1" dirty="0"/>
            </a:br>
            <a:endParaRPr lang="es-ES" b="1" dirty="0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b="1"/>
              <a:t>ANOMALÍAS CAVITARIAS: </a:t>
            </a:r>
            <a:r>
              <a:rPr lang="es-ES"/>
              <a:t>Hipertrofias y agrandamientos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b="1"/>
              <a:t>TRASTORNOS ELECTROLÍTICOS: </a:t>
            </a:r>
            <a:r>
              <a:rPr lang="es-ES"/>
              <a:t> K+, Ca++ </a:t>
            </a:r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b="1"/>
              <a:t>ACCIÓN E INTOXICACIÓN POR FÁRMACOS: </a:t>
            </a:r>
            <a:r>
              <a:rPr lang="es-ES"/>
              <a:t>Digital, antiarrítmicos, fármacos que prolongan el QT. 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8120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4BBA7-E2E2-40F1-ABA7-0214CDA3C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079" y="531524"/>
            <a:ext cx="10058400" cy="1609344"/>
          </a:xfrm>
        </p:spPr>
        <p:txBody>
          <a:bodyPr>
            <a:normAutofit/>
          </a:bodyPr>
          <a:lstStyle/>
          <a:p>
            <a:r>
              <a:rPr lang="es-ES" sz="4000"/>
              <a:t>Lectura correcta ecg</a:t>
            </a:r>
            <a:endParaRPr lang="es-ES" sz="4000">
              <a:latin typeface="Rockwell Condensed"/>
            </a:endParaRPr>
          </a:p>
        </p:txBody>
      </p:sp>
      <p:pic>
        <p:nvPicPr>
          <p:cNvPr id="4" name="Imagen 4" descr="Texto&#10;&#10;Descripción generada automáticamente">
            <a:extLst>
              <a:ext uri="{FF2B5EF4-FFF2-40B4-BE49-F238E27FC236}">
                <a16:creationId xmlns:a16="http://schemas.microsoft.com/office/drawing/2014/main" id="{4F8E163A-F0E3-49C6-9984-38B9EFF32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379" b="-2466"/>
          <a:stretch/>
        </p:blipFill>
        <p:spPr>
          <a:xfrm>
            <a:off x="5790766" y="148171"/>
            <a:ext cx="5565609" cy="6577167"/>
          </a:xfr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DFD356-3B15-4648-98C0-0790CEC44A6D}"/>
              </a:ext>
            </a:extLst>
          </p:cNvPr>
          <p:cNvSpPr txBox="1"/>
          <p:nvPr/>
        </p:nvSpPr>
        <p:spPr>
          <a:xfrm>
            <a:off x="421161" y="1806978"/>
            <a:ext cx="5093344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dirty="0"/>
              <a:t>Verificar correcta colocación de electrodos </a:t>
            </a:r>
          </a:p>
          <a:p>
            <a:r>
              <a:rPr lang="es-ES" sz="2400" dirty="0"/>
              <a:t>Asegurar correcta posición del paciente, evitando movimientos e inspiraciones forzadas</a:t>
            </a:r>
          </a:p>
          <a:p>
            <a:endParaRPr lang="es-ES" sz="2400" dirty="0"/>
          </a:p>
          <a:p>
            <a:endParaRPr lang="es-ES" sz="1600" dirty="0"/>
          </a:p>
          <a:p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336761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F218F9-A2F1-4CD5-A630-73265572D194}"/>
              </a:ext>
            </a:extLst>
          </p:cNvPr>
          <p:cNvSpPr txBox="1"/>
          <p:nvPr/>
        </p:nvSpPr>
        <p:spPr>
          <a:xfrm>
            <a:off x="8156351" y="2121408"/>
            <a:ext cx="3544034" cy="405079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 dirty="0"/>
              <a:t>ECG DE 12 DERIVACIONES</a:t>
            </a:r>
            <a:br>
              <a:rPr lang="en-US" sz="1600" b="1" dirty="0"/>
            </a:br>
            <a:br>
              <a:rPr lang="en-US" sz="1600" b="1" dirty="0"/>
            </a:br>
            <a:r>
              <a:rPr lang="en-US" sz="1600" b="1" dirty="0"/>
              <a:t>6 </a:t>
            </a:r>
            <a:r>
              <a:rPr lang="en-US" sz="1600" b="1" dirty="0" err="1"/>
              <a:t>derivaciones</a:t>
            </a:r>
            <a:r>
              <a:rPr lang="en-US" sz="1600" b="1" dirty="0"/>
              <a:t>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plano</a:t>
            </a:r>
            <a:r>
              <a:rPr lang="en-US" sz="1600" b="1" dirty="0"/>
              <a:t> frontal o de los </a:t>
            </a:r>
            <a:r>
              <a:rPr lang="en-US" sz="1600" b="1" dirty="0" err="1"/>
              <a:t>miembros</a:t>
            </a:r>
            <a:r>
              <a:rPr lang="en-US" sz="1600" b="1" dirty="0"/>
              <a:t> </a:t>
            </a:r>
            <a:r>
              <a:rPr lang="en-US" sz="1600" dirty="0"/>
              <a:t> (I-II-III </a:t>
            </a:r>
            <a:r>
              <a:rPr lang="en-US" sz="1600" dirty="0" err="1"/>
              <a:t>bipolares</a:t>
            </a:r>
            <a:r>
              <a:rPr lang="en-US" sz="1600" dirty="0"/>
              <a:t> y </a:t>
            </a:r>
            <a:r>
              <a:rPr lang="en-US" sz="1600" dirty="0" err="1"/>
              <a:t>avF-aVL-aVR</a:t>
            </a:r>
            <a:r>
              <a:rPr lang="en-US" sz="1600" dirty="0"/>
              <a:t> </a:t>
            </a:r>
            <a:r>
              <a:rPr lang="en-US" sz="1600" dirty="0" err="1"/>
              <a:t>unipolares</a:t>
            </a:r>
            <a:r>
              <a:rPr lang="en-US" sz="1600" dirty="0"/>
              <a:t>) + </a:t>
            </a:r>
            <a:r>
              <a:rPr lang="en-US" sz="1600" b="1" dirty="0"/>
              <a:t>6 </a:t>
            </a:r>
            <a:r>
              <a:rPr lang="en-US" sz="1600" b="1" dirty="0" err="1"/>
              <a:t>derivaciones</a:t>
            </a:r>
            <a:r>
              <a:rPr lang="en-US" sz="1600" b="1" dirty="0"/>
              <a:t> </a:t>
            </a:r>
            <a:r>
              <a:rPr lang="en-US" sz="1600" b="1" dirty="0" err="1"/>
              <a:t>precordiales</a:t>
            </a:r>
            <a:r>
              <a:rPr lang="en-US" sz="1600" b="1" dirty="0"/>
              <a:t> </a:t>
            </a:r>
            <a:r>
              <a:rPr lang="en-US" sz="1600" dirty="0"/>
              <a:t> (V1-V6 </a:t>
            </a:r>
            <a:r>
              <a:rPr lang="en-US" sz="1600" dirty="0" err="1"/>
              <a:t>unipolares</a:t>
            </a:r>
            <a:r>
              <a:rPr lang="en-US" sz="1600" dirty="0"/>
              <a:t>).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160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b="1" dirty="0" err="1"/>
              <a:t>Derivaciones</a:t>
            </a:r>
            <a:r>
              <a:rPr lang="en-US" sz="1600" b="1" dirty="0"/>
              <a:t> </a:t>
            </a:r>
            <a:r>
              <a:rPr lang="en-US" sz="1600" b="1" dirty="0" err="1"/>
              <a:t>derechas</a:t>
            </a:r>
            <a:r>
              <a:rPr lang="en-US" sz="1600" b="1" dirty="0"/>
              <a:t>:</a:t>
            </a:r>
            <a:r>
              <a:rPr lang="en-US" sz="1600" dirty="0"/>
              <a:t> 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600" dirty="0"/>
              <a:t>V3R y V4R </a:t>
            </a:r>
            <a:r>
              <a:rPr lang="en-US" sz="1600" dirty="0" err="1"/>
              <a:t>en</a:t>
            </a:r>
            <a:r>
              <a:rPr lang="en-US" sz="1600" dirty="0"/>
              <a:t> la </a:t>
            </a:r>
            <a:r>
              <a:rPr lang="en-US" sz="1600" dirty="0" err="1"/>
              <a:t>misma</a:t>
            </a:r>
            <a:r>
              <a:rPr lang="en-US" sz="1600" dirty="0"/>
              <a:t> </a:t>
            </a:r>
            <a:r>
              <a:rPr lang="en-US" sz="1600" dirty="0" err="1"/>
              <a:t>posición</a:t>
            </a:r>
            <a:r>
              <a:rPr lang="en-US" sz="1600" dirty="0"/>
              <a:t> que V3 y V4 </a:t>
            </a:r>
            <a:r>
              <a:rPr lang="en-US" sz="1600" dirty="0" err="1"/>
              <a:t>pero</a:t>
            </a:r>
            <a:r>
              <a:rPr lang="en-US" sz="1600" dirty="0"/>
              <a:t> 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hemitórax</a:t>
            </a:r>
            <a:r>
              <a:rPr lang="en-US" sz="1600" dirty="0"/>
              <a:t> derecho. </a:t>
            </a:r>
            <a:br>
              <a:rPr lang="en-US" sz="1600" dirty="0"/>
            </a:br>
            <a:endParaRPr lang="en-US" sz="16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" name="Imagen 8" descr="Diagrama&#10;&#10;Descripción generada automáticamente">
            <a:extLst>
              <a:ext uri="{FF2B5EF4-FFF2-40B4-BE49-F238E27FC236}">
                <a16:creationId xmlns:a16="http://schemas.microsoft.com/office/drawing/2014/main" id="{912BF3B1-7072-4C92-806B-D9E3FD3C36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136" y="1276369"/>
            <a:ext cx="6337539" cy="502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15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1CF7CD-64E2-4282-B0DE-875A9CF5C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DERIVACIONES POSTERIORES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8B3DD1-6487-40B0-942D-D5FA3823B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V7 </a:t>
            </a:r>
            <a:r>
              <a:rPr lang="en-US">
                <a:ea typeface="+mn-lt"/>
                <a:cs typeface="+mn-lt"/>
              </a:rPr>
              <a:t>en el 5to EI y la </a:t>
            </a:r>
            <a:r>
              <a:rPr lang="en-US" err="1">
                <a:ea typeface="+mn-lt"/>
                <a:cs typeface="+mn-lt"/>
              </a:rPr>
              <a:t>línea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axilar</a:t>
            </a:r>
            <a:r>
              <a:rPr lang="en-US" dirty="0">
                <a:ea typeface="+mn-lt"/>
                <a:cs typeface="+mn-lt"/>
              </a:rPr>
              <a:t> posterior. </a:t>
            </a:r>
            <a:endParaRPr lang="es-ES" err="1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V8 en el 5to EI y la </a:t>
            </a:r>
            <a:r>
              <a:rPr lang="en-US" err="1">
                <a:ea typeface="+mn-lt"/>
                <a:cs typeface="+mn-lt"/>
              </a:rPr>
              <a:t>línea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escapular</a:t>
            </a:r>
            <a:r>
              <a:rPr lang="en-US" dirty="0">
                <a:ea typeface="+mn-lt"/>
                <a:cs typeface="+mn-lt"/>
              </a:rPr>
              <a:t> posterior </a:t>
            </a:r>
            <a:endParaRPr lang="es-E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V9 en el 5to EI </a:t>
            </a:r>
            <a:r>
              <a:rPr lang="en-US" dirty="0">
                <a:ea typeface="+mn-lt"/>
                <a:cs typeface="+mn-lt"/>
              </a:rPr>
              <a:t>y </a:t>
            </a:r>
            <a:r>
              <a:rPr lang="en-US" err="1">
                <a:ea typeface="+mn-lt"/>
                <a:cs typeface="+mn-lt"/>
              </a:rPr>
              <a:t>el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borde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izquierdo</a:t>
            </a:r>
            <a:r>
              <a:rPr lang="en-US" dirty="0">
                <a:ea typeface="+mn-lt"/>
                <a:cs typeface="+mn-lt"/>
              </a:rPr>
              <a:t> de la </a:t>
            </a:r>
            <a:r>
              <a:rPr lang="en-US" err="1">
                <a:ea typeface="+mn-lt"/>
                <a:cs typeface="+mn-lt"/>
              </a:rPr>
              <a:t>columna</a:t>
            </a:r>
            <a:endParaRPr lang="es-ES">
              <a:ea typeface="+mn-lt"/>
              <a:cs typeface="+mn-lt"/>
            </a:endParaRPr>
          </a:p>
          <a:p>
            <a:pPr>
              <a:buClr>
                <a:srgbClr val="9E3611"/>
              </a:buClr>
            </a:pPr>
            <a:endParaRPr lang="es-ES" dirty="0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B5036E62-BC64-4CD8-8307-111A81086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70" y="3703156"/>
            <a:ext cx="3720860" cy="234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06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382064-7882-4412-AE0E-84FE77443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/>
              <a:t>RELACIÓN DERIVACIONES CON ESTRUCTURAS CARDÍACAS 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FA7ED959-5C41-483C-9B47-A39976BDA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048" y="1816608"/>
            <a:ext cx="3546656" cy="44739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s-ES" dirty="0"/>
              <a:t>DI: cara lateral; imagen semejante a </a:t>
            </a:r>
            <a:r>
              <a:rPr lang="es-ES" err="1"/>
              <a:t>aVL</a:t>
            </a:r>
            <a:endParaRPr lang="es-ES"/>
          </a:p>
          <a:p>
            <a:pPr algn="just">
              <a:buClr>
                <a:srgbClr val="9E3611"/>
              </a:buClr>
            </a:pPr>
            <a:r>
              <a:rPr lang="es-ES" dirty="0"/>
              <a:t>DII – DIII: cara inferior, imagen semejante a </a:t>
            </a:r>
            <a:r>
              <a:rPr lang="es-ES"/>
              <a:t>aVF</a:t>
            </a:r>
            <a:endParaRPr lang="es-ES" dirty="0"/>
          </a:p>
          <a:p>
            <a:pPr algn="just">
              <a:buClr>
                <a:srgbClr val="9E3611"/>
              </a:buClr>
            </a:pPr>
            <a:r>
              <a:rPr lang="es-ES" dirty="0" err="1"/>
              <a:t>aVR</a:t>
            </a:r>
            <a:r>
              <a:rPr lang="es-ES" dirty="0"/>
              <a:t>: mira endocardio; ondas negativas ya que la despolarización se aleja del corazón. </a:t>
            </a:r>
          </a:p>
          <a:p>
            <a:pPr algn="just">
              <a:buClr>
                <a:srgbClr val="9E3611"/>
              </a:buClr>
            </a:pPr>
            <a:r>
              <a:rPr lang="es-ES" dirty="0"/>
              <a:t>AVL-</a:t>
            </a:r>
            <a:r>
              <a:rPr lang="es-ES" dirty="0" err="1"/>
              <a:t>aVF</a:t>
            </a:r>
            <a:r>
              <a:rPr lang="es-ES" dirty="0"/>
              <a:t>: se orienta hacia el VD, el VI o la zona intermedia según posición y rotación del corazón en la caja torácica. (Depende del hábito constitucional). </a:t>
            </a:r>
          </a:p>
        </p:txBody>
      </p:sp>
      <p:pic>
        <p:nvPicPr>
          <p:cNvPr id="11" name="Imagen 11" descr="Diagrama&#10;&#10;Descripción generada automáticamente">
            <a:extLst>
              <a:ext uri="{FF2B5EF4-FFF2-40B4-BE49-F238E27FC236}">
                <a16:creationId xmlns:a16="http://schemas.microsoft.com/office/drawing/2014/main" id="{0E795D45-053C-491B-A83B-327CFC2E1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872" y="1869034"/>
            <a:ext cx="5834331" cy="385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348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5C6820-70F7-41C4-8450-51016B38A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>
                <a:ea typeface="+mj-lt"/>
                <a:cs typeface="+mj-lt"/>
              </a:rPr>
              <a:t>RELACIÓN DERIVACIONES CON ESTRUCTURAS CARDÍACAS </a:t>
            </a:r>
            <a:endParaRPr lang="es-ES" sz="3600">
              <a:latin typeface="Rockwell Condensed"/>
              <a:ea typeface="+mj-lt"/>
              <a:cs typeface="+mj-lt"/>
            </a:endParaRPr>
          </a:p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910193-3EE7-4A44-99B2-EE168706C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07031"/>
            <a:ext cx="4825042" cy="40651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s-ES"/>
              <a:t>V1 – V2:  AD, epicardio del VD y superficie derecha del septum</a:t>
            </a:r>
          </a:p>
          <a:p>
            <a:pPr algn="just">
              <a:buClr>
                <a:srgbClr val="9E3611"/>
              </a:buClr>
            </a:pPr>
            <a:r>
              <a:rPr lang="es-ES"/>
              <a:t>V3 – V4: transicionales entre VD-VI. Miran la punta del corazón</a:t>
            </a:r>
          </a:p>
          <a:p>
            <a:pPr algn="just">
              <a:buClr>
                <a:srgbClr val="9E3611"/>
              </a:buClr>
            </a:pPr>
            <a:r>
              <a:rPr lang="es-ES"/>
              <a:t>V5-V6: próximas a AI; miran epicardio del VI y superficie izquierda del septum </a:t>
            </a:r>
            <a:endParaRPr lang="es-ES" dirty="0"/>
          </a:p>
        </p:txBody>
      </p:sp>
      <p:pic>
        <p:nvPicPr>
          <p:cNvPr id="5" name="Imagen 11" descr="Diagrama&#10;&#10;Descripción generada automáticamente">
            <a:extLst>
              <a:ext uri="{FF2B5EF4-FFF2-40B4-BE49-F238E27FC236}">
                <a16:creationId xmlns:a16="http://schemas.microsoft.com/office/drawing/2014/main" id="{0379F094-8BE9-42F8-82DB-502A0AD9F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814" y="1710883"/>
            <a:ext cx="4756030" cy="313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58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4143-61FA-418A-85B3-238174A5B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38447"/>
            <a:ext cx="9815444" cy="957779"/>
          </a:xfrm>
        </p:spPr>
        <p:txBody>
          <a:bodyPr>
            <a:normAutofit/>
          </a:bodyPr>
          <a:lstStyle/>
          <a:p>
            <a:r>
              <a:rPr lang="es-ES" sz="3600" dirty="0"/>
              <a:t>LECTURA CORRECTA DEL ECG </a:t>
            </a:r>
            <a:endParaRPr lang="es-ES" sz="3600" dirty="0"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F08A8D-02CD-43C2-A39D-0FD3A67CB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1186111"/>
            <a:ext cx="9917724" cy="12020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Verificar</a:t>
            </a:r>
            <a:r>
              <a:rPr lang="en-US" dirty="0"/>
              <a:t> la </a:t>
            </a:r>
            <a:r>
              <a:rPr lang="en-US" dirty="0" err="1"/>
              <a:t>velocidad</a:t>
            </a:r>
            <a:r>
              <a:rPr lang="en-US" dirty="0"/>
              <a:t> del </a:t>
            </a:r>
            <a:r>
              <a:rPr lang="en-US" dirty="0" err="1"/>
              <a:t>papel</a:t>
            </a:r>
            <a:r>
              <a:rPr lang="en-US" dirty="0"/>
              <a:t>;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análisis</a:t>
            </a:r>
            <a:r>
              <a:rPr lang="en-US" dirty="0"/>
              <a:t> de </a:t>
            </a:r>
            <a:r>
              <a:rPr lang="en-US" dirty="0" err="1"/>
              <a:t>ondas</a:t>
            </a:r>
            <a:r>
              <a:rPr lang="en-US" dirty="0"/>
              <a:t>, </a:t>
            </a:r>
            <a:r>
              <a:rPr lang="en-US" dirty="0" err="1"/>
              <a:t>segmentos</a:t>
            </a:r>
            <a:r>
              <a:rPr lang="en-US" dirty="0"/>
              <a:t> e </a:t>
            </a:r>
            <a:r>
              <a:rPr lang="en-US" dirty="0" err="1"/>
              <a:t>intervalos</a:t>
            </a:r>
            <a:r>
              <a:rPr lang="en-US" dirty="0"/>
              <a:t> sea </a:t>
            </a:r>
            <a:r>
              <a:rPr lang="en-US" dirty="0" err="1"/>
              <a:t>realiza</a:t>
            </a:r>
            <a:r>
              <a:rPr lang="en-US" dirty="0"/>
              <a:t>  a una </a:t>
            </a:r>
            <a:r>
              <a:rPr lang="en-US" dirty="0" err="1"/>
              <a:t>velocidad</a:t>
            </a:r>
            <a:r>
              <a:rPr lang="en-US" dirty="0"/>
              <a:t> </a:t>
            </a:r>
            <a:r>
              <a:rPr lang="en-US" dirty="0" err="1"/>
              <a:t>estándar</a:t>
            </a:r>
            <a:r>
              <a:rPr lang="en-US" dirty="0"/>
              <a:t> por </a:t>
            </a:r>
            <a:r>
              <a:rPr lang="en-US" dirty="0" err="1"/>
              <a:t>convención</a:t>
            </a:r>
            <a:r>
              <a:rPr lang="en-US" dirty="0"/>
              <a:t>.</a:t>
            </a:r>
            <a:endParaRPr lang="en-US" dirty="0">
              <a:ea typeface="+mn-lt"/>
              <a:cs typeface="+mn-lt"/>
            </a:endParaRPr>
          </a:p>
          <a:p>
            <a:pPr>
              <a:buClr>
                <a:srgbClr val="9E3611"/>
              </a:buClr>
            </a:pPr>
            <a:r>
              <a:rPr lang="es-ES" b="1" dirty="0">
                <a:solidFill>
                  <a:srgbClr val="C00000"/>
                </a:solidFill>
              </a:rPr>
              <a:t>VELOCIDAD DEL PAPEL:  </a:t>
            </a:r>
            <a:r>
              <a:rPr lang="es-ES" b="1" dirty="0"/>
              <a:t> </a:t>
            </a:r>
            <a:r>
              <a:rPr lang="es-ES" b="1" dirty="0">
                <a:ea typeface="+mn-lt"/>
                <a:cs typeface="+mn-lt"/>
              </a:rPr>
              <a:t>25 mm/s     </a:t>
            </a:r>
            <a:r>
              <a:rPr lang="es-ES" b="1" dirty="0"/>
              <a:t>10 mm/</a:t>
            </a:r>
            <a:r>
              <a:rPr lang="es-ES" b="1" dirty="0" err="1"/>
              <a:t>mV</a:t>
            </a:r>
            <a:r>
              <a:rPr lang="es-ES" b="1" dirty="0"/>
              <a:t>      </a:t>
            </a:r>
            <a:endParaRPr lang="es-ES" dirty="0"/>
          </a:p>
        </p:txBody>
      </p:sp>
      <p:pic>
        <p:nvPicPr>
          <p:cNvPr id="5" name="Imagen 5" descr="Diagrama&#10;&#10;Descripción generada automáticamente">
            <a:extLst>
              <a:ext uri="{FF2B5EF4-FFF2-40B4-BE49-F238E27FC236}">
                <a16:creationId xmlns:a16="http://schemas.microsoft.com/office/drawing/2014/main" id="{0A7F9218-3D58-4CA6-9BD0-A6AB4B794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849" y="2535630"/>
            <a:ext cx="4982307" cy="3850001"/>
          </a:xfrm>
          <a:prstGeom prst="rect">
            <a:avLst/>
          </a:prstGeom>
        </p:spPr>
      </p:pic>
      <p:sp>
        <p:nvSpPr>
          <p:cNvPr id="6" name="CuadroTexto 1">
            <a:extLst>
              <a:ext uri="{FF2B5EF4-FFF2-40B4-BE49-F238E27FC236}">
                <a16:creationId xmlns:a16="http://schemas.microsoft.com/office/drawing/2014/main" id="{BCE395C4-9085-4611-AB1F-C2785206A975}"/>
              </a:ext>
            </a:extLst>
          </p:cNvPr>
          <p:cNvSpPr txBox="1"/>
          <p:nvPr/>
        </p:nvSpPr>
        <p:spPr>
          <a:xfrm>
            <a:off x="966177" y="5552342"/>
            <a:ext cx="3474263" cy="25391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es-E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24769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FCCE4-2D15-4756-9871-7288299EA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400"/>
              <a:t>Triángulo de einthoven y sistema hexaxial </a:t>
            </a:r>
            <a:endParaRPr lang="es-ES" sz="4400">
              <a:latin typeface="Rockwell Condensed"/>
            </a:endParaRPr>
          </a:p>
        </p:txBody>
      </p:sp>
      <p:pic>
        <p:nvPicPr>
          <p:cNvPr id="3" name="Imagen 4" descr="Diagrama&#10;&#10;Descripción generada automáticamente">
            <a:extLst>
              <a:ext uri="{FF2B5EF4-FFF2-40B4-BE49-F238E27FC236}">
                <a16:creationId xmlns:a16="http://schemas.microsoft.com/office/drawing/2014/main" id="{8CDDB486-F901-407A-8FDE-962E2914F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52" y="1804579"/>
            <a:ext cx="8738557" cy="457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91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10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21B22E0-9BB8-4153-BCC7-C36125E9C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s-ES"/>
              <a:t> RECUERDO FISIOLÓGICO </a:t>
            </a:r>
            <a:endParaRPr lang="es-ES">
              <a:latin typeface="Rockwell Condensed"/>
            </a:endParaRPr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EA9C8AD8-E5D1-4F2C-BC98-8CF25604AE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847" b="1353"/>
          <a:stretch/>
        </p:blipFill>
        <p:spPr>
          <a:xfrm>
            <a:off x="6312441" y="2121263"/>
            <a:ext cx="5088800" cy="3907158"/>
          </a:xfrm>
          <a:prstGeom prst="rect">
            <a:avLst/>
          </a:prstGeom>
        </p:spPr>
      </p:pic>
      <p:sp>
        <p:nvSpPr>
          <p:cNvPr id="14" name="Oval 18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n 7" descr="Diagrama&#10;&#10;Descripción generada automáticamente">
            <a:extLst>
              <a:ext uri="{FF2B5EF4-FFF2-40B4-BE49-F238E27FC236}">
                <a16:creationId xmlns:a16="http://schemas.microsoft.com/office/drawing/2014/main" id="{23C27DA0-2643-4D9E-B912-216B1CB271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717" y="2336587"/>
            <a:ext cx="4797286" cy="390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46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896A15-CD52-4A9C-A5FF-71229C7DF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Ondas, segmentos e intervalos </a:t>
            </a:r>
            <a:endParaRPr lang="es-ES" dirty="0">
              <a:latin typeface="Rockwell Condensed"/>
            </a:endParaRPr>
          </a:p>
        </p:txBody>
      </p:sp>
      <p:pic>
        <p:nvPicPr>
          <p:cNvPr id="7" name="Imagen 7" descr="Diagrama&#10;&#10;Descripción generada automáticamente">
            <a:extLst>
              <a:ext uri="{FF2B5EF4-FFF2-40B4-BE49-F238E27FC236}">
                <a16:creationId xmlns:a16="http://schemas.microsoft.com/office/drawing/2014/main" id="{C8F46470-9162-456F-B3F3-5DDABF87DB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8449" y="1853166"/>
            <a:ext cx="6553200" cy="3667125"/>
          </a:xfrm>
        </p:spPr>
      </p:pic>
      <p:pic>
        <p:nvPicPr>
          <p:cNvPr id="8" name="Imagen 8" descr="Diagrama&#10;&#10;Descripción generada automáticamente">
            <a:extLst>
              <a:ext uri="{FF2B5EF4-FFF2-40B4-BE49-F238E27FC236}">
                <a16:creationId xmlns:a16="http://schemas.microsoft.com/office/drawing/2014/main" id="{9DCB29CB-660C-485F-BCE9-483B52632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23" y="2096462"/>
            <a:ext cx="3620218" cy="349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68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6EC9E546-DD65-4828-B95A-FA95A95285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00057" y="1201257"/>
            <a:ext cx="5704511" cy="4467735"/>
          </a:xfrm>
        </p:spPr>
      </p:pic>
      <p:pic>
        <p:nvPicPr>
          <p:cNvPr id="5" name="Imagen 5" descr="Diagrama&#10;&#10;Descripción generada automáticamente">
            <a:extLst>
              <a:ext uri="{FF2B5EF4-FFF2-40B4-BE49-F238E27FC236}">
                <a16:creationId xmlns:a16="http://schemas.microsoft.com/office/drawing/2014/main" id="{59C5AB79-AD83-40C6-8467-A1D971A6BA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8" t="-1190" r="309" b="-298"/>
          <a:stretch/>
        </p:blipFill>
        <p:spPr>
          <a:xfrm>
            <a:off x="1273834" y="609600"/>
            <a:ext cx="4569178" cy="49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31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9D7CBC-2455-4037-BC49-5AA83E9DB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/>
              <a:t>IRRIGACIÓN DEL SISTEMA EXCITOCONDUCTOR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1FE275-D3DE-4349-BCEC-D84A4413B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7472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96EBD-EEA5-435E-9681-2CFC485CD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s-ES" dirty="0"/>
              <a:t>SISTEMÁTICA DE LECTURA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95D1BF2-13A5-42F4-BE4F-A158B21CB3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9369566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7832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A71256D-03BC-461D-8D7A-02E690444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es-ES" sz="4800" dirty="0">
                <a:solidFill>
                  <a:srgbClr val="FFFFFF"/>
                </a:solidFill>
              </a:rPr>
              <a:t>Ritmo </a:t>
            </a:r>
            <a:r>
              <a:rPr lang="es-ES" sz="4800">
                <a:solidFill>
                  <a:srgbClr val="FFFFFF"/>
                </a:solidFill>
              </a:rPr>
              <a:t>cardíaco </a:t>
            </a:r>
            <a:endParaRPr lang="es-ES" sz="4800">
              <a:solidFill>
                <a:srgbClr val="FFFFFF"/>
              </a:solidFill>
              <a:latin typeface="Rockwell Condensed"/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090A1DF-2FAC-4560-874A-9029549DF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SINUSAL   / NO SINUSAL 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3" descr="Imagen que contiene Texto&#10;&#10;Descripción generada automáticamente">
            <a:extLst>
              <a:ext uri="{FF2B5EF4-FFF2-40B4-BE49-F238E27FC236}">
                <a16:creationId xmlns:a16="http://schemas.microsoft.com/office/drawing/2014/main" id="{B5E1AF85-D864-4581-BC1A-512A596D8F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8777" y="1329878"/>
            <a:ext cx="4482859" cy="511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619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BE3195-B74B-4A20-9D47-66E683DFF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s-ES"/>
              <a:t>Ritmo sinusal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EC1B68-2F14-42DD-BC53-8F609DEC1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2107031"/>
            <a:ext cx="6798720" cy="40651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ONDA P  positiva en DI y aVF, negativa en aVR </a:t>
            </a:r>
            <a:endParaRPr lang="es-ES" dirty="0"/>
          </a:p>
          <a:p>
            <a:pPr>
              <a:buClr>
                <a:srgbClr val="9E3611"/>
              </a:buClr>
            </a:pPr>
            <a:r>
              <a:rPr lang="es-ES"/>
              <a:t>Todo QRS precedido por una onda P</a:t>
            </a:r>
            <a:endParaRPr lang="es-ES" dirty="0"/>
          </a:p>
          <a:p>
            <a:pPr>
              <a:buClr>
                <a:srgbClr val="9E3611"/>
              </a:buClr>
            </a:pPr>
            <a:r>
              <a:rPr lang="es-ES">
                <a:ea typeface="+mn-lt"/>
                <a:cs typeface="+mn-lt"/>
              </a:rPr>
              <a:t>FRECUENCIA CARDÍACA regular ENTRE 60 y 100 lpm</a:t>
            </a:r>
            <a:endParaRPr lang="es-ES" dirty="0">
              <a:ea typeface="+mn-lt"/>
              <a:cs typeface="+mn-lt"/>
            </a:endParaRPr>
          </a:p>
          <a:p>
            <a:pPr>
              <a:buClr>
                <a:srgbClr val="9E3611"/>
              </a:buClr>
            </a:pPr>
            <a:endParaRPr lang="es-ES" dirty="0"/>
          </a:p>
          <a:p>
            <a:pPr>
              <a:buClr>
                <a:srgbClr val="9E3611"/>
              </a:buClr>
            </a:pPr>
            <a:endParaRPr lang="es-ES" dirty="0"/>
          </a:p>
          <a:p>
            <a:pPr marL="0" indent="0">
              <a:buClr>
                <a:srgbClr val="9E3611"/>
              </a:buClr>
              <a:buNone/>
            </a:pPr>
            <a:endParaRPr lang="es-ES" dirty="0"/>
          </a:p>
          <a:p>
            <a:pPr>
              <a:buClr>
                <a:srgbClr val="9E3611"/>
              </a:buClr>
            </a:pPr>
            <a:r>
              <a:rPr lang="es-ES" dirty="0"/>
              <a:t>Intervalo PR constante (0,12 – 0,20 </a:t>
            </a:r>
            <a:r>
              <a:rPr lang="es-ES"/>
              <a:t>seg) y regular (R-R igual)</a:t>
            </a:r>
          </a:p>
          <a:p>
            <a:pPr>
              <a:buClr>
                <a:srgbClr val="9E3611"/>
              </a:buClr>
            </a:pPr>
            <a:endParaRPr lang="es-ES" dirty="0"/>
          </a:p>
          <a:p>
            <a:pPr marL="0" indent="0">
              <a:buClr>
                <a:srgbClr val="9E3611"/>
              </a:buClr>
              <a:buNone/>
            </a:pPr>
            <a:endParaRPr lang="es-ES" dirty="0"/>
          </a:p>
          <a:p>
            <a:pPr>
              <a:buClr>
                <a:srgbClr val="9E3611"/>
              </a:buClr>
            </a:pPr>
            <a:endParaRPr lang="es-ES" dirty="0"/>
          </a:p>
          <a:p>
            <a:pPr>
              <a:buClr>
                <a:srgbClr val="9E3611"/>
              </a:buClr>
            </a:pPr>
            <a:endParaRPr lang="es-ES" dirty="0"/>
          </a:p>
          <a:p>
            <a:pPr>
              <a:buClr>
                <a:srgbClr val="9E3611"/>
              </a:buClr>
            </a:pPr>
            <a:endParaRPr lang="es-ES" dirty="0"/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D3B741B9-038C-4D1F-96F3-FCB8C9AAB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420" y="1902372"/>
            <a:ext cx="3837068" cy="414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24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FD0965B-643E-4266-918B-923A97C24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es-ES" sz="4800" dirty="0">
                <a:solidFill>
                  <a:srgbClr val="FFFFFF"/>
                </a:solidFill>
              </a:rPr>
              <a:t> frecuencia cardíaca</a:t>
            </a:r>
            <a:endParaRPr lang="es-ES" sz="4800" dirty="0">
              <a:solidFill>
                <a:srgbClr val="FFFFFF"/>
              </a:solidFill>
              <a:latin typeface="Rockwell Condensed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B59D3583-87D8-4771-BFA8-14E5DF0A7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3621" y="1431295"/>
            <a:ext cx="6032740" cy="44677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1"/>
            <a:r>
              <a:rPr lang="es-ES" b="1"/>
              <a:t>REGULAR – IRREGULAR</a:t>
            </a:r>
          </a:p>
          <a:p>
            <a:pPr lvl="1">
              <a:buClr>
                <a:srgbClr val="9E3611"/>
              </a:buClr>
            </a:pPr>
            <a:r>
              <a:rPr lang="es-ES" b="1"/>
              <a:t>CÁLCULO DE FRECUENCIA </a:t>
            </a:r>
          </a:p>
        </p:txBody>
      </p:sp>
    </p:spTree>
    <p:extLst>
      <p:ext uri="{BB962C8B-B14F-4D97-AF65-F5344CB8AC3E}">
        <p14:creationId xmlns:p14="http://schemas.microsoft.com/office/powerpoint/2010/main" val="2408740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AF60F-67D3-41EB-B4FA-E6D59254C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36" y="230292"/>
            <a:ext cx="10058400" cy="1609344"/>
          </a:xfrm>
        </p:spPr>
        <p:txBody>
          <a:bodyPr/>
          <a:lstStyle/>
          <a:p>
            <a:r>
              <a:rPr lang="es-ES"/>
              <a:t>Cálculo FRECUENCIA CARDÍACA </a:t>
            </a:r>
          </a:p>
        </p:txBody>
      </p:sp>
      <p:pic>
        <p:nvPicPr>
          <p:cNvPr id="3" name="Imagen 3" descr="Diagrama&#10;&#10;Descripción generada automáticamente">
            <a:extLst>
              <a:ext uri="{FF2B5EF4-FFF2-40B4-BE49-F238E27FC236}">
                <a16:creationId xmlns:a16="http://schemas.microsoft.com/office/drawing/2014/main" id="{D9F2B2E6-9457-45A0-9F29-D599DCF3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3095" y="2064651"/>
            <a:ext cx="5934764" cy="391035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4421EF3-ADA1-4385-AFE3-53F353E44682}"/>
              </a:ext>
            </a:extLst>
          </p:cNvPr>
          <p:cNvSpPr/>
          <p:nvPr/>
        </p:nvSpPr>
        <p:spPr>
          <a:xfrm>
            <a:off x="4393804" y="3433751"/>
            <a:ext cx="3070086" cy="2650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5">
            <a:extLst>
              <a:ext uri="{FF2B5EF4-FFF2-40B4-BE49-F238E27FC236}">
                <a16:creationId xmlns:a16="http://schemas.microsoft.com/office/drawing/2014/main" id="{B484CFAF-9B0F-4372-96C2-2D04A265F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52" y="1957674"/>
            <a:ext cx="3494156" cy="411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031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40B06-760B-43B6-B4E0-DAE04EEF2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dirty="0"/>
              <a:t>Cálculo de frecuencia cardíaca  irregular</a:t>
            </a:r>
            <a:endParaRPr lang="es-ES" dirty="0">
              <a:latin typeface="Rockwell Condensed"/>
            </a:endParaRPr>
          </a:p>
        </p:txBody>
      </p:sp>
      <p:pic>
        <p:nvPicPr>
          <p:cNvPr id="4" name="Imagen 4" descr="Imagen que contiene Gráfico&#10;&#10;Descripción generada automáticamente">
            <a:extLst>
              <a:ext uri="{FF2B5EF4-FFF2-40B4-BE49-F238E27FC236}">
                <a16:creationId xmlns:a16="http://schemas.microsoft.com/office/drawing/2014/main" id="{9D5A2097-36B4-4260-A6F6-6B33DFFA2D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4740" y="2399380"/>
            <a:ext cx="7760528" cy="2335281"/>
          </a:xfrm>
        </p:spPr>
      </p:pic>
    </p:spTree>
    <p:extLst>
      <p:ext uri="{BB962C8B-B14F-4D97-AF65-F5344CB8AC3E}">
        <p14:creationId xmlns:p14="http://schemas.microsoft.com/office/powerpoint/2010/main" val="21147895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71445C-04E0-45CA-8F39-48832899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es-ES" sz="4800">
                <a:solidFill>
                  <a:srgbClr val="FFFFFF"/>
                </a:solidFill>
              </a:rPr>
              <a:t>Eje eléctrico del qrs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B5F7C4-EDE6-40A4-BF3B-5F732665C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r>
              <a:rPr lang="es-ES"/>
              <a:t>NORMAL: - 30° A 90°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0385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Gráfico, Gráfico radial&#10;&#10;Descripción generada automáticamente">
            <a:extLst>
              <a:ext uri="{FF2B5EF4-FFF2-40B4-BE49-F238E27FC236}">
                <a16:creationId xmlns:a16="http://schemas.microsoft.com/office/drawing/2014/main" id="{D6BC31DE-3644-4E8E-BDCC-2256804537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7386" y="410860"/>
            <a:ext cx="5765141" cy="3158885"/>
          </a:xfrm>
        </p:spPr>
      </p:pic>
      <p:pic>
        <p:nvPicPr>
          <p:cNvPr id="3" name="Imagen 4" descr="Imagen que contiene Tabla&#10;&#10;Descripción generada automáticamente">
            <a:extLst>
              <a:ext uri="{FF2B5EF4-FFF2-40B4-BE49-F238E27FC236}">
                <a16:creationId xmlns:a16="http://schemas.microsoft.com/office/drawing/2014/main" id="{16533DCA-FE63-4173-AD49-E5A05BE1A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853" y="3930078"/>
            <a:ext cx="5057955" cy="279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52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Gráfico, Gráfico radial&#10;&#10;Descripción generada automáticamente">
            <a:extLst>
              <a:ext uri="{FF2B5EF4-FFF2-40B4-BE49-F238E27FC236}">
                <a16:creationId xmlns:a16="http://schemas.microsoft.com/office/drawing/2014/main" id="{19A1F431-5223-4D62-A40A-B12266D38B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8794" y="1247969"/>
            <a:ext cx="8274169" cy="4690613"/>
          </a:xfrm>
        </p:spPr>
      </p:pic>
    </p:spTree>
    <p:extLst>
      <p:ext uri="{BB962C8B-B14F-4D97-AF65-F5344CB8AC3E}">
        <p14:creationId xmlns:p14="http://schemas.microsoft.com/office/powerpoint/2010/main" val="1571317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02A75-FD1C-4B32-BD56-ED36E817B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Alteraciones del eje eléctrico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FFDBD8-0705-478C-A072-6CB91AEA4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s-ES"/>
              <a:t>Eje desviado a la izquierda: HVI, obesidad, embarazadas, ascitis, HBAI, personas de hábito brevilíneo.  </a:t>
            </a:r>
            <a:endParaRPr lang="es-ES" dirty="0"/>
          </a:p>
          <a:p>
            <a:pPr marL="0" indent="0" algn="just">
              <a:buClr>
                <a:srgbClr val="9E3611"/>
              </a:buClr>
              <a:buNone/>
            </a:pPr>
            <a:r>
              <a:rPr lang="es-ES" sz="1600"/>
              <a:t>El corazón se horizontaliza al rotar sobre su eje anteroposterior; el VI pasa a ocupar la porción superior izquierda y el VD se recuesta sobre el diafragma: aVL mostrará una imagen similar a V5-V6 y aVF similar a V1-V2 </a:t>
            </a:r>
          </a:p>
          <a:p>
            <a:pPr algn="just">
              <a:buClr>
                <a:srgbClr val="9E3611"/>
              </a:buClr>
            </a:pPr>
            <a:endParaRPr lang="es-ES" dirty="0"/>
          </a:p>
          <a:p>
            <a:pPr algn="just">
              <a:buClr>
                <a:srgbClr val="9E3611"/>
              </a:buClr>
            </a:pPr>
            <a:endParaRPr lang="es-ES" dirty="0"/>
          </a:p>
          <a:p>
            <a:pPr algn="just">
              <a:buClr>
                <a:srgbClr val="9E3611"/>
              </a:buClr>
            </a:pPr>
            <a:r>
              <a:rPr lang="es-ES"/>
              <a:t>Eje desviado a la derecha: HVD, hemibloqueo posterior, enfisema, hábito longuilíneo. </a:t>
            </a:r>
          </a:p>
        </p:txBody>
      </p:sp>
    </p:spTree>
    <p:extLst>
      <p:ext uri="{BB962C8B-B14F-4D97-AF65-F5344CB8AC3E}">
        <p14:creationId xmlns:p14="http://schemas.microsoft.com/office/powerpoint/2010/main" val="4002393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0117E9-8CB3-4838-A5BF-75D9693F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en-US" sz="4400">
                <a:solidFill>
                  <a:srgbClr val="FFFFFF"/>
                </a:solidFill>
                <a:ea typeface="+mj-lt"/>
                <a:cs typeface="+mj-lt"/>
              </a:rPr>
              <a:t>Análisis de la morfología, duración y amplitud de cada segmento, intervalo y onda.</a:t>
            </a:r>
            <a:endParaRPr lang="es-ES" sz="4400">
              <a:solidFill>
                <a:srgbClr val="FFFFFF"/>
              </a:solidFill>
              <a:ea typeface="+mj-lt"/>
              <a:cs typeface="+mj-lt"/>
            </a:endParaRPr>
          </a:p>
          <a:p>
            <a:pPr algn="r"/>
            <a:endParaRPr lang="es-ES" sz="4400">
              <a:solidFill>
                <a:srgbClr val="FFFFFF"/>
              </a:solidFill>
            </a:endParaRPr>
          </a:p>
        </p:txBody>
      </p:sp>
      <p:pic>
        <p:nvPicPr>
          <p:cNvPr id="10" name="Imagen 10">
            <a:extLst>
              <a:ext uri="{FF2B5EF4-FFF2-40B4-BE49-F238E27FC236}">
                <a16:creationId xmlns:a16="http://schemas.microsoft.com/office/drawing/2014/main" id="{6DE86E66-E322-47BE-B93D-C2A1140F19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r="6619"/>
          <a:stretch/>
        </p:blipFill>
        <p:spPr>
          <a:xfrm>
            <a:off x="5413214" y="934632"/>
            <a:ext cx="5672380" cy="4672667"/>
          </a:xfrm>
        </p:spPr>
      </p:pic>
      <p:sp>
        <p:nvSpPr>
          <p:cNvPr id="7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9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0484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B6562E-207E-41C6-B048-B18CC47B9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678" y="513387"/>
            <a:ext cx="10058400" cy="1609344"/>
          </a:xfrm>
        </p:spPr>
        <p:txBody>
          <a:bodyPr>
            <a:normAutofit/>
          </a:bodyPr>
          <a:lstStyle/>
          <a:p>
            <a:r>
              <a:rPr lang="es-ES" sz="4000" dirty="0"/>
              <a:t>ONDA P: activación auricular  </a:t>
            </a:r>
            <a:endParaRPr lang="es-ES" sz="4000" dirty="0"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076CE2-4421-4FD2-B2D9-E32D214FB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78" y="2121408"/>
            <a:ext cx="10058400" cy="40507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Despolarización de la aurícula derecha y de la aurícula izquierda </a:t>
            </a:r>
          </a:p>
          <a:p>
            <a:pPr>
              <a:buClr>
                <a:srgbClr val="9E3611"/>
              </a:buClr>
            </a:pPr>
            <a:endParaRPr lang="es-ES" dirty="0">
              <a:ea typeface="+mn-lt"/>
              <a:cs typeface="+mn-lt"/>
            </a:endParaRPr>
          </a:p>
          <a:p>
            <a:pPr>
              <a:buClr>
                <a:srgbClr val="9E3611"/>
              </a:buClr>
            </a:pPr>
            <a:r>
              <a:rPr lang="es-ES" dirty="0"/>
              <a:t>Redondeada y monofásica</a:t>
            </a:r>
          </a:p>
          <a:p>
            <a:pPr>
              <a:buClr>
                <a:srgbClr val="9E3611"/>
              </a:buClr>
            </a:pPr>
            <a:r>
              <a:rPr lang="es-ES" dirty="0"/>
              <a:t>Normalmente mide 0,1 segundos y su voltaje máximo es 0,25 </a:t>
            </a:r>
            <a:r>
              <a:rPr lang="es-ES" err="1"/>
              <a:t>mV</a:t>
            </a:r>
            <a:r>
              <a:rPr lang="es-ES" dirty="0"/>
              <a:t>, apreciándose mejor en DII </a:t>
            </a:r>
          </a:p>
          <a:p>
            <a:pPr marL="0" indent="0">
              <a:buClr>
                <a:srgbClr val="9E3611"/>
              </a:buClr>
              <a:buNone/>
            </a:pPr>
            <a:endParaRPr lang="es-ES" dirty="0"/>
          </a:p>
          <a:p>
            <a:pPr>
              <a:buClr>
                <a:srgbClr val="9E3611"/>
              </a:buClr>
            </a:pPr>
            <a:r>
              <a:rPr lang="es-ES" dirty="0"/>
              <a:t>El eje del vector se orienta hacia abajo, izquierda y adelante; la repolarización auricular pasa inadvertida al producirse al mismo tiempo que la despolarización ventricular que la oculta. </a:t>
            </a:r>
          </a:p>
          <a:p>
            <a:pPr marL="0" indent="0">
              <a:buClr>
                <a:srgbClr val="9E3611"/>
              </a:buClr>
              <a:buNone/>
            </a:pPr>
            <a:endParaRPr lang="es-ES" dirty="0"/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CD00D984-3A25-4BC7-947E-DD884A5BD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854" y="509418"/>
            <a:ext cx="3246408" cy="136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103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8E459-0F88-41C0-AAA1-2D5430642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Onda p</a:t>
            </a:r>
            <a:endParaRPr lang="es-ES"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708A2F-FEEF-4AA7-8497-ED44F4A69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El nodo sinoauricular inicia la despolarización de la aurícula derecha, por lo que la primera parte de la onda P la produce la aurícula derecha y la última parte la aurícula izquierda. </a:t>
            </a:r>
          </a:p>
        </p:txBody>
      </p:sp>
      <p:pic>
        <p:nvPicPr>
          <p:cNvPr id="4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C5C5B4A-A50E-4843-86DB-28304CCD0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429" y="3650771"/>
            <a:ext cx="3095445" cy="251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276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C8499E-7DF0-4F61-A29E-A8C614C7F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Agrandamiento auricular izquierdo</a:t>
            </a:r>
          </a:p>
        </p:txBody>
      </p:sp>
      <p:pic>
        <p:nvPicPr>
          <p:cNvPr id="7" name="Imagen 7">
            <a:extLst>
              <a:ext uri="{FF2B5EF4-FFF2-40B4-BE49-F238E27FC236}">
                <a16:creationId xmlns:a16="http://schemas.microsoft.com/office/drawing/2014/main" id="{F0FD87C6-9941-468E-979F-C0B49C009A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9283" y="1977658"/>
            <a:ext cx="5301008" cy="815423"/>
          </a:xfrm>
        </p:spPr>
      </p:pic>
      <p:pic>
        <p:nvPicPr>
          <p:cNvPr id="8" name="Imagen 8" descr="Imagen que contiene gancho&#10;&#10;Descripción generada automáticamente">
            <a:extLst>
              <a:ext uri="{FF2B5EF4-FFF2-40B4-BE49-F238E27FC236}">
                <a16:creationId xmlns:a16="http://schemas.microsoft.com/office/drawing/2014/main" id="{47031B7F-0641-4071-A1E5-33D1A9044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313" y="3203659"/>
            <a:ext cx="4068417" cy="3454508"/>
          </a:xfrm>
          <a:prstGeom prst="rect">
            <a:avLst/>
          </a:prstGeom>
        </p:spPr>
      </p:pic>
      <p:pic>
        <p:nvPicPr>
          <p:cNvPr id="9" name="Imagen 9" descr="Texto&#10;&#10;Descripción generada automáticamente">
            <a:extLst>
              <a:ext uri="{FF2B5EF4-FFF2-40B4-BE49-F238E27FC236}">
                <a16:creationId xmlns:a16="http://schemas.microsoft.com/office/drawing/2014/main" id="{DE70C2E7-75A8-4CE3-AD3C-4E40D508E0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6885" r="-1773" b="328"/>
          <a:stretch/>
        </p:blipFill>
        <p:spPr>
          <a:xfrm>
            <a:off x="6590748" y="4604529"/>
            <a:ext cx="4050632" cy="177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5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FDBD34-EF17-4A7E-9C7E-7F31F390A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Agrandamiento auricular derecho</a:t>
            </a:r>
            <a:endParaRPr lang="es-ES" dirty="0">
              <a:latin typeface="Rockwell Condensed"/>
            </a:endParaRPr>
          </a:p>
        </p:txBody>
      </p:sp>
      <p:pic>
        <p:nvPicPr>
          <p:cNvPr id="4" name="Imagen 4" descr="Logotipo&#10;&#10;Descripción generada automáticamente">
            <a:extLst>
              <a:ext uri="{FF2B5EF4-FFF2-40B4-BE49-F238E27FC236}">
                <a16:creationId xmlns:a16="http://schemas.microsoft.com/office/drawing/2014/main" id="{CC4626D3-BBAE-4E02-9165-2B09B29391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8410" y="2030252"/>
            <a:ext cx="5629275" cy="809625"/>
          </a:xfrm>
        </p:spPr>
      </p:pic>
      <p:pic>
        <p:nvPicPr>
          <p:cNvPr id="5" name="Imagen 5" descr="Diagrama&#10;&#10;Descripción generada automáticamente">
            <a:extLst>
              <a:ext uri="{FF2B5EF4-FFF2-40B4-BE49-F238E27FC236}">
                <a16:creationId xmlns:a16="http://schemas.microsoft.com/office/drawing/2014/main" id="{D0ECB449-1235-40BA-9378-29CED02BC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748" y="2978205"/>
            <a:ext cx="4609547" cy="3662459"/>
          </a:xfrm>
          <a:prstGeom prst="rect">
            <a:avLst/>
          </a:prstGeom>
        </p:spPr>
      </p:pic>
      <p:pic>
        <p:nvPicPr>
          <p:cNvPr id="6" name="Imagen 6" descr="Texto&#10;&#10;Descripción generada automáticamente">
            <a:extLst>
              <a:ext uri="{FF2B5EF4-FFF2-40B4-BE49-F238E27FC236}">
                <a16:creationId xmlns:a16="http://schemas.microsoft.com/office/drawing/2014/main" id="{D7150E1A-82DF-4EE8-94D9-9688E557C1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6" b="51205"/>
          <a:stretch/>
        </p:blipFill>
        <p:spPr>
          <a:xfrm>
            <a:off x="6811618" y="2097660"/>
            <a:ext cx="4317145" cy="178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961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20AE74-C62C-46FB-9656-1AFFFA08C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Intervalo pr</a:t>
            </a:r>
            <a:endParaRPr lang="es-ES"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6BDF1D-B9A1-4381-9A13-22D90B6C9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Se mide desde el comienzo de la onda P hasta el comienzo del QRS y</a:t>
            </a:r>
            <a:r>
              <a:rPr lang="es-ES" dirty="0">
                <a:solidFill>
                  <a:srgbClr val="7030A0"/>
                </a:solidFill>
              </a:rPr>
              <a:t> representa el tiempo transcurrido desde el inicio de la despolarización auricular (conducción AV, ramas del Has de </a:t>
            </a:r>
            <a:r>
              <a:rPr lang="es-ES" dirty="0" err="1">
                <a:solidFill>
                  <a:srgbClr val="7030A0"/>
                </a:solidFill>
              </a:rPr>
              <a:t>His</a:t>
            </a:r>
            <a:r>
              <a:rPr lang="es-ES" dirty="0">
                <a:solidFill>
                  <a:srgbClr val="7030A0"/>
                </a:solidFill>
              </a:rPr>
              <a:t>  hasta la llegada del estímulo a la red de Purkinje)</a:t>
            </a:r>
          </a:p>
          <a:p>
            <a:pPr>
              <a:buClr>
                <a:srgbClr val="9E3611"/>
              </a:buClr>
            </a:pPr>
            <a:r>
              <a:rPr lang="es-ES" dirty="0"/>
              <a:t>VALOR NORMAL: 0,12 – 0,20 segundos (3-5 mm)</a:t>
            </a:r>
          </a:p>
        </p:txBody>
      </p:sp>
    </p:spTree>
    <p:extLst>
      <p:ext uri="{BB962C8B-B14F-4D97-AF65-F5344CB8AC3E}">
        <p14:creationId xmlns:p14="http://schemas.microsoft.com/office/powerpoint/2010/main" val="14048851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A775C-0EC3-4B47-B818-4B09D4816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Pr &gt; 0,20 </a:t>
            </a:r>
          </a:p>
        </p:txBody>
      </p:sp>
      <p:pic>
        <p:nvPicPr>
          <p:cNvPr id="8" name="Imagen 8" descr="Diagrama&#10;&#10;Descripción generada automáticamente">
            <a:extLst>
              <a:ext uri="{FF2B5EF4-FFF2-40B4-BE49-F238E27FC236}">
                <a16:creationId xmlns:a16="http://schemas.microsoft.com/office/drawing/2014/main" id="{30FC03C9-A564-45E0-91C0-FFD71024D7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726" r="-501" b="3608"/>
          <a:stretch/>
        </p:blipFill>
        <p:spPr>
          <a:xfrm>
            <a:off x="4508740" y="626963"/>
            <a:ext cx="5762411" cy="5760672"/>
          </a:xfrm>
          <a:prstGeom prst="rect">
            <a:avLst/>
          </a:prstGeom>
        </p:spPr>
      </p:pic>
      <p:pic>
        <p:nvPicPr>
          <p:cNvPr id="11" name="Imagen 11" descr="Texto&#10;&#10;Descripción generada automáticamente">
            <a:extLst>
              <a:ext uri="{FF2B5EF4-FFF2-40B4-BE49-F238E27FC236}">
                <a16:creationId xmlns:a16="http://schemas.microsoft.com/office/drawing/2014/main" id="{03EFB280-CA21-4668-8CDC-B23023955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473" y="4111115"/>
            <a:ext cx="2400300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524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445AC5-409F-465A-B9E2-787D1C876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PR &lt;0,12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17AAA2-7448-4DF3-9C54-7AD62611E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Síndrome de preexcitación: </a:t>
            </a:r>
            <a:r>
              <a:rPr lang="es-ES">
                <a:ea typeface="+mn-lt"/>
                <a:cs typeface="+mn-lt"/>
              </a:rPr>
              <a:t>Wolff Parkinson White</a:t>
            </a:r>
          </a:p>
          <a:p>
            <a:pPr>
              <a:buClr>
                <a:srgbClr val="9E3611"/>
              </a:buClr>
            </a:pPr>
            <a:endParaRPr lang="es-ES" dirty="0"/>
          </a:p>
          <a:p>
            <a:pPr>
              <a:buClr>
                <a:srgbClr val="9E3611"/>
              </a:buClr>
            </a:pPr>
            <a:endParaRPr lang="es-ES" dirty="0"/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E5074DEE-A968-4DC8-AC60-EBDA2B28D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966" y="3083800"/>
            <a:ext cx="2743200" cy="1783080"/>
          </a:xfrm>
          <a:prstGeom prst="rect">
            <a:avLst/>
          </a:prstGeom>
        </p:spPr>
      </p:pic>
      <p:pic>
        <p:nvPicPr>
          <p:cNvPr id="5" name="Imagen 5">
            <a:extLst>
              <a:ext uri="{FF2B5EF4-FFF2-40B4-BE49-F238E27FC236}">
                <a16:creationId xmlns:a16="http://schemas.microsoft.com/office/drawing/2014/main" id="{6EAE687F-6834-4E35-AE66-35FCEED76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966" y="5039316"/>
            <a:ext cx="6941388" cy="1078197"/>
          </a:xfrm>
          <a:prstGeom prst="rect">
            <a:avLst/>
          </a:prstGeom>
        </p:spPr>
      </p:pic>
      <p:pic>
        <p:nvPicPr>
          <p:cNvPr id="6" name="Imagen 6" descr="Texto&#10;&#10;Descripción generada automáticamente">
            <a:extLst>
              <a:ext uri="{FF2B5EF4-FFF2-40B4-BE49-F238E27FC236}">
                <a16:creationId xmlns:a16="http://schemas.microsoft.com/office/drawing/2014/main" id="{7990A9CF-2168-4474-A150-A5EC5DEB2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4067" y="3135253"/>
            <a:ext cx="125730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349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FAE2DF-85FC-4482-A03B-65BCFE2C7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Complejo </a:t>
            </a:r>
            <a:r>
              <a:rPr lang="es-ES" dirty="0" err="1"/>
              <a:t>qrs</a:t>
            </a:r>
            <a:r>
              <a:rPr lang="es-ES" dirty="0"/>
              <a:t>: activación ventricular</a:t>
            </a:r>
            <a:endParaRPr lang="es-ES" dirty="0" err="1"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05899E-AB96-4A95-AC8C-7715D53A1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99322"/>
            <a:ext cx="9488306" cy="360905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2400" dirty="0"/>
              <a:t>Despolarización ventricular</a:t>
            </a:r>
          </a:p>
          <a:p>
            <a:pPr>
              <a:buClr>
                <a:srgbClr val="9E3611"/>
              </a:buClr>
            </a:pPr>
            <a:r>
              <a:rPr lang="es-ES" sz="2400" dirty="0"/>
              <a:t>3 vectores: septal, de la pared libre ventricular y basal</a:t>
            </a:r>
          </a:p>
          <a:p>
            <a:pPr>
              <a:buClr>
                <a:srgbClr val="9E3611"/>
              </a:buClr>
            </a:pPr>
            <a:r>
              <a:rPr lang="es-ES" sz="2400" dirty="0"/>
              <a:t>&lt; 0,12 </a:t>
            </a:r>
            <a:r>
              <a:rPr lang="es-ES" sz="2400" err="1"/>
              <a:t>seg</a:t>
            </a:r>
            <a:r>
              <a:rPr lang="es-ES" sz="2400" dirty="0"/>
              <a:t> </a:t>
            </a:r>
          </a:p>
          <a:p>
            <a:pPr>
              <a:buClr>
                <a:srgbClr val="9E3611"/>
              </a:buClr>
            </a:pPr>
            <a:r>
              <a:rPr lang="es-ES" sz="2400" dirty="0"/>
              <a:t>Morfología variable según derivación </a:t>
            </a:r>
          </a:p>
          <a:p>
            <a:pPr>
              <a:buClr>
                <a:srgbClr val="9E3611"/>
              </a:buClr>
            </a:pPr>
            <a:r>
              <a:rPr lang="es-ES" sz="2400" dirty="0"/>
              <a:t>Voltaje influido por factores </a:t>
            </a:r>
            <a:r>
              <a:rPr lang="es-ES" sz="2400" err="1"/>
              <a:t>extracardíacos</a:t>
            </a:r>
            <a:r>
              <a:rPr lang="es-ES" sz="2400" dirty="0"/>
              <a:t> como obesidad y enfisema, hipertrofia ventricular y derrame pericárdico. </a:t>
            </a:r>
          </a:p>
          <a:p>
            <a:pPr>
              <a:buClr>
                <a:srgbClr val="9E3611"/>
              </a:buClr>
            </a:pPr>
            <a:r>
              <a:rPr lang="es-ES" sz="2400" err="1"/>
              <a:t>Microvoltaje</a:t>
            </a:r>
            <a:r>
              <a:rPr lang="es-ES" sz="2400" dirty="0"/>
              <a:t>: &lt; 0,5 </a:t>
            </a:r>
            <a:r>
              <a:rPr lang="es-ES" sz="2400" err="1"/>
              <a:t>mV</a:t>
            </a:r>
            <a:r>
              <a:rPr lang="es-ES" sz="2400" dirty="0"/>
              <a:t> </a:t>
            </a:r>
          </a:p>
          <a:p>
            <a:pPr>
              <a:buClr>
                <a:srgbClr val="9E3611"/>
              </a:buClr>
            </a:pPr>
            <a:r>
              <a:rPr lang="es-ES" sz="2400" dirty="0"/>
              <a:t>Voltaje máximo: 15 mm en </a:t>
            </a:r>
            <a:r>
              <a:rPr lang="es-ES" sz="2400" dirty="0" err="1"/>
              <a:t>aVL</a:t>
            </a:r>
            <a:r>
              <a:rPr lang="es-ES" sz="2400" dirty="0"/>
              <a:t>,  20 mm en DI y 25 mm en V5-V6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7904694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97946-C658-409F-B169-E4BD847AF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Qrs</a:t>
            </a:r>
            <a:r>
              <a:rPr lang="es-ES" dirty="0"/>
              <a:t> </a:t>
            </a:r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1D695943-0249-4AA5-A248-4F5DABC8B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9300" y="1963257"/>
            <a:ext cx="5940024" cy="4654641"/>
          </a:xfrm>
        </p:spPr>
      </p:pic>
    </p:spTree>
    <p:extLst>
      <p:ext uri="{BB962C8B-B14F-4D97-AF65-F5344CB8AC3E}">
        <p14:creationId xmlns:p14="http://schemas.microsoft.com/office/powerpoint/2010/main" val="6213706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942BA-2FEB-42D6-98A8-E9E72117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Progresión adecuada de las "r"</a:t>
            </a:r>
          </a:p>
        </p:txBody>
      </p:sp>
      <p:pic>
        <p:nvPicPr>
          <p:cNvPr id="7" name="Imagen 7" descr="Diagrama&#10;&#10;Descripción generada automáticamente">
            <a:extLst>
              <a:ext uri="{FF2B5EF4-FFF2-40B4-BE49-F238E27FC236}">
                <a16:creationId xmlns:a16="http://schemas.microsoft.com/office/drawing/2014/main" id="{FB1935BE-4C93-465B-BB69-FD49CA1731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5532" y="2179343"/>
            <a:ext cx="5226087" cy="3101053"/>
          </a:xfrm>
        </p:spPr>
      </p:pic>
      <p:pic>
        <p:nvPicPr>
          <p:cNvPr id="3" name="Imagen 3" descr="Diagrama&#10;&#10;Descripción generada automáticamente">
            <a:extLst>
              <a:ext uri="{FF2B5EF4-FFF2-40B4-BE49-F238E27FC236}">
                <a16:creationId xmlns:a16="http://schemas.microsoft.com/office/drawing/2014/main" id="{FCF3EF2B-009B-4A48-8295-B0242C1DB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704" y="2390919"/>
            <a:ext cx="2743200" cy="134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30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160ADF-88B7-4724-B159-0689E1F22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QRS ancho (&gt; 120 MSEG) </a:t>
            </a:r>
            <a:endParaRPr lang="es-ES" dirty="0">
              <a:latin typeface="Rockwell Condensed"/>
            </a:endParaRP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EF8E79BB-F503-48B6-8EF8-90507F9D5C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1516" y="2097132"/>
            <a:ext cx="4552950" cy="3524250"/>
          </a:xfrm>
        </p:spPr>
      </p:pic>
    </p:spTree>
    <p:extLst>
      <p:ext uri="{BB962C8B-B14F-4D97-AF65-F5344CB8AC3E}">
        <p14:creationId xmlns:p14="http://schemas.microsoft.com/office/powerpoint/2010/main" val="33045714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09B8C8-2EFC-4D90-93C0-014401FE7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Bloqueo de rama derecha </a:t>
            </a:r>
            <a:endParaRPr lang="es-ES">
              <a:latin typeface="Rockwell Condensed"/>
            </a:endParaRPr>
          </a:p>
        </p:txBody>
      </p:sp>
      <p:pic>
        <p:nvPicPr>
          <p:cNvPr id="4" name="Imagen 4" descr="Gráfico&#10;&#10;Descripción generada automáticamente">
            <a:extLst>
              <a:ext uri="{FF2B5EF4-FFF2-40B4-BE49-F238E27FC236}">
                <a16:creationId xmlns:a16="http://schemas.microsoft.com/office/drawing/2014/main" id="{1B23ED46-9514-43E2-9D0D-240DFE45B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94949" y="669295"/>
            <a:ext cx="1850537" cy="5517282"/>
          </a:xfrm>
        </p:spPr>
      </p:pic>
      <p:pic>
        <p:nvPicPr>
          <p:cNvPr id="5" name="Imagen 5" descr="Imagen que contiene biombo, alambre, parado, pila&#10;&#10;Descripción generada automáticamente">
            <a:extLst>
              <a:ext uri="{FF2B5EF4-FFF2-40B4-BE49-F238E27FC236}">
                <a16:creationId xmlns:a16="http://schemas.microsoft.com/office/drawing/2014/main" id="{BEDEC417-AE96-41F4-A9F8-B07C88A2E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344" y="2568068"/>
            <a:ext cx="6395049" cy="313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817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5E59B2-3D23-490C-8619-FB01D3EBA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Bloqueo de rama izquierda</a:t>
            </a:r>
            <a:endParaRPr lang="es-ES">
              <a:latin typeface="Rockwell Condensed"/>
            </a:endParaRPr>
          </a:p>
        </p:txBody>
      </p:sp>
      <p:pic>
        <p:nvPicPr>
          <p:cNvPr id="4" name="Imagen 4" descr="Gráfico&#10;&#10;Descripción generada automáticamente">
            <a:extLst>
              <a:ext uri="{FF2B5EF4-FFF2-40B4-BE49-F238E27FC236}">
                <a16:creationId xmlns:a16="http://schemas.microsoft.com/office/drawing/2014/main" id="{9AA76BF4-E9EE-404A-A17C-2FEB15DC83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87226" y="65446"/>
            <a:ext cx="2297304" cy="6724980"/>
          </a:xfrm>
        </p:spPr>
      </p:pic>
      <p:pic>
        <p:nvPicPr>
          <p:cNvPr id="5" name="Imagen 5">
            <a:extLst>
              <a:ext uri="{FF2B5EF4-FFF2-40B4-BE49-F238E27FC236}">
                <a16:creationId xmlns:a16="http://schemas.microsoft.com/office/drawing/2014/main" id="{ACF59211-F838-48D8-91E1-710557611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438" y="2101951"/>
            <a:ext cx="6481313" cy="330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809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12120F-978E-4D2C-B645-ABA3F16C1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Qrs aumentado en voltaje </a:t>
            </a:r>
            <a:endParaRPr lang="es-ES"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E07977-E159-4D09-A0F4-648A58FA6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07031"/>
            <a:ext cx="6205268" cy="40651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s-ES" dirty="0"/>
          </a:p>
          <a:p>
            <a:pPr>
              <a:buClr>
                <a:srgbClr val="9E3611"/>
              </a:buClr>
            </a:pPr>
            <a:endParaRPr lang="es-ES" dirty="0"/>
          </a:p>
          <a:p>
            <a:pPr marL="0" indent="0">
              <a:buNone/>
            </a:pPr>
            <a:r>
              <a:rPr lang="es-ES"/>
              <a:t>ÍNDICE DE SOKOLOW-LYON: </a:t>
            </a:r>
            <a:endParaRPr lang="es-ES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/>
              <a:t>Se obtiene</a:t>
            </a:r>
            <a:r>
              <a:rPr lang="es-ES" b="1"/>
              <a:t> sumando los voltajes de la onda S en V1 o V2</a:t>
            </a:r>
            <a:r>
              <a:rPr lang="es-ES"/>
              <a:t> y de la </a:t>
            </a:r>
            <a:r>
              <a:rPr lang="es-ES" b="1"/>
              <a:t>onda R en V5 o V6</a:t>
            </a:r>
            <a:r>
              <a:rPr lang="es-ES"/>
              <a:t>. </a:t>
            </a:r>
            <a:endParaRPr lang="es-ES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/>
              <a:t>Valores superiores a 35 milímetros (3.5 mV) sugieren HVI</a:t>
            </a:r>
          </a:p>
        </p:txBody>
      </p:sp>
      <p:pic>
        <p:nvPicPr>
          <p:cNvPr id="4" name="Imagen 4" descr="Imagen que contiene biombo, reloj&#10;&#10;Descripción generada automáticamente">
            <a:extLst>
              <a:ext uri="{FF2B5EF4-FFF2-40B4-BE49-F238E27FC236}">
                <a16:creationId xmlns:a16="http://schemas.microsoft.com/office/drawing/2014/main" id="{F61A6E17-8FC3-4ECC-B5C0-B9200C417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531" y="701795"/>
            <a:ext cx="2808976" cy="279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206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13FE84-EA98-4500-AC2A-166836B8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Punto j</a:t>
            </a:r>
            <a:endParaRPr lang="es-ES" dirty="0"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31CFFC-B54A-4103-B72C-A68034ED9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Finalización del QRS y comienzo del ST</a:t>
            </a:r>
          </a:p>
          <a:p>
            <a:pPr>
              <a:buClr>
                <a:srgbClr val="9E3611"/>
              </a:buClr>
            </a:pPr>
            <a:r>
              <a:rPr lang="es-ES" dirty="0">
                <a:ea typeface="+mn-lt"/>
                <a:cs typeface="+mn-lt"/>
              </a:rPr>
              <a:t>Sus alteraciones son el signo más importante del patrón de repolarización precoz</a:t>
            </a:r>
          </a:p>
          <a:p>
            <a:pPr>
              <a:buClr>
                <a:srgbClr val="9E3611"/>
              </a:buClr>
            </a:pPr>
            <a:r>
              <a:rPr lang="es-ES">
                <a:ea typeface="+mn-lt"/>
                <a:cs typeface="+mn-lt"/>
              </a:rPr>
              <a:t>Se eleva en la </a:t>
            </a:r>
            <a:r>
              <a:rPr lang="es-ES" dirty="0"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hipotermia</a:t>
            </a:r>
            <a:r>
              <a:rPr lang="es-ES" dirty="0">
                <a:ea typeface="+mn-lt"/>
                <a:cs typeface="+mn-lt"/>
              </a:rPr>
              <a:t>, en la </a:t>
            </a:r>
            <a:r>
              <a:rPr lang="es-ES" dirty="0"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hipercalcemia</a:t>
            </a:r>
            <a:r>
              <a:rPr lang="es-ES">
                <a:ea typeface="+mn-lt"/>
                <a:cs typeface="+mn-lt"/>
              </a:rPr>
              <a:t>, en el aumento del tono </a:t>
            </a:r>
            <a:r>
              <a:rPr lang="es-ES" err="1">
                <a:ea typeface="+mn-lt"/>
                <a:cs typeface="+mn-lt"/>
              </a:rPr>
              <a:t>vagal</a:t>
            </a:r>
            <a:r>
              <a:rPr lang="es-ES" dirty="0">
                <a:ea typeface="+mn-lt"/>
                <a:cs typeface="+mn-lt"/>
              </a:rPr>
              <a:t> y en las lesiones cerebrales o medulares</a:t>
            </a:r>
          </a:p>
        </p:txBody>
      </p:sp>
      <p:pic>
        <p:nvPicPr>
          <p:cNvPr id="6" name="Imagen 6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70D5CC38-4439-4E38-9B3F-B727B3A5F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702" y="3927636"/>
            <a:ext cx="3634596" cy="253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15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8AFD15B-CF29-4306-884F-47675092F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80C7C-C658-4D4A-A692-18F9F975C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544" y="1382165"/>
            <a:ext cx="4869179" cy="1517984"/>
          </a:xfrm>
        </p:spPr>
        <p:txBody>
          <a:bodyPr>
            <a:normAutofit/>
          </a:bodyPr>
          <a:lstStyle/>
          <a:p>
            <a:r>
              <a:rPr lang="es-ES" sz="4800">
                <a:solidFill>
                  <a:srgbClr val="000000"/>
                </a:solidFill>
              </a:rPr>
              <a:t>Segmento st </a:t>
            </a:r>
            <a:endParaRPr lang="es-ES" sz="4800">
              <a:solidFill>
                <a:srgbClr val="000000"/>
              </a:solidFill>
              <a:latin typeface="Rockwell Condensed"/>
            </a:endParaRPr>
          </a:p>
        </p:txBody>
      </p:sp>
      <p:pic>
        <p:nvPicPr>
          <p:cNvPr id="4" name="Imagen 4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29C7D768-2448-4722-A809-E41C05AD39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99" r="16322" b="-2"/>
          <a:stretch/>
        </p:blipFill>
        <p:spPr>
          <a:xfrm>
            <a:off x="-9866" y="401980"/>
            <a:ext cx="6115733" cy="6456021"/>
          </a:xfrm>
          <a:custGeom>
            <a:avLst/>
            <a:gdLst/>
            <a:ahLst/>
            <a:cxnLst/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349AB3-1BD3-41E1-8979-1DBDCB5CD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866" y="401980"/>
            <a:ext cx="6115733" cy="6456021"/>
          </a:xfrm>
          <a:custGeom>
            <a:avLst/>
            <a:gdLst>
              <a:gd name="connsiteX0" fmla="*/ 2259477 w 6115733"/>
              <a:gd name="connsiteY0" fmla="*/ 433395 h 6456021"/>
              <a:gd name="connsiteX1" fmla="*/ 5681904 w 6115733"/>
              <a:gd name="connsiteY1" fmla="*/ 3852396 h 6456021"/>
              <a:gd name="connsiteX2" fmla="*/ 4679499 w 6115733"/>
              <a:gd name="connsiteY2" fmla="*/ 6269995 h 6456021"/>
              <a:gd name="connsiteX3" fmla="*/ 4474613 w 6115733"/>
              <a:gd name="connsiteY3" fmla="*/ 6456021 h 6456021"/>
              <a:gd name="connsiteX4" fmla="*/ 44341 w 6115733"/>
              <a:gd name="connsiteY4" fmla="*/ 6456021 h 6456021"/>
              <a:gd name="connsiteX5" fmla="*/ 0 w 6115733"/>
              <a:gd name="connsiteY5" fmla="*/ 6415762 h 6456021"/>
              <a:gd name="connsiteX6" fmla="*/ 0 w 6115733"/>
              <a:gd name="connsiteY6" fmla="*/ 1289029 h 6456021"/>
              <a:gd name="connsiteX7" fmla="*/ 82495 w 6115733"/>
              <a:gd name="connsiteY7" fmla="*/ 1214128 h 6456021"/>
              <a:gd name="connsiteX8" fmla="*/ 2259477 w 6115733"/>
              <a:gd name="connsiteY8" fmla="*/ 433395 h 6456021"/>
              <a:gd name="connsiteX9" fmla="*/ 2259477 w 6115733"/>
              <a:gd name="connsiteY9" fmla="*/ 0 h 6456021"/>
              <a:gd name="connsiteX10" fmla="*/ 6115733 w 6115733"/>
              <a:gd name="connsiteY10" fmla="*/ 3852396 h 6456021"/>
              <a:gd name="connsiteX11" fmla="*/ 5235152 w 6115733"/>
              <a:gd name="connsiteY11" fmla="*/ 6302877 h 6456021"/>
              <a:gd name="connsiteX12" fmla="*/ 5095826 w 6115733"/>
              <a:gd name="connsiteY12" fmla="*/ 6456021 h 6456021"/>
              <a:gd name="connsiteX13" fmla="*/ 4617788 w 6115733"/>
              <a:gd name="connsiteY13" fmla="*/ 6456021 h 6456021"/>
              <a:gd name="connsiteX14" fmla="*/ 4747668 w 6115733"/>
              <a:gd name="connsiteY14" fmla="*/ 6338096 h 6456021"/>
              <a:gd name="connsiteX15" fmla="*/ 5778311 w 6115733"/>
              <a:gd name="connsiteY15" fmla="*/ 3852396 h 6456021"/>
              <a:gd name="connsiteX16" fmla="*/ 2259477 w 6115733"/>
              <a:gd name="connsiteY16" fmla="*/ 337085 h 6456021"/>
              <a:gd name="connsiteX17" fmla="*/ 21172 w 6115733"/>
              <a:gd name="connsiteY17" fmla="*/ 1139811 h 6456021"/>
              <a:gd name="connsiteX18" fmla="*/ 0 w 6115733"/>
              <a:gd name="connsiteY18" fmla="*/ 1159034 h 6456021"/>
              <a:gd name="connsiteX19" fmla="*/ 0 w 6115733"/>
              <a:gd name="connsiteY19" fmla="*/ 735177 h 6456021"/>
              <a:gd name="connsiteX20" fmla="*/ 103407 w 6115733"/>
              <a:gd name="connsiteY20" fmla="*/ 657929 h 6456021"/>
              <a:gd name="connsiteX21" fmla="*/ 2259477 w 6115733"/>
              <a:gd name="connsiteY21" fmla="*/ 0 h 645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  <a:blipFill dpi="0" rotWithShape="1">
            <a:blip r:embed="rId4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041F66-3BCF-44D3-BAF9-BE17D81EB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7545" y="3007389"/>
            <a:ext cx="4869179" cy="30658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s-ES" sz="2800" b="1">
                <a:solidFill>
                  <a:srgbClr val="000000"/>
                </a:solidFill>
              </a:rPr>
              <a:t>Desde el punto J hasta la onda T</a:t>
            </a:r>
            <a:endParaRPr lang="es-ES" b="1"/>
          </a:p>
          <a:p>
            <a:pPr algn="just">
              <a:buClr>
                <a:srgbClr val="9E3611"/>
              </a:buClr>
            </a:pPr>
            <a:r>
              <a:rPr lang="es-ES" sz="2800">
                <a:solidFill>
                  <a:srgbClr val="000000"/>
                </a:solidFill>
              </a:rPr>
              <a:t>Isoeléctrico o desnivel superior no mayor a 1mm (0,1mV) e inferior no mayor a 0,5mm (0,05mV)</a:t>
            </a:r>
          </a:p>
          <a:p>
            <a:pPr>
              <a:buClr>
                <a:srgbClr val="9E3611"/>
              </a:buClr>
            </a:pPr>
            <a:endParaRPr lang="es-ES" sz="1800">
              <a:solidFill>
                <a:srgbClr val="000000"/>
              </a:solidFill>
            </a:endParaRPr>
          </a:p>
          <a:p>
            <a:pPr>
              <a:buClr>
                <a:srgbClr val="9E3611"/>
              </a:buClr>
            </a:pPr>
            <a:endParaRPr lang="es-ES" sz="1800">
              <a:solidFill>
                <a:srgbClr val="000000"/>
              </a:solidFill>
            </a:endParaRPr>
          </a:p>
          <a:p>
            <a:pPr>
              <a:buClr>
                <a:srgbClr val="9E3611"/>
              </a:buClr>
            </a:pPr>
            <a:endParaRPr lang="es-ES" sz="1800">
              <a:solidFill>
                <a:srgbClr val="00000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4CA915D-BDF0-41F8-B00E-FB186EFF7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17AAC03-BF64-4E67-9032-3BD024998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A131397-5A45-4344-9983-5E400A3EA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</p:spTree>
    <p:extLst>
      <p:ext uri="{BB962C8B-B14F-4D97-AF65-F5344CB8AC3E}">
        <p14:creationId xmlns:p14="http://schemas.microsoft.com/office/powerpoint/2010/main" val="25517037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AB6A0-1460-4E94-9E26-67C2554C8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Segmento </a:t>
            </a:r>
            <a:r>
              <a:rPr lang="es-ES" dirty="0" err="1"/>
              <a:t>st</a:t>
            </a:r>
            <a:endParaRPr lang="es-ES" dirty="0" err="1"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97C39B-BAC4-4858-97B5-553513107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En la pericarditis aguda la elevación del </a:t>
            </a:r>
            <a:r>
              <a:rPr lang="es-ES" dirty="0">
                <a:ea typeface="+mn-lt"/>
                <a:cs typeface="+mn-lt"/>
                <a:hlinkClick r:id="rId2"/>
              </a:rPr>
              <a:t>segmento ST</a:t>
            </a:r>
            <a:r>
              <a:rPr lang="es-ES" dirty="0">
                <a:ea typeface="+mn-lt"/>
                <a:cs typeface="+mn-lt"/>
              </a:rPr>
              <a:t> es difusa, en el Infarto la elevación del </a:t>
            </a:r>
            <a:r>
              <a:rPr lang="es-ES" dirty="0">
                <a:ea typeface="+mn-lt"/>
                <a:cs typeface="+mn-lt"/>
                <a:hlinkClick r:id="rId2"/>
              </a:rPr>
              <a:t>segmento ST</a:t>
            </a:r>
            <a:r>
              <a:rPr lang="es-ES" dirty="0">
                <a:ea typeface="+mn-lt"/>
                <a:cs typeface="+mn-lt"/>
              </a:rPr>
              <a:t> está localizada según la </a:t>
            </a:r>
            <a:r>
              <a:rPr lang="es-ES" dirty="0">
                <a:ea typeface="+mn-lt"/>
                <a:cs typeface="+mn-lt"/>
                <a:hlinkClick r:id="rId3"/>
              </a:rPr>
              <a:t>arteria coronaria afectada</a:t>
            </a:r>
            <a:r>
              <a:rPr lang="es-ES" dirty="0">
                <a:ea typeface="+mn-lt"/>
                <a:cs typeface="+mn-lt"/>
              </a:rPr>
              <a:t>.</a:t>
            </a:r>
          </a:p>
          <a:p>
            <a:pPr marL="0" indent="0">
              <a:buClr>
                <a:srgbClr val="9E3611"/>
              </a:buClr>
              <a:buNone/>
            </a:pPr>
            <a:endParaRPr lang="es-ES" dirty="0">
              <a:ea typeface="+mn-lt"/>
              <a:cs typeface="+mn-lt"/>
            </a:endParaRPr>
          </a:p>
          <a:p>
            <a:pPr>
              <a:buClr>
                <a:srgbClr val="9E3611"/>
              </a:buClr>
            </a:pPr>
            <a:r>
              <a:rPr lang="es-ES" dirty="0">
                <a:ea typeface="+mn-lt"/>
                <a:cs typeface="+mn-lt"/>
              </a:rPr>
              <a:t>La elevación del segmento ST en la pericarditis aguda es cóncava, mientras que en el </a:t>
            </a:r>
            <a:r>
              <a:rPr lang="es-ES" dirty="0">
                <a:ea typeface="+mn-lt"/>
                <a:cs typeface="+mn-lt"/>
                <a:hlinkClick r:id="rId4"/>
              </a:rPr>
              <a:t>IAMCEST</a:t>
            </a:r>
            <a:r>
              <a:rPr lang="es-ES" dirty="0">
                <a:ea typeface="+mn-lt"/>
                <a:cs typeface="+mn-lt"/>
              </a:rPr>
              <a:t> es convexa.</a:t>
            </a:r>
          </a:p>
          <a:p>
            <a:pPr>
              <a:buClr>
                <a:srgbClr val="9E3611"/>
              </a:buClr>
            </a:pPr>
            <a:endParaRPr lang="es-ES" dirty="0"/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705F1AD1-70D3-4F24-A910-9BEBDBBE30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0487" y="4691589"/>
            <a:ext cx="4167808" cy="142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347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042EC8-82AA-41AC-A848-CBE094928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44" y="-67542"/>
            <a:ext cx="10058400" cy="1609344"/>
          </a:xfrm>
        </p:spPr>
        <p:txBody>
          <a:bodyPr/>
          <a:lstStyle/>
          <a:p>
            <a:r>
              <a:rPr lang="es-ES" dirty="0"/>
              <a:t>Pericarditis </a:t>
            </a:r>
          </a:p>
        </p:txBody>
      </p:sp>
      <p:pic>
        <p:nvPicPr>
          <p:cNvPr id="4" name="Imagen 4" descr="Gráfico&#10;&#10;Descripción generada automáticamente">
            <a:extLst>
              <a:ext uri="{FF2B5EF4-FFF2-40B4-BE49-F238E27FC236}">
                <a16:creationId xmlns:a16="http://schemas.microsoft.com/office/drawing/2014/main" id="{AC9C234C-D309-4C50-8BA6-FAC9E2E9D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79" t="212" b="568"/>
          <a:stretch/>
        </p:blipFill>
        <p:spPr>
          <a:xfrm>
            <a:off x="526155" y="2538854"/>
            <a:ext cx="6443818" cy="1927942"/>
          </a:xfr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81B9B4A-4C98-4843-AE7F-83F40A834805}"/>
              </a:ext>
            </a:extLst>
          </p:cNvPr>
          <p:cNvSpPr txBox="1"/>
          <p:nvPr/>
        </p:nvSpPr>
        <p:spPr>
          <a:xfrm>
            <a:off x="803966" y="1168398"/>
            <a:ext cx="10595112" cy="12434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/>
              <a:buChar char="•"/>
            </a:pPr>
            <a:r>
              <a:rPr lang="es-ES" dirty="0">
                <a:ea typeface="+mn-lt"/>
                <a:cs typeface="+mn-lt"/>
              </a:rPr>
              <a:t>El nódulo sinusal se encuentra en íntimo contacto con el pericardio. </a:t>
            </a:r>
            <a:endParaRPr lang="en-US" dirty="0">
              <a:ea typeface="+mn-lt"/>
              <a:cs typeface="+mn-lt"/>
            </a:endParaRP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/>
              <a:buChar char="•"/>
            </a:pPr>
            <a:r>
              <a:rPr lang="es-ES" dirty="0"/>
              <a:t>Se manifiesta con una elevación del segmento ST de concavidad superior </a:t>
            </a:r>
            <a:r>
              <a:rPr lang="es-ES" dirty="0">
                <a:ea typeface="+mn-lt"/>
                <a:cs typeface="+mn-lt"/>
              </a:rPr>
              <a:t>en casi todas las </a:t>
            </a:r>
            <a:r>
              <a:rPr lang="es-ES" dirty="0">
                <a:ea typeface="+mn-lt"/>
                <a:cs typeface="+mn-lt"/>
                <a:hlinkClick r:id="rId3"/>
              </a:rPr>
              <a:t>derivaciones</a:t>
            </a:r>
            <a:r>
              <a:rPr lang="es-ES" dirty="0">
                <a:ea typeface="+mn-lt"/>
                <a:cs typeface="+mn-lt"/>
              </a:rPr>
              <a:t> (excepto V1 y </a:t>
            </a:r>
            <a:r>
              <a:rPr lang="es-ES" dirty="0" err="1">
                <a:ea typeface="+mn-lt"/>
                <a:cs typeface="+mn-lt"/>
              </a:rPr>
              <a:t>aVR</a:t>
            </a:r>
            <a:r>
              <a:rPr lang="es-ES" dirty="0">
                <a:ea typeface="+mn-lt"/>
                <a:cs typeface="+mn-lt"/>
              </a:rPr>
              <a:t> )</a:t>
            </a:r>
            <a:r>
              <a:rPr lang="es-ES" dirty="0"/>
              <a:t>y por un aumento del voltaje de la onda T, que se torna aguda, prominente y con ramas que tienden a la simetría.</a:t>
            </a:r>
          </a:p>
        </p:txBody>
      </p:sp>
      <p:pic>
        <p:nvPicPr>
          <p:cNvPr id="6" name="Imagen 6" descr="Diagrama&#10;&#10;Descripción generada automáticamente">
            <a:extLst>
              <a:ext uri="{FF2B5EF4-FFF2-40B4-BE49-F238E27FC236}">
                <a16:creationId xmlns:a16="http://schemas.microsoft.com/office/drawing/2014/main" id="{06938499-37F9-40C5-8715-6A4A85273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8922" y="2581298"/>
            <a:ext cx="4278243" cy="332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752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BE7A1-179B-4900-8D60-F58D7D0D7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Intervalo </a:t>
            </a:r>
            <a:r>
              <a:rPr lang="es-ES" dirty="0" err="1"/>
              <a:t>qt</a:t>
            </a:r>
            <a:endParaRPr lang="es-ES" dirty="0" err="1"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DAE668-AE94-4261-95D9-798019BD8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326" y="3468713"/>
            <a:ext cx="10323443" cy="21844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s-ES" dirty="0"/>
              <a:t>Desde el comienzo del QRS hasta la finalización de la onda T</a:t>
            </a:r>
          </a:p>
          <a:p>
            <a:pPr algn="just">
              <a:buClr>
                <a:srgbClr val="9E3611"/>
              </a:buClr>
            </a:pPr>
            <a:r>
              <a:rPr lang="es-ES" dirty="0">
                <a:ea typeface="+mn-lt"/>
                <a:cs typeface="+mn-lt"/>
              </a:rPr>
              <a:t>Representa el </a:t>
            </a:r>
            <a:r>
              <a:rPr lang="es-ES" dirty="0">
                <a:solidFill>
                  <a:srgbClr val="C00000"/>
                </a:solidFill>
                <a:ea typeface="+mn-lt"/>
                <a:cs typeface="+mn-lt"/>
              </a:rPr>
              <a:t>tiempo transcurrido desde el comienzo de la activación ventricular hasta la finalización de la repolarización.</a:t>
            </a:r>
          </a:p>
          <a:p>
            <a:pPr algn="just">
              <a:buClr>
                <a:srgbClr val="9E3611"/>
              </a:buClr>
            </a:pPr>
            <a:r>
              <a:rPr lang="es-ES" dirty="0">
                <a:ea typeface="+mn-lt"/>
                <a:cs typeface="+mn-lt"/>
              </a:rPr>
              <a:t>En condiciones normales dura </a:t>
            </a:r>
            <a:r>
              <a:rPr lang="es-ES" b="1" dirty="0">
                <a:ea typeface="+mn-lt"/>
                <a:cs typeface="+mn-lt"/>
              </a:rPr>
              <a:t>menos de 440 </a:t>
            </a:r>
            <a:r>
              <a:rPr lang="es-ES" b="1" dirty="0" err="1">
                <a:ea typeface="+mn-lt"/>
                <a:cs typeface="+mn-lt"/>
              </a:rPr>
              <a:t>mseg</a:t>
            </a:r>
            <a:r>
              <a:rPr lang="es-ES" b="1" dirty="0">
                <a:ea typeface="+mn-lt"/>
                <a:cs typeface="+mn-lt"/>
              </a:rPr>
              <a:t>,</a:t>
            </a:r>
            <a:r>
              <a:rPr lang="es-ES" dirty="0">
                <a:ea typeface="+mn-lt"/>
                <a:cs typeface="+mn-lt"/>
              </a:rPr>
              <a:t> pero varía en forma inversamente proporcional con la frecuencia cardíaca, por lo que siempre debe correlacionarse con esta última</a:t>
            </a:r>
          </a:p>
          <a:p>
            <a:pPr>
              <a:buClr>
                <a:srgbClr val="9E3611"/>
              </a:buClr>
            </a:pPr>
            <a:endParaRPr lang="es-ES" dirty="0">
              <a:ea typeface="+mn-lt"/>
              <a:cs typeface="+mn-lt"/>
            </a:endParaRPr>
          </a:p>
          <a:p>
            <a:pPr marL="0" indent="0">
              <a:buClr>
                <a:srgbClr val="9E3611"/>
              </a:buClr>
              <a:buNone/>
            </a:pPr>
            <a:endParaRPr lang="es-ES" dirty="0">
              <a:ea typeface="+mn-lt"/>
              <a:cs typeface="+mn-lt"/>
            </a:endParaRPr>
          </a:p>
          <a:p>
            <a:pPr marL="0" indent="0">
              <a:buClr>
                <a:srgbClr val="9E3611"/>
              </a:buClr>
              <a:buNone/>
            </a:pPr>
            <a:endParaRPr lang="es-ES" dirty="0">
              <a:ea typeface="+mn-lt"/>
              <a:cs typeface="+mn-lt"/>
            </a:endParaRPr>
          </a:p>
        </p:txBody>
      </p:sp>
      <p:pic>
        <p:nvPicPr>
          <p:cNvPr id="4" name="Imagen 4" descr="Imagen que contiene biombo, edificio, cerca, reloj&#10;&#10;Descripción generada automáticamente">
            <a:extLst>
              <a:ext uri="{FF2B5EF4-FFF2-40B4-BE49-F238E27FC236}">
                <a16:creationId xmlns:a16="http://schemas.microsoft.com/office/drawing/2014/main" id="{71365FBF-D419-455F-91C0-FD8F620F9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096" y="906563"/>
            <a:ext cx="3803373" cy="161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900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83E4ED-16E0-4A80-B442-C71B7A714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QT CORREGIDO (QTC)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D29627-531E-415D-BD66-6FDCBDC3E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b="1" dirty="0">
                <a:ea typeface="+mn-lt"/>
                <a:cs typeface="+mn-lt"/>
              </a:rPr>
              <a:t>En condiciones normales se encuentra entre 350 y 430 </a:t>
            </a:r>
            <a:r>
              <a:rPr lang="es-ES" b="1" err="1">
                <a:ea typeface="+mn-lt"/>
                <a:cs typeface="+mn-lt"/>
              </a:rPr>
              <a:t>mseg</a:t>
            </a:r>
            <a:r>
              <a:rPr lang="es-ES" b="1" dirty="0">
                <a:ea typeface="+mn-lt"/>
                <a:cs typeface="+mn-lt"/>
              </a:rPr>
              <a:t>. (0,35 y 0,43 </a:t>
            </a:r>
            <a:r>
              <a:rPr lang="es-ES" b="1" err="1">
                <a:ea typeface="+mn-lt"/>
                <a:cs typeface="+mn-lt"/>
              </a:rPr>
              <a:t>seg</a:t>
            </a:r>
            <a:r>
              <a:rPr lang="es-ES" b="1" dirty="0">
                <a:ea typeface="+mn-lt"/>
                <a:cs typeface="+mn-lt"/>
              </a:rPr>
              <a:t>).</a:t>
            </a:r>
          </a:p>
          <a:p>
            <a:pPr>
              <a:buClr>
                <a:srgbClr val="9E3611"/>
              </a:buClr>
            </a:pPr>
            <a:endParaRPr lang="es-ES" dirty="0"/>
          </a:p>
          <a:p>
            <a:pPr>
              <a:buClr>
                <a:srgbClr val="9E3611"/>
              </a:buClr>
            </a:pPr>
            <a:r>
              <a:rPr lang="es-ES" dirty="0"/>
              <a:t>Fórmula de </a:t>
            </a:r>
            <a:r>
              <a:rPr lang="es-ES" dirty="0" err="1"/>
              <a:t>Bazett</a:t>
            </a:r>
            <a:r>
              <a:rPr lang="es-ES" dirty="0"/>
              <a:t>: </a:t>
            </a:r>
          </a:p>
        </p:txBody>
      </p:sp>
      <p:pic>
        <p:nvPicPr>
          <p:cNvPr id="5" name="Imagen 5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3E6136F0-DE59-46AC-996C-D44AA6C61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33" y="4089553"/>
            <a:ext cx="3605841" cy="227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3870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85B7C-762C-496A-BF95-F9C407E0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Alteraciones del qt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FC0966-A6D9-4F71-B1F0-CD2B58324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SINDROME DEL QT LARGO: alteraciones en canales de K </a:t>
            </a:r>
          </a:p>
          <a:p>
            <a:pPr>
              <a:buClr>
                <a:srgbClr val="9E3611"/>
              </a:buClr>
            </a:pPr>
            <a:r>
              <a:rPr lang="es-ES"/>
              <a:t>Prolongación del QT: hipocalcemia, hipopotasemia, fármacos (antiarrítmicos clase III /IA, hidroxicloroquina, ATB: macrólidos, quinolonas) </a:t>
            </a:r>
            <a:endParaRPr lang="es-ES" dirty="0"/>
          </a:p>
          <a:p>
            <a:pPr>
              <a:buClr>
                <a:srgbClr val="9E3611"/>
              </a:buClr>
            </a:pPr>
            <a:endParaRPr lang="es-ES" dirty="0"/>
          </a:p>
          <a:p>
            <a:pPr>
              <a:buClr>
                <a:srgbClr val="9E3611"/>
              </a:buClr>
            </a:pPr>
            <a:endParaRPr lang="es-ES" dirty="0"/>
          </a:p>
          <a:p>
            <a:pPr>
              <a:buClr>
                <a:srgbClr val="9E3611"/>
              </a:buClr>
            </a:pPr>
            <a:endParaRPr lang="es-ES" dirty="0"/>
          </a:p>
          <a:p>
            <a:pPr>
              <a:buClr>
                <a:srgbClr val="9E3611"/>
              </a:buClr>
            </a:pPr>
            <a:r>
              <a:rPr lang="es-ES"/>
              <a:t>SINDROME DE QT CORTO</a:t>
            </a:r>
          </a:p>
          <a:p>
            <a:pPr>
              <a:buClr>
                <a:srgbClr val="9E3611"/>
              </a:buClr>
            </a:pPr>
            <a:r>
              <a:rPr lang="es-ES"/>
              <a:t>Acortamiento del QT: hiperK, hiperCa, fármacos (digoxina)</a:t>
            </a:r>
          </a:p>
        </p:txBody>
      </p:sp>
    </p:spTree>
    <p:extLst>
      <p:ext uri="{BB962C8B-B14F-4D97-AF65-F5344CB8AC3E}">
        <p14:creationId xmlns:p14="http://schemas.microsoft.com/office/powerpoint/2010/main" val="26826834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C1D709-0A14-4DFF-B328-A23149067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Onda t</a:t>
            </a:r>
            <a:endParaRPr lang="es-ES" dirty="0"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172452-0820-4F71-AE36-71F5C4A62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92654"/>
            <a:ext cx="10403456" cy="32169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Representa la repolarización ventricular y normalmente sigue la misma orientación del QRS (concordante), siendo siempre positiva en DI, DII y </a:t>
            </a:r>
            <a:r>
              <a:rPr lang="es-ES" dirty="0" err="1">
                <a:ea typeface="+mn-lt"/>
                <a:cs typeface="+mn-lt"/>
              </a:rPr>
              <a:t>aVL</a:t>
            </a:r>
            <a:r>
              <a:rPr lang="es-ES" dirty="0">
                <a:ea typeface="+mn-lt"/>
                <a:cs typeface="+mn-lt"/>
              </a:rPr>
              <a:t> y en las precordiales izquierdas</a:t>
            </a:r>
            <a:endParaRPr lang="es-ES">
              <a:ea typeface="+mn-lt"/>
              <a:cs typeface="+mn-lt"/>
            </a:endParaRPr>
          </a:p>
          <a:p>
            <a:pPr algn="just">
              <a:buClr>
                <a:srgbClr val="9E3611"/>
              </a:buClr>
            </a:pPr>
            <a:r>
              <a:rPr lang="es-ES" dirty="0">
                <a:ea typeface="+mn-lt"/>
                <a:cs typeface="+mn-lt"/>
              </a:rPr>
              <a:t>Siempre es negativa en </a:t>
            </a:r>
            <a:r>
              <a:rPr lang="es-ES" dirty="0" err="1">
                <a:ea typeface="+mn-lt"/>
                <a:cs typeface="+mn-lt"/>
              </a:rPr>
              <a:t>aVR</a:t>
            </a:r>
            <a:r>
              <a:rPr lang="es-ES" dirty="0">
                <a:ea typeface="+mn-lt"/>
                <a:cs typeface="+mn-lt"/>
              </a:rPr>
              <a:t> y puede adoptar morfologías tanto positivas como negativas o </a:t>
            </a:r>
            <a:r>
              <a:rPr lang="es-ES" dirty="0" err="1">
                <a:ea typeface="+mn-lt"/>
                <a:cs typeface="+mn-lt"/>
              </a:rPr>
              <a:t>isodifásicas</a:t>
            </a:r>
            <a:r>
              <a:rPr lang="es-ES" dirty="0">
                <a:ea typeface="+mn-lt"/>
                <a:cs typeface="+mn-lt"/>
              </a:rPr>
              <a:t> en </a:t>
            </a:r>
            <a:r>
              <a:rPr lang="es-ES" dirty="0" err="1">
                <a:ea typeface="+mn-lt"/>
                <a:cs typeface="+mn-lt"/>
              </a:rPr>
              <a:t>aVF</a:t>
            </a:r>
            <a:r>
              <a:rPr lang="es-ES" dirty="0">
                <a:ea typeface="+mn-lt"/>
                <a:cs typeface="+mn-lt"/>
              </a:rPr>
              <a:t> y DIII, y en las precordiales derechas. </a:t>
            </a:r>
          </a:p>
          <a:p>
            <a:pPr algn="just">
              <a:buClr>
                <a:srgbClr val="9E3611"/>
              </a:buClr>
            </a:pPr>
            <a:r>
              <a:rPr lang="es-ES" dirty="0">
                <a:ea typeface="+mn-lt"/>
                <a:cs typeface="+mn-lt"/>
              </a:rPr>
              <a:t>La forma de la onda T es redondeada y con ramas asimétricas. La rama ascendente es más lenta o de menor pendiente.</a:t>
            </a:r>
          </a:p>
          <a:p>
            <a:pPr algn="just">
              <a:buClr>
                <a:srgbClr val="9E3611"/>
              </a:buClr>
            </a:pPr>
            <a:r>
              <a:rPr lang="es-ES" dirty="0">
                <a:ea typeface="+mn-lt"/>
                <a:cs typeface="+mn-lt"/>
              </a:rPr>
              <a:t> La amplitud suele ser de aproximadamente un tercio respecto al de la onda R precedente. </a:t>
            </a:r>
          </a:p>
        </p:txBody>
      </p:sp>
    </p:spTree>
    <p:extLst>
      <p:ext uri="{BB962C8B-B14F-4D97-AF65-F5344CB8AC3E}">
        <p14:creationId xmlns:p14="http://schemas.microsoft.com/office/powerpoint/2010/main" val="8560304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A07A15-5C51-4858-AFC6-DFBBA51FD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Onda u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8BF7E3-8CC8-4C6A-950E-4DC81D6F1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Repolarización de las fibras de Purkinje. </a:t>
            </a: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0FFBDFAD-1614-46D8-A3C6-A477D9FFF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70" y="2926367"/>
            <a:ext cx="8752935" cy="235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786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781238F-9C6E-48C0-A4E7-1D943A998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es-ES" sz="4800">
                <a:solidFill>
                  <a:srgbClr val="FFFFFF"/>
                </a:solidFill>
              </a:rPr>
              <a:t>isquemia</a:t>
            </a:r>
            <a:endParaRPr lang="es-ES" sz="4800">
              <a:solidFill>
                <a:srgbClr val="FFFFFF"/>
              </a:solidFill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8299D7-2795-49D4-AD92-BB8C36CF3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sz="2800" b="1"/>
              <a:t>ALTERACIONES EN LA ONDA T </a:t>
            </a:r>
            <a:endParaRPr lang="es-ES" sz="2800"/>
          </a:p>
          <a:p>
            <a:pPr marL="0" indent="0">
              <a:buClr>
                <a:srgbClr val="9E3611"/>
              </a:buClr>
              <a:buNone/>
            </a:pPr>
            <a:r>
              <a:rPr lang="es-ES"/>
              <a:t>Simétrica- Negativa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/>
              <a:t>Buscar   T  negativa en derivaciones I, II, V2-V6, donde habitualmente es positiva. </a:t>
            </a:r>
            <a:endParaRPr lang="es-E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14483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2588F7-586A-4D79-8EF0-ABFA08EB2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es-ES" sz="4800">
                <a:solidFill>
                  <a:srgbClr val="FFFFFF"/>
                </a:solidFill>
              </a:rPr>
              <a:t>Injuria o lesión</a:t>
            </a:r>
            <a:endParaRPr lang="es-ES" sz="4800">
              <a:solidFill>
                <a:srgbClr val="FFFFFF"/>
              </a:solidFill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FF4A82-6210-40CA-8124-BED004EDA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pPr marL="0" indent="0">
              <a:buClr>
                <a:srgbClr val="9E3611"/>
              </a:buClr>
              <a:buNone/>
            </a:pPr>
            <a:r>
              <a:rPr lang="es-ES" sz="2800" b="1"/>
              <a:t>ELEVACIÓN DEL ST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33354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BC8EE7-947D-48C6-8EA6-B78355502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es-ES" sz="4800">
                <a:solidFill>
                  <a:srgbClr val="FFFFFF"/>
                </a:solidFill>
              </a:rPr>
              <a:t>Infarto</a:t>
            </a:r>
            <a:br>
              <a:rPr lang="es-ES" sz="4800" dirty="0">
                <a:solidFill>
                  <a:srgbClr val="FFFFFF"/>
                </a:solidFill>
              </a:rPr>
            </a:br>
            <a:r>
              <a:rPr lang="es-ES" sz="4800">
                <a:solidFill>
                  <a:srgbClr val="FFFFFF"/>
                </a:solidFill>
              </a:rPr>
              <a:t>(necrosis) </a:t>
            </a:r>
            <a:endParaRPr lang="es-ES" sz="4800">
              <a:solidFill>
                <a:srgbClr val="FFFFFF"/>
              </a:solidFill>
              <a:latin typeface="Rockwell Condensed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62333B-F729-4C7C-BE85-81C252FB5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3200" b="1"/>
              <a:t>ONDA Q</a:t>
            </a:r>
          </a:p>
          <a:p>
            <a:pPr marL="0" indent="0">
              <a:buClr>
                <a:srgbClr val="9E3611"/>
              </a:buClr>
              <a:buNone/>
            </a:pPr>
            <a:endParaRPr lang="es-E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6857FD87-A2A3-4E39-BA31-4A6324440D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079" y="1659494"/>
            <a:ext cx="3850256" cy="371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800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E8ED3E-C0DD-4B7E-BBFD-A1043560F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3584" y="5085387"/>
            <a:ext cx="2654060" cy="861722"/>
          </a:xfrm>
        </p:spPr>
        <p:txBody>
          <a:bodyPr>
            <a:normAutofit/>
          </a:bodyPr>
          <a:lstStyle/>
          <a:p>
            <a:r>
              <a:rPr lang="es-ES"/>
              <a:t>Gracias! </a:t>
            </a:r>
            <a:endParaRPr lang="es-ES">
              <a:latin typeface="Rockwell Condensed"/>
            </a:endParaRPr>
          </a:p>
        </p:txBody>
      </p:sp>
      <p:pic>
        <p:nvPicPr>
          <p:cNvPr id="4" name="Imagen 4" descr="Texto&#10;&#10;Descripción generada automáticamente">
            <a:extLst>
              <a:ext uri="{FF2B5EF4-FFF2-40B4-BE49-F238E27FC236}">
                <a16:creationId xmlns:a16="http://schemas.microsoft.com/office/drawing/2014/main" id="{8BB59005-0032-4570-8E2E-5833E703FF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1756" y="94201"/>
            <a:ext cx="3754019" cy="6681849"/>
          </a:xfrm>
        </p:spPr>
      </p:pic>
    </p:spTree>
    <p:extLst>
      <p:ext uri="{BB962C8B-B14F-4D97-AF65-F5344CB8AC3E}">
        <p14:creationId xmlns:p14="http://schemas.microsoft.com/office/powerpoint/2010/main" val="11760252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TF00001241</Template>
  <TotalTime>0</TotalTime>
  <Words>1</Words>
  <Application>Microsoft Office PowerPoint</Application>
  <PresentationFormat>Panorámica</PresentationFormat>
  <Paragraphs>1</Paragraphs>
  <Slides>53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54" baseType="lpstr">
      <vt:lpstr>Wood Type</vt:lpstr>
      <vt:lpstr>TALLER ECG</vt:lpstr>
      <vt:lpstr>Objetivos</vt:lpstr>
      <vt:lpstr>ECG</vt:lpstr>
      <vt:lpstr>UTILIDAD DIAGNÓSTICA  (PARA QUÉ, A QUIÉN y cuándo) </vt:lpstr>
      <vt:lpstr>Lectura correcta ecg</vt:lpstr>
      <vt:lpstr>Presentación de PowerPoint</vt:lpstr>
      <vt:lpstr>DERIVACIONES POSTERIORES</vt:lpstr>
      <vt:lpstr>RELACIÓN DERIVACIONES CON ESTRUCTURAS CARDÍACAS </vt:lpstr>
      <vt:lpstr>RELACIÓN DERIVACIONES CON ESTRUCTURAS CARDÍACAS  </vt:lpstr>
      <vt:lpstr>LECTURA CORRECTA DEL ECG </vt:lpstr>
      <vt:lpstr>Triángulo de einthoven y sistema hexaxial </vt:lpstr>
      <vt:lpstr> RECUERDO FISIOLÓGICO </vt:lpstr>
      <vt:lpstr>Ondas, segmentos e intervalos </vt:lpstr>
      <vt:lpstr>Presentación de PowerPoint</vt:lpstr>
      <vt:lpstr>IRRIGACIÓN DEL SISTEMA EXCITOCONDUCTOR </vt:lpstr>
      <vt:lpstr>SISTEMÁTICA DE LECTURA</vt:lpstr>
      <vt:lpstr>Ritmo cardíaco </vt:lpstr>
      <vt:lpstr>Ritmo sinusal</vt:lpstr>
      <vt:lpstr> frecuencia cardíaca</vt:lpstr>
      <vt:lpstr>Cálculo FRECUENCIA CARDÍACA </vt:lpstr>
      <vt:lpstr>Cálculo de frecuencia cardíaca  irregular</vt:lpstr>
      <vt:lpstr>Eje eléctrico del qrs</vt:lpstr>
      <vt:lpstr>Presentación de PowerPoint</vt:lpstr>
      <vt:lpstr>Presentación de PowerPoint</vt:lpstr>
      <vt:lpstr>Alteraciones del eje eléctrico</vt:lpstr>
      <vt:lpstr>Análisis de la morfología, duración y amplitud de cada segmento, intervalo y onda. </vt:lpstr>
      <vt:lpstr>ONDA P: activación auricular  </vt:lpstr>
      <vt:lpstr>Onda p</vt:lpstr>
      <vt:lpstr>Agrandamiento auricular izquierdo</vt:lpstr>
      <vt:lpstr>Agrandamiento auricular derecho</vt:lpstr>
      <vt:lpstr>Intervalo pr</vt:lpstr>
      <vt:lpstr>Pr &gt; 0,20 </vt:lpstr>
      <vt:lpstr>PR &lt;0,12 </vt:lpstr>
      <vt:lpstr>Complejo qrs: activación ventricular</vt:lpstr>
      <vt:lpstr>Qrs </vt:lpstr>
      <vt:lpstr>Progresión adecuada de las "r"</vt:lpstr>
      <vt:lpstr>QRS ancho (&gt; 120 MSEG) </vt:lpstr>
      <vt:lpstr>Bloqueo de rama derecha </vt:lpstr>
      <vt:lpstr>Bloqueo de rama izquierda</vt:lpstr>
      <vt:lpstr>Qrs aumentado en voltaje </vt:lpstr>
      <vt:lpstr>Punto j</vt:lpstr>
      <vt:lpstr>Segmento st </vt:lpstr>
      <vt:lpstr>Segmento st</vt:lpstr>
      <vt:lpstr>Pericarditis </vt:lpstr>
      <vt:lpstr>Intervalo qt</vt:lpstr>
      <vt:lpstr>QT CORREGIDO (QTC)</vt:lpstr>
      <vt:lpstr>Alteraciones del qt </vt:lpstr>
      <vt:lpstr>Onda t</vt:lpstr>
      <vt:lpstr>Onda u </vt:lpstr>
      <vt:lpstr>isquemia</vt:lpstr>
      <vt:lpstr>Injuria o lesión</vt:lpstr>
      <vt:lpstr>Infarto (necrosis) </vt:lpstr>
      <vt:lpstr>Gracias!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1418</cp:revision>
  <dcterms:created xsi:type="dcterms:W3CDTF">2021-11-14T16:18:43Z</dcterms:created>
  <dcterms:modified xsi:type="dcterms:W3CDTF">2021-11-22T17:27:48Z</dcterms:modified>
</cp:coreProperties>
</file>