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4" r:id="rId6"/>
    <p:sldId id="260" r:id="rId7"/>
    <p:sldId id="261" r:id="rId8"/>
    <p:sldId id="266" r:id="rId9"/>
    <p:sldId id="262" r:id="rId10"/>
    <p:sldId id="263" r:id="rId11"/>
    <p:sldId id="265"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855531-87FB-4D8C-A788-BE354A7CDC9C}" v="1031" dt="2021-11-23T00:11:51.863"/>
    <p1510:client id="{D2E9B688-F25F-4755-B951-E77C706FAF96}" v="69" dt="2021-11-23T00:54:40.5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73" d="100"/>
          <a:sy n="73" d="100"/>
        </p:scale>
        <p:origin x="72"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112329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7535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093213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180458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01455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74287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17508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4315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4381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163661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790701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11/22/2021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6285732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9">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4544742" y="1581326"/>
            <a:ext cx="6705067" cy="3779568"/>
          </a:xfrm>
        </p:spPr>
        <p:txBody>
          <a:bodyPr anchor="ctr">
            <a:normAutofit/>
          </a:bodyPr>
          <a:lstStyle/>
          <a:p>
            <a:pPr algn="l"/>
            <a:r>
              <a:rPr lang="es-ES" sz="8900">
                <a:cs typeface="Calibri Light"/>
              </a:rPr>
              <a:t>TALLER DRENAJE PLEURAL </a:t>
            </a:r>
            <a:endParaRPr lang="es-ES" sz="8900"/>
          </a:p>
        </p:txBody>
      </p:sp>
      <p:sp>
        <p:nvSpPr>
          <p:cNvPr id="3" name="Subtítulo 2"/>
          <p:cNvSpPr>
            <a:spLocks noGrp="1"/>
          </p:cNvSpPr>
          <p:nvPr>
            <p:ph type="subTitle" idx="1"/>
          </p:nvPr>
        </p:nvSpPr>
        <p:spPr>
          <a:xfrm>
            <a:off x="1088365" y="2184951"/>
            <a:ext cx="2479588" cy="2572320"/>
          </a:xfrm>
        </p:spPr>
        <p:txBody>
          <a:bodyPr anchor="ctr">
            <a:normAutofit/>
          </a:bodyPr>
          <a:lstStyle/>
          <a:p>
            <a:pPr algn="r"/>
            <a:r>
              <a:rPr lang="es-ES" dirty="0">
                <a:cs typeface="Calibri"/>
              </a:rPr>
              <a:t>RMG SMA</a:t>
            </a:r>
          </a:p>
          <a:p>
            <a:pPr algn="r"/>
            <a:r>
              <a:rPr lang="es-ES" dirty="0">
                <a:cs typeface="Calibri"/>
              </a:rPr>
              <a:t>2021</a:t>
            </a:r>
          </a:p>
        </p:txBody>
      </p:sp>
      <p:cxnSp>
        <p:nvCxnSpPr>
          <p:cNvPr id="14" name="Straight Connector 13">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6347"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Diagrama&#10;&#10;Descripción generada automáticamente">
            <a:extLst>
              <a:ext uri="{FF2B5EF4-FFF2-40B4-BE49-F238E27FC236}">
                <a16:creationId xmlns:a16="http://schemas.microsoft.com/office/drawing/2014/main" id="{B4D67523-0AE3-4007-A165-7FD67918D947}"/>
              </a:ext>
            </a:extLst>
          </p:cNvPr>
          <p:cNvPicPr>
            <a:picLocks noGrp="1" noChangeAspect="1"/>
          </p:cNvPicPr>
          <p:nvPr>
            <p:ph idx="1"/>
          </p:nvPr>
        </p:nvPicPr>
        <p:blipFill>
          <a:blip r:embed="rId2"/>
          <a:stretch>
            <a:fillRect/>
          </a:stretch>
        </p:blipFill>
        <p:spPr>
          <a:xfrm>
            <a:off x="4413795" y="538969"/>
            <a:ext cx="2839754" cy="5975272"/>
          </a:xfrm>
        </p:spPr>
      </p:pic>
    </p:spTree>
    <p:extLst>
      <p:ext uri="{BB962C8B-B14F-4D97-AF65-F5344CB8AC3E}">
        <p14:creationId xmlns:p14="http://schemas.microsoft.com/office/powerpoint/2010/main" val="3868784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0A1DA9-FF89-4F16-9EBC-10A6B367F5B8}"/>
              </a:ext>
            </a:extLst>
          </p:cNvPr>
          <p:cNvSpPr>
            <a:spLocks noGrp="1"/>
          </p:cNvSpPr>
          <p:nvPr>
            <p:ph type="title"/>
          </p:nvPr>
        </p:nvSpPr>
        <p:spPr/>
        <p:txBody>
          <a:bodyPr/>
          <a:lstStyle/>
          <a:p>
            <a:r>
              <a:rPr lang="es-ES" b="1" dirty="0">
                <a:cs typeface="Calibri Light"/>
              </a:rPr>
              <a:t>INDICACIONES </a:t>
            </a:r>
            <a:endParaRPr lang="es-ES" b="1">
              <a:cs typeface="Calibri Light"/>
            </a:endParaRPr>
          </a:p>
        </p:txBody>
      </p:sp>
      <p:sp>
        <p:nvSpPr>
          <p:cNvPr id="3" name="Marcador de contenido 2">
            <a:extLst>
              <a:ext uri="{FF2B5EF4-FFF2-40B4-BE49-F238E27FC236}">
                <a16:creationId xmlns:a16="http://schemas.microsoft.com/office/drawing/2014/main" id="{45981D5D-805D-4A5B-BA56-76B3B7E4166C}"/>
              </a:ext>
            </a:extLst>
          </p:cNvPr>
          <p:cNvSpPr>
            <a:spLocks noGrp="1"/>
          </p:cNvSpPr>
          <p:nvPr>
            <p:ph idx="1"/>
          </p:nvPr>
        </p:nvSpPr>
        <p:spPr/>
        <p:txBody>
          <a:bodyPr vert="horz" lIns="91440" tIns="45720" rIns="91440" bIns="45720" rtlCol="0" anchor="t">
            <a:normAutofit/>
          </a:bodyPr>
          <a:lstStyle/>
          <a:p>
            <a:pPr marL="0" indent="0">
              <a:buNone/>
            </a:pPr>
            <a:r>
              <a:rPr lang="es-ES" b="1" dirty="0">
                <a:cs typeface="Calibri"/>
              </a:rPr>
              <a:t>OCUPACIÓN DEL ESPACIO PLEURAL</a:t>
            </a:r>
            <a:br>
              <a:rPr lang="es-ES" b="1" dirty="0">
                <a:cs typeface="Calibri"/>
              </a:rPr>
            </a:br>
            <a:br>
              <a:rPr lang="es-ES" dirty="0">
                <a:cs typeface="Calibri"/>
              </a:rPr>
            </a:br>
            <a:r>
              <a:rPr lang="es-ES" u="sng" dirty="0">
                <a:cs typeface="Calibri"/>
              </a:rPr>
              <a:t>Aérea: </a:t>
            </a:r>
            <a:r>
              <a:rPr lang="es-ES" dirty="0">
                <a:cs typeface="Calibri"/>
              </a:rPr>
              <a:t>neumotórax espontáneo / traumático</a:t>
            </a:r>
            <a:br>
              <a:rPr lang="es-ES" dirty="0">
                <a:cs typeface="Calibri"/>
              </a:rPr>
            </a:br>
            <a:br>
              <a:rPr lang="es-ES" dirty="0">
                <a:cs typeface="Calibri"/>
              </a:rPr>
            </a:br>
            <a:br>
              <a:rPr lang="es-ES" dirty="0">
                <a:cs typeface="Calibri"/>
              </a:rPr>
            </a:br>
            <a:r>
              <a:rPr lang="es-ES" u="sng" dirty="0">
                <a:cs typeface="Calibri"/>
              </a:rPr>
              <a:t>Líquida: </a:t>
            </a:r>
            <a:r>
              <a:rPr lang="es-ES" dirty="0">
                <a:cs typeface="Calibri"/>
              </a:rPr>
              <a:t>derrame </a:t>
            </a:r>
            <a:r>
              <a:rPr lang="es-ES" dirty="0" err="1">
                <a:cs typeface="Calibri" panose="020F0502020204030204"/>
              </a:rPr>
              <a:t>paraneumónico</a:t>
            </a:r>
            <a:r>
              <a:rPr lang="es-ES" dirty="0">
                <a:cs typeface="Calibri" panose="020F0502020204030204"/>
              </a:rPr>
              <a:t> / empiema / maligno / hemotórax / quilotórax</a:t>
            </a:r>
            <a:br>
              <a:rPr lang="es-ES" dirty="0">
                <a:cs typeface="Calibri" panose="020F0502020204030204"/>
              </a:rPr>
            </a:br>
            <a:br>
              <a:rPr lang="es-ES" dirty="0">
                <a:cs typeface="Calibri" panose="020F0502020204030204"/>
              </a:rPr>
            </a:br>
            <a:br>
              <a:rPr lang="es-ES" dirty="0">
                <a:cs typeface="Calibri" panose="020F0502020204030204"/>
              </a:rPr>
            </a:br>
            <a:r>
              <a:rPr lang="es-ES" u="sng" dirty="0" err="1">
                <a:cs typeface="Calibri" panose="020F0502020204030204"/>
              </a:rPr>
              <a:t>Míxta</a:t>
            </a:r>
            <a:r>
              <a:rPr lang="es-ES" u="sng" dirty="0">
                <a:cs typeface="Calibri" panose="020F0502020204030204"/>
              </a:rPr>
              <a:t>: </a:t>
            </a:r>
            <a:r>
              <a:rPr lang="es-ES" dirty="0" err="1">
                <a:ea typeface="+mn-lt"/>
                <a:cs typeface="+mn-lt"/>
              </a:rPr>
              <a:t>hidroneumotórax</a:t>
            </a:r>
            <a:r>
              <a:rPr lang="es-ES" dirty="0">
                <a:ea typeface="+mn-lt"/>
                <a:cs typeface="+mn-lt"/>
              </a:rPr>
              <a:t>  / </a:t>
            </a:r>
            <a:r>
              <a:rPr lang="es-ES" dirty="0" err="1">
                <a:cs typeface="Calibri" panose="020F0502020204030204"/>
              </a:rPr>
              <a:t>pioneumotórax</a:t>
            </a:r>
            <a:r>
              <a:rPr lang="es-ES" dirty="0">
                <a:cs typeface="Calibri" panose="020F0502020204030204"/>
              </a:rPr>
              <a:t>  / </a:t>
            </a:r>
            <a:r>
              <a:rPr lang="es-ES" dirty="0" err="1">
                <a:cs typeface="Calibri" panose="020F0502020204030204"/>
              </a:rPr>
              <a:t>hemoneumotórax</a:t>
            </a:r>
            <a:r>
              <a:rPr lang="es-ES" dirty="0">
                <a:cs typeface="Calibri" panose="020F0502020204030204"/>
              </a:rPr>
              <a:t> </a:t>
            </a:r>
          </a:p>
        </p:txBody>
      </p:sp>
    </p:spTree>
    <p:extLst>
      <p:ext uri="{BB962C8B-B14F-4D97-AF65-F5344CB8AC3E}">
        <p14:creationId xmlns:p14="http://schemas.microsoft.com/office/powerpoint/2010/main" val="128893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8FE6AF-FE86-4A1D-8F7D-862439CD77C0}"/>
              </a:ext>
            </a:extLst>
          </p:cNvPr>
          <p:cNvSpPr>
            <a:spLocks noGrp="1"/>
          </p:cNvSpPr>
          <p:nvPr>
            <p:ph type="title"/>
          </p:nvPr>
        </p:nvSpPr>
        <p:spPr/>
        <p:txBody>
          <a:bodyPr/>
          <a:lstStyle/>
          <a:p>
            <a:r>
              <a:rPr lang="es-ES" b="1" dirty="0">
                <a:cs typeface="Calibri Light"/>
              </a:rPr>
              <a:t>CONTRAINDICACIONES </a:t>
            </a:r>
          </a:p>
        </p:txBody>
      </p:sp>
      <p:sp>
        <p:nvSpPr>
          <p:cNvPr id="3" name="Marcador de contenido 2">
            <a:extLst>
              <a:ext uri="{FF2B5EF4-FFF2-40B4-BE49-F238E27FC236}">
                <a16:creationId xmlns:a16="http://schemas.microsoft.com/office/drawing/2014/main" id="{6D0269A2-F532-4938-9161-D1F5E61ED9F0}"/>
              </a:ext>
            </a:extLst>
          </p:cNvPr>
          <p:cNvSpPr>
            <a:spLocks noGrp="1"/>
          </p:cNvSpPr>
          <p:nvPr>
            <p:ph idx="1"/>
          </p:nvPr>
        </p:nvSpPr>
        <p:spPr/>
        <p:txBody>
          <a:bodyPr vert="horz" lIns="91440" tIns="45720" rIns="91440" bIns="45720" rtlCol="0" anchor="t">
            <a:normAutofit/>
          </a:bodyPr>
          <a:lstStyle/>
          <a:p>
            <a:pPr marL="0" indent="0">
              <a:buNone/>
            </a:pPr>
            <a:r>
              <a:rPr lang="es-ES" dirty="0">
                <a:cs typeface="Calibri"/>
              </a:rPr>
              <a:t>RELATIVAS:</a:t>
            </a:r>
          </a:p>
          <a:p>
            <a:pPr marL="0" indent="0">
              <a:buNone/>
            </a:pPr>
            <a:endParaRPr lang="es-ES" dirty="0">
              <a:cs typeface="Calibri"/>
            </a:endParaRPr>
          </a:p>
          <a:p>
            <a:pPr marL="0" indent="0">
              <a:buNone/>
            </a:pPr>
            <a:r>
              <a:rPr lang="es-ES" dirty="0">
                <a:cs typeface="Calibri"/>
              </a:rPr>
              <a:t>Alteración de la coagulación</a:t>
            </a:r>
          </a:p>
          <a:p>
            <a:pPr marL="0" indent="0">
              <a:buNone/>
            </a:pPr>
            <a:r>
              <a:rPr lang="es-ES" dirty="0">
                <a:cs typeface="Calibri"/>
              </a:rPr>
              <a:t>Adherencias pleurales (cirugías torácicas previas)</a:t>
            </a:r>
          </a:p>
          <a:p>
            <a:pPr marL="0" indent="0">
              <a:buNone/>
            </a:pPr>
            <a:r>
              <a:rPr lang="es-ES" dirty="0">
                <a:cs typeface="Calibri"/>
              </a:rPr>
              <a:t>Bullas gigantes</a:t>
            </a:r>
          </a:p>
        </p:txBody>
      </p:sp>
    </p:spTree>
    <p:extLst>
      <p:ext uri="{BB962C8B-B14F-4D97-AF65-F5344CB8AC3E}">
        <p14:creationId xmlns:p14="http://schemas.microsoft.com/office/powerpoint/2010/main" val="3774067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34EE75-E845-4927-BE17-046FFF38746A}"/>
              </a:ext>
            </a:extLst>
          </p:cNvPr>
          <p:cNvSpPr>
            <a:spLocks noGrp="1"/>
          </p:cNvSpPr>
          <p:nvPr>
            <p:ph type="title"/>
          </p:nvPr>
        </p:nvSpPr>
        <p:spPr/>
        <p:txBody>
          <a:bodyPr/>
          <a:lstStyle/>
          <a:p>
            <a:r>
              <a:rPr lang="es-ES" b="1" dirty="0">
                <a:cs typeface="Calibri Light"/>
              </a:rPr>
              <a:t>COMPLICACIONES </a:t>
            </a:r>
          </a:p>
        </p:txBody>
      </p:sp>
      <p:sp>
        <p:nvSpPr>
          <p:cNvPr id="3" name="Marcador de contenido 2">
            <a:extLst>
              <a:ext uri="{FF2B5EF4-FFF2-40B4-BE49-F238E27FC236}">
                <a16:creationId xmlns:a16="http://schemas.microsoft.com/office/drawing/2014/main" id="{B2AA3D06-3398-4868-8D33-DB9BB27B0116}"/>
              </a:ext>
            </a:extLst>
          </p:cNvPr>
          <p:cNvSpPr>
            <a:spLocks noGrp="1"/>
          </p:cNvSpPr>
          <p:nvPr>
            <p:ph idx="1"/>
          </p:nvPr>
        </p:nvSpPr>
        <p:spPr/>
        <p:txBody>
          <a:bodyPr vert="horz" lIns="91440" tIns="45720" rIns="91440" bIns="45720" rtlCol="0" anchor="t">
            <a:normAutofit/>
          </a:bodyPr>
          <a:lstStyle/>
          <a:p>
            <a:r>
              <a:rPr lang="es-ES" dirty="0">
                <a:ea typeface="+mn-lt"/>
                <a:cs typeface="+mn-lt"/>
              </a:rPr>
              <a:t>Parietales: hematoma, lesiones del paquete intercostal, mialgia intercostal crónica. </a:t>
            </a:r>
          </a:p>
          <a:p>
            <a:r>
              <a:rPr lang="es-ES" dirty="0">
                <a:ea typeface="+mn-lt"/>
                <a:cs typeface="+mn-lt"/>
              </a:rPr>
              <a:t>Viscerales: hemotórax, empiema, lesión pulmonar, corazón, grandes vasos.</a:t>
            </a:r>
          </a:p>
          <a:p>
            <a:r>
              <a:rPr lang="es-ES" dirty="0">
                <a:ea typeface="+mn-lt"/>
                <a:cs typeface="+mn-lt"/>
              </a:rPr>
              <a:t>Sistémicas: alergias (anestésico, látex), reacción </a:t>
            </a:r>
            <a:r>
              <a:rPr lang="es-ES" dirty="0" err="1">
                <a:ea typeface="+mn-lt"/>
                <a:cs typeface="+mn-lt"/>
              </a:rPr>
              <a:t>vasovagal</a:t>
            </a:r>
            <a:r>
              <a:rPr lang="es-ES" dirty="0">
                <a:ea typeface="+mn-lt"/>
                <a:cs typeface="+mn-lt"/>
              </a:rPr>
              <a:t>.</a:t>
            </a:r>
          </a:p>
          <a:p>
            <a:r>
              <a:rPr lang="es-ES" dirty="0">
                <a:ea typeface="+mn-lt"/>
                <a:cs typeface="+mn-lt"/>
              </a:rPr>
              <a:t>Del manejo del drenaje: desconexión o salida accidental, acodamiento, obstrucción por fibrina o coágulos. La obstrucción por fibrina o coágulos se soluciona con lavados por el drenaje, pero si persiste es preferible cambiarlo, ya que los lavados reiterados favorecen las infecciones</a:t>
            </a:r>
            <a:endParaRPr lang="es-ES">
              <a:cs typeface="Calibri"/>
            </a:endParaRPr>
          </a:p>
        </p:txBody>
      </p:sp>
    </p:spTree>
    <p:extLst>
      <p:ext uri="{BB962C8B-B14F-4D97-AF65-F5344CB8AC3E}">
        <p14:creationId xmlns:p14="http://schemas.microsoft.com/office/powerpoint/2010/main" val="1344076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C0E1A7-4429-4E81-A091-88B3BE6BE62F}"/>
              </a:ext>
            </a:extLst>
          </p:cNvPr>
          <p:cNvSpPr>
            <a:spLocks noGrp="1"/>
          </p:cNvSpPr>
          <p:nvPr>
            <p:ph type="title"/>
          </p:nvPr>
        </p:nvSpPr>
        <p:spPr/>
        <p:txBody>
          <a:bodyPr/>
          <a:lstStyle/>
          <a:p>
            <a:r>
              <a:rPr lang="es-ES" b="1" dirty="0">
                <a:cs typeface="Calibri Light"/>
              </a:rPr>
              <a:t>POSICIÓN DEL PACIENTE</a:t>
            </a:r>
          </a:p>
        </p:txBody>
      </p:sp>
      <p:sp>
        <p:nvSpPr>
          <p:cNvPr id="3" name="Marcador de contenido 2">
            <a:extLst>
              <a:ext uri="{FF2B5EF4-FFF2-40B4-BE49-F238E27FC236}">
                <a16:creationId xmlns:a16="http://schemas.microsoft.com/office/drawing/2014/main" id="{D2696BEE-5353-46C0-BD4A-43F6FEED4567}"/>
              </a:ext>
            </a:extLst>
          </p:cNvPr>
          <p:cNvSpPr>
            <a:spLocks noGrp="1"/>
          </p:cNvSpPr>
          <p:nvPr>
            <p:ph idx="1"/>
          </p:nvPr>
        </p:nvSpPr>
        <p:spPr>
          <a:xfrm>
            <a:off x="838200" y="1688215"/>
            <a:ext cx="10515600" cy="4351338"/>
          </a:xfrm>
        </p:spPr>
        <p:txBody>
          <a:bodyPr vert="horz" lIns="91440" tIns="45720" rIns="91440" bIns="45720" rtlCol="0" anchor="t">
            <a:normAutofit/>
          </a:bodyPr>
          <a:lstStyle/>
          <a:p>
            <a:pPr marL="0" indent="0">
              <a:buNone/>
            </a:pPr>
            <a:r>
              <a:rPr lang="es-ES" dirty="0">
                <a:cs typeface="Calibri"/>
              </a:rPr>
              <a:t>Decúbito dorsal en trauma </a:t>
            </a:r>
            <a:br>
              <a:rPr lang="es-ES" dirty="0">
                <a:cs typeface="Calibri"/>
              </a:rPr>
            </a:br>
            <a:r>
              <a:rPr lang="es-ES" dirty="0">
                <a:cs typeface="Calibri"/>
              </a:rPr>
              <a:t>Triángulo de seguridad </a:t>
            </a:r>
          </a:p>
        </p:txBody>
      </p:sp>
      <p:pic>
        <p:nvPicPr>
          <p:cNvPr id="4" name="Imagen 4" descr="Diagrama&#10;&#10;Descripción generada automáticamente">
            <a:extLst>
              <a:ext uri="{FF2B5EF4-FFF2-40B4-BE49-F238E27FC236}">
                <a16:creationId xmlns:a16="http://schemas.microsoft.com/office/drawing/2014/main" id="{7334069F-D360-4090-9020-F5B42501C80F}"/>
              </a:ext>
            </a:extLst>
          </p:cNvPr>
          <p:cNvPicPr>
            <a:picLocks noChangeAspect="1"/>
          </p:cNvPicPr>
          <p:nvPr/>
        </p:nvPicPr>
        <p:blipFill>
          <a:blip r:embed="rId2"/>
          <a:stretch>
            <a:fillRect/>
          </a:stretch>
        </p:blipFill>
        <p:spPr>
          <a:xfrm>
            <a:off x="1014335" y="2587695"/>
            <a:ext cx="3280348" cy="3369003"/>
          </a:xfrm>
          <a:prstGeom prst="rect">
            <a:avLst/>
          </a:prstGeom>
        </p:spPr>
      </p:pic>
      <p:pic>
        <p:nvPicPr>
          <p:cNvPr id="5" name="Imagen 5">
            <a:extLst>
              <a:ext uri="{FF2B5EF4-FFF2-40B4-BE49-F238E27FC236}">
                <a16:creationId xmlns:a16="http://schemas.microsoft.com/office/drawing/2014/main" id="{159CB01F-25F1-4E1F-9D12-A985A08F65CF}"/>
              </a:ext>
            </a:extLst>
          </p:cNvPr>
          <p:cNvPicPr>
            <a:picLocks noChangeAspect="1"/>
          </p:cNvPicPr>
          <p:nvPr/>
        </p:nvPicPr>
        <p:blipFill>
          <a:blip r:embed="rId3"/>
          <a:stretch>
            <a:fillRect/>
          </a:stretch>
        </p:blipFill>
        <p:spPr>
          <a:xfrm>
            <a:off x="5561351" y="2530773"/>
            <a:ext cx="3055495" cy="3445371"/>
          </a:xfrm>
          <a:prstGeom prst="rect">
            <a:avLst/>
          </a:prstGeom>
        </p:spPr>
      </p:pic>
    </p:spTree>
    <p:extLst>
      <p:ext uri="{BB962C8B-B14F-4D97-AF65-F5344CB8AC3E}">
        <p14:creationId xmlns:p14="http://schemas.microsoft.com/office/powerpoint/2010/main" val="2533766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2CFBCF-DA30-4848-9744-C910C30B80A1}"/>
              </a:ext>
            </a:extLst>
          </p:cNvPr>
          <p:cNvSpPr>
            <a:spLocks noGrp="1"/>
          </p:cNvSpPr>
          <p:nvPr>
            <p:ph type="title"/>
          </p:nvPr>
        </p:nvSpPr>
        <p:spPr/>
        <p:txBody>
          <a:bodyPr/>
          <a:lstStyle/>
          <a:p>
            <a:r>
              <a:rPr lang="es-ES" b="1" dirty="0">
                <a:cs typeface="Calibri Light"/>
              </a:rPr>
              <a:t>TÉCNICA</a:t>
            </a:r>
            <a:endParaRPr lang="es-ES" b="1">
              <a:cs typeface="Calibri Light"/>
            </a:endParaRPr>
          </a:p>
        </p:txBody>
      </p:sp>
      <p:sp>
        <p:nvSpPr>
          <p:cNvPr id="3" name="Marcador de contenido 2">
            <a:extLst>
              <a:ext uri="{FF2B5EF4-FFF2-40B4-BE49-F238E27FC236}">
                <a16:creationId xmlns:a16="http://schemas.microsoft.com/office/drawing/2014/main" id="{CC96BE9C-20F2-4A63-B949-ED4EBC6F53FA}"/>
              </a:ext>
            </a:extLst>
          </p:cNvPr>
          <p:cNvSpPr>
            <a:spLocks noGrp="1"/>
          </p:cNvSpPr>
          <p:nvPr>
            <p:ph idx="1"/>
          </p:nvPr>
        </p:nvSpPr>
        <p:spPr>
          <a:xfrm>
            <a:off x="838200" y="1825625"/>
            <a:ext cx="3382781" cy="3601830"/>
          </a:xfrm>
        </p:spPr>
        <p:txBody>
          <a:bodyPr vert="horz" lIns="91440" tIns="45720" rIns="91440" bIns="45720" rtlCol="0" anchor="t">
            <a:normAutofit/>
          </a:bodyPr>
          <a:lstStyle/>
          <a:p>
            <a:r>
              <a:rPr lang="es-ES" dirty="0">
                <a:cs typeface="Calibri"/>
              </a:rPr>
              <a:t>Por punción: </a:t>
            </a:r>
            <a:endParaRPr lang="es-ES"/>
          </a:p>
          <a:p>
            <a:pPr marL="0" indent="0">
              <a:buNone/>
            </a:pPr>
            <a:r>
              <a:rPr lang="es-ES" dirty="0">
                <a:cs typeface="Calibri"/>
              </a:rPr>
              <a:t>drenajes finos con guías / trócares</a:t>
            </a:r>
          </a:p>
          <a:p>
            <a:endParaRPr lang="es-ES" dirty="0">
              <a:cs typeface="Calibri"/>
            </a:endParaRPr>
          </a:p>
          <a:p>
            <a:endParaRPr lang="es-ES" dirty="0">
              <a:cs typeface="Calibri"/>
            </a:endParaRPr>
          </a:p>
          <a:p>
            <a:r>
              <a:rPr lang="es-ES" b="1" dirty="0">
                <a:cs typeface="Calibri"/>
              </a:rPr>
              <a:t>Por incisión en piel </a:t>
            </a:r>
          </a:p>
        </p:txBody>
      </p:sp>
      <p:pic>
        <p:nvPicPr>
          <p:cNvPr id="5" name="Imagen 5" descr="Diagrama&#10;&#10;Descripción generada automáticamente">
            <a:extLst>
              <a:ext uri="{FF2B5EF4-FFF2-40B4-BE49-F238E27FC236}">
                <a16:creationId xmlns:a16="http://schemas.microsoft.com/office/drawing/2014/main" id="{6E8489C7-20F9-43DB-82F0-9CC3F11DC690}"/>
              </a:ext>
            </a:extLst>
          </p:cNvPr>
          <p:cNvPicPr>
            <a:picLocks noChangeAspect="1"/>
          </p:cNvPicPr>
          <p:nvPr/>
        </p:nvPicPr>
        <p:blipFill>
          <a:blip r:embed="rId2"/>
          <a:stretch>
            <a:fillRect/>
          </a:stretch>
        </p:blipFill>
        <p:spPr>
          <a:xfrm>
            <a:off x="5086662" y="1028820"/>
            <a:ext cx="5691265" cy="3975899"/>
          </a:xfrm>
          <a:prstGeom prst="rect">
            <a:avLst/>
          </a:prstGeom>
        </p:spPr>
      </p:pic>
    </p:spTree>
    <p:extLst>
      <p:ext uri="{BB962C8B-B14F-4D97-AF65-F5344CB8AC3E}">
        <p14:creationId xmlns:p14="http://schemas.microsoft.com/office/powerpoint/2010/main" val="1443853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BC83DE-2FBB-42D0-B514-1D1B01768F90}"/>
              </a:ext>
            </a:extLst>
          </p:cNvPr>
          <p:cNvSpPr>
            <a:spLocks noGrp="1"/>
          </p:cNvSpPr>
          <p:nvPr>
            <p:ph type="title"/>
          </p:nvPr>
        </p:nvSpPr>
        <p:spPr/>
        <p:txBody>
          <a:bodyPr/>
          <a:lstStyle/>
          <a:p>
            <a:endParaRPr lang="es-ES"/>
          </a:p>
        </p:txBody>
      </p:sp>
      <p:pic>
        <p:nvPicPr>
          <p:cNvPr id="4" name="Imagen 4" descr="Imagen que contiene Diagrama&#10;&#10;Descripción generada automáticamente">
            <a:extLst>
              <a:ext uri="{FF2B5EF4-FFF2-40B4-BE49-F238E27FC236}">
                <a16:creationId xmlns:a16="http://schemas.microsoft.com/office/drawing/2014/main" id="{F9181D14-EAC5-4229-97D9-3CC6D774A32B}"/>
              </a:ext>
            </a:extLst>
          </p:cNvPr>
          <p:cNvPicPr>
            <a:picLocks noGrp="1" noChangeAspect="1"/>
          </p:cNvPicPr>
          <p:nvPr>
            <p:ph idx="1"/>
          </p:nvPr>
        </p:nvPicPr>
        <p:blipFill>
          <a:blip r:embed="rId2"/>
          <a:stretch>
            <a:fillRect/>
          </a:stretch>
        </p:blipFill>
        <p:spPr>
          <a:xfrm>
            <a:off x="833525" y="963691"/>
            <a:ext cx="4628818" cy="5300715"/>
          </a:xfrm>
        </p:spPr>
      </p:pic>
    </p:spTree>
    <p:extLst>
      <p:ext uri="{BB962C8B-B14F-4D97-AF65-F5344CB8AC3E}">
        <p14:creationId xmlns:p14="http://schemas.microsoft.com/office/powerpoint/2010/main" val="3237569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FF7BBB-125D-4215-861F-91CB833DF051}"/>
              </a:ext>
            </a:extLst>
          </p:cNvPr>
          <p:cNvSpPr>
            <a:spLocks noGrp="1"/>
          </p:cNvSpPr>
          <p:nvPr>
            <p:ph type="title"/>
          </p:nvPr>
        </p:nvSpPr>
        <p:spPr/>
        <p:txBody>
          <a:bodyPr/>
          <a:lstStyle/>
          <a:p>
            <a:r>
              <a:rPr lang="es-ES" dirty="0">
                <a:cs typeface="Calibri Light"/>
              </a:rPr>
              <a:t>MATERIALES</a:t>
            </a:r>
            <a:endParaRPr lang="es-ES" dirty="0"/>
          </a:p>
        </p:txBody>
      </p:sp>
      <p:sp>
        <p:nvSpPr>
          <p:cNvPr id="3" name="Marcador de contenido 2">
            <a:extLst>
              <a:ext uri="{FF2B5EF4-FFF2-40B4-BE49-F238E27FC236}">
                <a16:creationId xmlns:a16="http://schemas.microsoft.com/office/drawing/2014/main" id="{B7B4DADE-C9F1-4501-AB79-E6C650EB0BBD}"/>
              </a:ext>
            </a:extLst>
          </p:cNvPr>
          <p:cNvSpPr>
            <a:spLocks noGrp="1"/>
          </p:cNvSpPr>
          <p:nvPr>
            <p:ph idx="1"/>
          </p:nvPr>
        </p:nvSpPr>
        <p:spPr>
          <a:xfrm>
            <a:off x="838200" y="1688215"/>
            <a:ext cx="10515600" cy="4351338"/>
          </a:xfrm>
        </p:spPr>
        <p:txBody>
          <a:bodyPr vert="horz" lIns="91440" tIns="45720" rIns="91440" bIns="45720" rtlCol="0" anchor="t">
            <a:normAutofit lnSpcReduction="10000"/>
          </a:bodyPr>
          <a:lstStyle/>
          <a:p>
            <a:r>
              <a:rPr lang="es-ES" dirty="0">
                <a:cs typeface="Calibri"/>
              </a:rPr>
              <a:t>Guantes y camisolín estéril </a:t>
            </a:r>
          </a:p>
          <a:p>
            <a:r>
              <a:rPr lang="es-ES" dirty="0">
                <a:cs typeface="Calibri"/>
              </a:rPr>
              <a:t>Campo quirúrgico</a:t>
            </a:r>
          </a:p>
          <a:p>
            <a:r>
              <a:rPr lang="es-ES" dirty="0">
                <a:cs typeface="Calibri"/>
              </a:rPr>
              <a:t>Jeringas y agujas </a:t>
            </a:r>
          </a:p>
          <a:p>
            <a:r>
              <a:rPr lang="es-ES" dirty="0">
                <a:cs typeface="Calibri"/>
              </a:rPr>
              <a:t>Anestesia local (lidocaína 1 o 2%)</a:t>
            </a:r>
          </a:p>
          <a:p>
            <a:r>
              <a:rPr lang="es-ES" dirty="0">
                <a:cs typeface="Calibri"/>
              </a:rPr>
              <a:t>Bisturí</a:t>
            </a:r>
          </a:p>
          <a:p>
            <a:r>
              <a:rPr lang="es-ES" dirty="0">
                <a:cs typeface="Calibri"/>
              </a:rPr>
              <a:t>Bertola (disección) – Kocher – Tijera de </a:t>
            </a:r>
            <a:r>
              <a:rPr lang="es-ES" dirty="0" err="1">
                <a:cs typeface="Calibri"/>
              </a:rPr>
              <a:t>metzembaum</a:t>
            </a:r>
            <a:endParaRPr lang="es-ES" dirty="0">
              <a:cs typeface="Calibri"/>
            </a:endParaRPr>
          </a:p>
          <a:p>
            <a:r>
              <a:rPr lang="es-ES" dirty="0">
                <a:cs typeface="Calibri"/>
              </a:rPr>
              <a:t>Material para fijación: hilo (</a:t>
            </a:r>
            <a:r>
              <a:rPr lang="es-ES" dirty="0" err="1">
                <a:cs typeface="Calibri"/>
              </a:rPr>
              <a:t>vycril</a:t>
            </a:r>
            <a:r>
              <a:rPr lang="es-ES" dirty="0">
                <a:cs typeface="Calibri"/>
              </a:rPr>
              <a:t> / nylon) </a:t>
            </a:r>
          </a:p>
          <a:p>
            <a:r>
              <a:rPr lang="es-ES" dirty="0">
                <a:cs typeface="Calibri"/>
              </a:rPr>
              <a:t>Drenaje: tubo K227 o K225, frasco o </a:t>
            </a:r>
            <a:r>
              <a:rPr lang="es-ES" dirty="0" err="1">
                <a:cs typeface="Calibri"/>
              </a:rPr>
              <a:t>Buleau</a:t>
            </a:r>
            <a:r>
              <a:rPr lang="es-ES" dirty="0">
                <a:cs typeface="Calibri"/>
              </a:rPr>
              <a:t> </a:t>
            </a:r>
          </a:p>
          <a:p>
            <a:r>
              <a:rPr lang="es-ES" dirty="0">
                <a:cs typeface="Calibri"/>
              </a:rPr>
              <a:t>Tubos estériles para toma de muestra </a:t>
            </a:r>
          </a:p>
        </p:txBody>
      </p:sp>
    </p:spTree>
    <p:extLst>
      <p:ext uri="{BB962C8B-B14F-4D97-AF65-F5344CB8AC3E}">
        <p14:creationId xmlns:p14="http://schemas.microsoft.com/office/powerpoint/2010/main" val="347931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D1B997-8139-4C65-9DA5-DFF605746351}"/>
              </a:ext>
            </a:extLst>
          </p:cNvPr>
          <p:cNvSpPr>
            <a:spLocks noGrp="1"/>
          </p:cNvSpPr>
          <p:nvPr>
            <p:ph type="title"/>
          </p:nvPr>
        </p:nvSpPr>
        <p:spPr/>
        <p:txBody>
          <a:bodyPr/>
          <a:lstStyle/>
          <a:p>
            <a:r>
              <a:rPr lang="es-ES" b="1" dirty="0">
                <a:cs typeface="Calibri Light"/>
              </a:rPr>
              <a:t>PROCEDIMIENTO </a:t>
            </a:r>
            <a:endParaRPr lang="es-ES">
              <a:cs typeface="Calibri Light" panose="020F0302020204030204"/>
            </a:endParaRPr>
          </a:p>
        </p:txBody>
      </p:sp>
      <p:sp>
        <p:nvSpPr>
          <p:cNvPr id="3" name="Marcador de contenido 2">
            <a:extLst>
              <a:ext uri="{FF2B5EF4-FFF2-40B4-BE49-F238E27FC236}">
                <a16:creationId xmlns:a16="http://schemas.microsoft.com/office/drawing/2014/main" id="{C246CD63-D256-49B9-AA1B-A6F8CD5661D2}"/>
              </a:ext>
            </a:extLst>
          </p:cNvPr>
          <p:cNvSpPr>
            <a:spLocks noGrp="1"/>
          </p:cNvSpPr>
          <p:nvPr>
            <p:ph idx="1"/>
          </p:nvPr>
        </p:nvSpPr>
        <p:spPr>
          <a:xfrm>
            <a:off x="838200" y="1525822"/>
            <a:ext cx="10415665" cy="4426288"/>
          </a:xfrm>
        </p:spPr>
        <p:txBody>
          <a:bodyPr vert="horz" lIns="91440" tIns="45720" rIns="91440" bIns="45720" rtlCol="0" anchor="t">
            <a:normAutofit fontScale="55000" lnSpcReduction="20000"/>
          </a:bodyPr>
          <a:lstStyle/>
          <a:p>
            <a:r>
              <a:rPr lang="es-ES" dirty="0">
                <a:cs typeface="Calibri"/>
              </a:rPr>
              <a:t>Lavado de manos. </a:t>
            </a:r>
          </a:p>
          <a:p>
            <a:r>
              <a:rPr lang="es-ES" dirty="0">
                <a:cs typeface="Calibri"/>
              </a:rPr>
              <a:t>Primera limpieza</a:t>
            </a:r>
          </a:p>
          <a:p>
            <a:r>
              <a:rPr lang="es-ES" dirty="0">
                <a:cs typeface="Calibri"/>
              </a:rPr>
              <a:t> Colocación de camisolín y guantes</a:t>
            </a:r>
            <a:endParaRPr lang="es-ES" dirty="0"/>
          </a:p>
          <a:p>
            <a:r>
              <a:rPr lang="es-ES" dirty="0">
                <a:cs typeface="Calibri"/>
              </a:rPr>
              <a:t>Segunda limpieza</a:t>
            </a:r>
          </a:p>
          <a:p>
            <a:r>
              <a:rPr lang="es-ES" dirty="0">
                <a:cs typeface="Calibri"/>
              </a:rPr>
              <a:t>Coloración de campos estériles</a:t>
            </a:r>
          </a:p>
          <a:p>
            <a:r>
              <a:rPr lang="es-ES" dirty="0">
                <a:cs typeface="Calibri"/>
              </a:rPr>
              <a:t>Anestesia local</a:t>
            </a:r>
          </a:p>
          <a:p>
            <a:r>
              <a:rPr lang="es-ES" dirty="0">
                <a:cs typeface="Calibri"/>
              </a:rPr>
              <a:t>Incisión</a:t>
            </a:r>
          </a:p>
          <a:p>
            <a:r>
              <a:rPr lang="es-ES" dirty="0">
                <a:cs typeface="Calibri"/>
              </a:rPr>
              <a:t>Divulsión muscular intercostal evitando lesión PVN pleural </a:t>
            </a:r>
          </a:p>
          <a:p>
            <a:r>
              <a:rPr lang="es-ES" dirty="0">
                <a:cs typeface="Calibri"/>
              </a:rPr>
              <a:t>Apertura pleural y exploración digital en busca de adherencias pleuropulmonares </a:t>
            </a:r>
          </a:p>
          <a:p>
            <a:r>
              <a:rPr lang="es-ES" dirty="0">
                <a:cs typeface="Calibri"/>
              </a:rPr>
              <a:t>Introducción del drenaje hacia el vértice</a:t>
            </a:r>
          </a:p>
          <a:p>
            <a:r>
              <a:rPr lang="es-ES" dirty="0">
                <a:cs typeface="Calibri"/>
              </a:rPr>
              <a:t>Corroboración posición intrapleural </a:t>
            </a:r>
          </a:p>
          <a:p>
            <a:r>
              <a:rPr lang="es-ES" dirty="0">
                <a:cs typeface="Calibri"/>
              </a:rPr>
              <a:t>Conexión hermética a sistema bajo sello de agua </a:t>
            </a:r>
          </a:p>
          <a:p>
            <a:r>
              <a:rPr lang="es-ES" dirty="0">
                <a:cs typeface="Calibri"/>
              </a:rPr>
              <a:t>Fijación a piel</a:t>
            </a:r>
          </a:p>
          <a:p>
            <a:r>
              <a:rPr lang="es-ES" dirty="0" err="1">
                <a:cs typeface="Calibri"/>
              </a:rPr>
              <a:t>Rx</a:t>
            </a:r>
            <a:r>
              <a:rPr lang="es-ES" dirty="0">
                <a:cs typeface="Calibri"/>
              </a:rPr>
              <a:t> tórax control </a:t>
            </a:r>
          </a:p>
        </p:txBody>
      </p:sp>
    </p:spTree>
    <p:extLst>
      <p:ext uri="{BB962C8B-B14F-4D97-AF65-F5344CB8AC3E}">
        <p14:creationId xmlns:p14="http://schemas.microsoft.com/office/powerpoint/2010/main" val="1888084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A84229-2329-45F1-A2C4-182D3D54E5D6}"/>
              </a:ext>
            </a:extLst>
          </p:cNvPr>
          <p:cNvSpPr>
            <a:spLocks noGrp="1"/>
          </p:cNvSpPr>
          <p:nvPr>
            <p:ph type="title"/>
          </p:nvPr>
        </p:nvSpPr>
        <p:spPr/>
        <p:txBody>
          <a:bodyPr/>
          <a:lstStyle/>
          <a:p>
            <a:r>
              <a:rPr lang="es-ES" b="1" dirty="0">
                <a:cs typeface="Calibri Light"/>
              </a:rPr>
              <a:t>CUIDADOS</a:t>
            </a:r>
            <a:r>
              <a:rPr lang="es-ES" dirty="0">
                <a:cs typeface="Calibri Light"/>
              </a:rPr>
              <a:t> </a:t>
            </a:r>
            <a:endParaRPr lang="es-ES">
              <a:cs typeface="Calibri Light" panose="020F0302020204030204"/>
            </a:endParaRPr>
          </a:p>
        </p:txBody>
      </p:sp>
      <p:sp>
        <p:nvSpPr>
          <p:cNvPr id="3" name="Marcador de contenido 2">
            <a:extLst>
              <a:ext uri="{FF2B5EF4-FFF2-40B4-BE49-F238E27FC236}">
                <a16:creationId xmlns:a16="http://schemas.microsoft.com/office/drawing/2014/main" id="{2F2E3191-83DF-40D2-8F0C-DC05BFCE9F14}"/>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s-ES" b="1" dirty="0">
                <a:ea typeface="+mn-lt"/>
                <a:cs typeface="+mn-lt"/>
              </a:rPr>
              <a:t>Prevenir el edema </a:t>
            </a:r>
            <a:r>
              <a:rPr lang="es-ES" b="1" dirty="0" err="1">
                <a:ea typeface="+mn-lt"/>
                <a:cs typeface="+mn-lt"/>
              </a:rPr>
              <a:t>exvacuo</a:t>
            </a:r>
            <a:r>
              <a:rPr lang="es-ES" b="1" dirty="0">
                <a:ea typeface="+mn-lt"/>
                <a:cs typeface="+mn-lt"/>
              </a:rPr>
              <a:t>:</a:t>
            </a:r>
            <a:r>
              <a:rPr lang="es-ES" dirty="0">
                <a:ea typeface="+mn-lt"/>
                <a:cs typeface="+mn-lt"/>
              </a:rPr>
              <a:t> después de colocar un drenaje torácico, hay que vigilar que no haya una salida de fluido masiva por el drenaje. Una evacuación demasiado rápida puede provocar un edema pulmonar unilateral, llamado edema de reexpansión o </a:t>
            </a:r>
            <a:r>
              <a:rPr lang="es-ES" dirty="0" err="1">
                <a:ea typeface="+mn-lt"/>
                <a:cs typeface="+mn-lt"/>
              </a:rPr>
              <a:t>exvacuo</a:t>
            </a:r>
            <a:r>
              <a:rPr lang="es-ES" dirty="0">
                <a:ea typeface="+mn-lt"/>
                <a:cs typeface="+mn-lt"/>
              </a:rPr>
              <a:t>. Si es necesario, se debe pinzar periódicamente el tubo27. A pesar de que no hay ninguna evidencia sobre la velocidad de evacuación, una buena práctica sugiere que no debe drenarse más de 300 ml de una vez y no deben sobrepasarse los 500 ml por hora.</a:t>
            </a:r>
          </a:p>
          <a:p>
            <a:pPr marL="0" indent="0">
              <a:buNone/>
            </a:pPr>
            <a:r>
              <a:rPr lang="es-ES" b="1" dirty="0">
                <a:ea typeface="+mn-lt"/>
                <a:cs typeface="+mn-lt"/>
              </a:rPr>
              <a:t>Mantener el drenaje permeable.</a:t>
            </a:r>
            <a:r>
              <a:rPr lang="es-ES" dirty="0">
                <a:ea typeface="+mn-lt"/>
                <a:cs typeface="+mn-lt"/>
              </a:rPr>
              <a:t> Debe vigilarse que no se acode ni se formen coágulos en su interior.</a:t>
            </a:r>
          </a:p>
          <a:p>
            <a:pPr marL="0" indent="0">
              <a:buNone/>
            </a:pPr>
            <a:r>
              <a:rPr lang="es-ES" dirty="0">
                <a:ea typeface="+mn-lt"/>
                <a:cs typeface="+mn-lt"/>
              </a:rPr>
              <a:t>Impedir que el tubo se acode, se obstruya, se salga de la cavidad pleural y que no tenga ningún orificio fuera.</a:t>
            </a:r>
            <a:endParaRPr lang="es-ES" dirty="0"/>
          </a:p>
        </p:txBody>
      </p:sp>
    </p:spTree>
    <p:extLst>
      <p:ext uri="{BB962C8B-B14F-4D97-AF65-F5344CB8AC3E}">
        <p14:creationId xmlns:p14="http://schemas.microsoft.com/office/powerpoint/2010/main" val="33701269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Panorámica</PresentationFormat>
  <Paragraphs>0</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TALLER DRENAJE PLEURAL </vt:lpstr>
      <vt:lpstr>Presentación de PowerPoint</vt:lpstr>
      <vt:lpstr>INDICACIONES </vt:lpstr>
      <vt:lpstr>CONTRAINDICACIONES </vt:lpstr>
      <vt:lpstr>COMPLICACIONES </vt:lpstr>
      <vt:lpstr>POSICIÓN DEL PACIENTE</vt:lpstr>
      <vt:lpstr>TÉCNICA</vt:lpstr>
      <vt:lpstr>Presentación de PowerPoint</vt:lpstr>
      <vt:lpstr>MATERIALES</vt:lpstr>
      <vt:lpstr>PROCEDIMIENTO </vt:lpstr>
      <vt:lpstr>CUIDADOS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
  <cp:revision>183</cp:revision>
  <dcterms:created xsi:type="dcterms:W3CDTF">2012-07-30T22:48:03Z</dcterms:created>
  <dcterms:modified xsi:type="dcterms:W3CDTF">2021-11-23T01:19:53Z</dcterms:modified>
</cp:coreProperties>
</file>